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webextensions/webextension1.xml" ContentType="application/vnd.ms-office.webextension+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4"/>
  </p:sldMasterIdLst>
  <p:notesMasterIdLst>
    <p:notesMasterId r:id="rId47"/>
  </p:notesMasterIdLst>
  <p:sldIdLst>
    <p:sldId id="256" r:id="rId5"/>
    <p:sldId id="330" r:id="rId6"/>
    <p:sldId id="328" r:id="rId7"/>
    <p:sldId id="272" r:id="rId8"/>
    <p:sldId id="292" r:id="rId9"/>
    <p:sldId id="314" r:id="rId10"/>
    <p:sldId id="297" r:id="rId11"/>
    <p:sldId id="298" r:id="rId12"/>
    <p:sldId id="299" r:id="rId13"/>
    <p:sldId id="300" r:id="rId14"/>
    <p:sldId id="324" r:id="rId15"/>
    <p:sldId id="301" r:id="rId16"/>
    <p:sldId id="302" r:id="rId17"/>
    <p:sldId id="303" r:id="rId18"/>
    <p:sldId id="313" r:id="rId19"/>
    <p:sldId id="306" r:id="rId20"/>
    <p:sldId id="307" r:id="rId21"/>
    <p:sldId id="308" r:id="rId22"/>
    <p:sldId id="309" r:id="rId23"/>
    <p:sldId id="315" r:id="rId24"/>
    <p:sldId id="316" r:id="rId25"/>
    <p:sldId id="311" r:id="rId26"/>
    <p:sldId id="312" r:id="rId27"/>
    <p:sldId id="304" r:id="rId28"/>
    <p:sldId id="320" r:id="rId29"/>
    <p:sldId id="323" r:id="rId30"/>
    <p:sldId id="319" r:id="rId31"/>
    <p:sldId id="333" r:id="rId32"/>
    <p:sldId id="325" r:id="rId33"/>
    <p:sldId id="277" r:id="rId34"/>
    <p:sldId id="326" r:id="rId35"/>
    <p:sldId id="305" r:id="rId36"/>
    <p:sldId id="331" r:id="rId37"/>
    <p:sldId id="322" r:id="rId38"/>
    <p:sldId id="278" r:id="rId39"/>
    <p:sldId id="279" r:id="rId40"/>
    <p:sldId id="285" r:id="rId41"/>
    <p:sldId id="287" r:id="rId42"/>
    <p:sldId id="334" r:id="rId43"/>
    <p:sldId id="283" r:id="rId44"/>
    <p:sldId id="335" r:id="rId45"/>
    <p:sldId id="336" r:id="rId46"/>
  </p:sldIdLst>
  <p:sldSz cx="9144000" cy="5143500" type="screen16x9"/>
  <p:notesSz cx="6858000" cy="9144000"/>
  <p:embeddedFontLst>
    <p:embeddedFont>
      <p:font typeface="Barlow" panose="020B0604020202020204" charset="0"/>
      <p:regular r:id="rId48"/>
      <p:bold r:id="rId49"/>
      <p:italic r:id="rId50"/>
      <p:boldItalic r:id="rId51"/>
    </p:embeddedFont>
    <p:embeddedFont>
      <p:font typeface="Fira Sans Extra Condensed" panose="020B0604020202020204" charset="0"/>
      <p:regular r:id="rId52"/>
      <p:bold r:id="rId53"/>
      <p:italic r:id="rId54"/>
      <p:boldItalic r:id="rId55"/>
    </p:embeddedFont>
    <p:embeddedFont>
      <p:font typeface="Fira Sans Extra Condensed Medium" panose="020B0604020202020204" charset="0"/>
      <p:regular r:id="rId56"/>
      <p:bold r:id="rId57"/>
      <p:italic r:id="rId58"/>
      <p:boldItalic r:id="rId59"/>
    </p:embeddedFont>
    <p:embeddedFont>
      <p:font typeface="Poppins" panose="020B0604020202020204" charset="0"/>
      <p:regular r:id="rId60"/>
      <p:bold r:id="rId61"/>
      <p:italic r:id="rId62"/>
      <p:boldItalic r:id="rId63"/>
    </p:embeddedFont>
    <p:embeddedFont>
      <p:font typeface="Poppins ExtraBold" panose="020B0604020202020204" charset="0"/>
      <p:bold r:id="rId64"/>
      <p:italic r:id="rId65"/>
      <p:boldItalic r:id="rId66"/>
    </p:embeddedFont>
    <p:embeddedFont>
      <p:font typeface="Roboto" panose="020B0604020202020204" charset="0"/>
      <p:regular r:id="rId67"/>
      <p:bold r:id="rId68"/>
      <p:italic r:id="rId69"/>
      <p:boldItalic r:id="rId70"/>
    </p:embeddedFont>
    <p:embeddedFont>
      <p:font typeface="Roboto Medium" panose="020B0604020202020204" charset="0"/>
      <p:regular r:id="rId71"/>
      <p: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A8DF"/>
    <a:srgbClr val="F7942A"/>
    <a:srgbClr val="D5ECF2"/>
    <a:srgbClr val="CBF3FD"/>
    <a:srgbClr val="0094FF"/>
    <a:srgbClr val="000000"/>
    <a:srgbClr val="4581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B43C7F-49FB-47C4-B6CD-23DFA164A74B}" v="5" dt="2024-04-05T18:40:18.159"/>
    <p1510:client id="{613592A3-3724-F906-4947-87303B2D1F04}" v="6" dt="2024-04-05T03:22:41.458"/>
    <p1510:client id="{98D7C8A7-6BC4-7CE9-D2A6-CF6C38341D58}" v="6" dt="2024-04-05T04:44:35.664"/>
    <p1510:client id="{A57D0B3C-3115-3142-9EE0-B162B653E604}" v="2" dt="2024-04-05T02:51:15.064"/>
    <p1510:client id="{BEFF07D7-5C99-2C47-B34E-FA29E5FF7439}" v="568" dt="2024-04-05T17:42:21.238"/>
  </p1510:revLst>
</p1510:revInfo>
</file>

<file path=ppt/tableStyles.xml><?xml version="1.0" encoding="utf-8"?>
<a:tblStyleLst xmlns:a="http://schemas.openxmlformats.org/drawingml/2006/main" def="{C4E5EA32-9303-4729-9A89-E96DC8F2E9CB}">
  <a:tblStyle styleId="{C4E5EA32-9303-4729-9A89-E96DC8F2E9C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notesMaster" Target="notesMasters/notesMaster1.xml"/><Relationship Id="rId63" Type="http://schemas.openxmlformats.org/officeDocument/2006/relationships/font" Target="fonts/font16.fntdata"/><Relationship Id="rId68" Type="http://schemas.openxmlformats.org/officeDocument/2006/relationships/font" Target="fonts/font21.fntdata"/><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font" Target="fonts/font14.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font" Target="fonts/font22.fntdata"/><Relationship Id="rId77"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font" Target="fonts/font4.fntdata"/><Relationship Id="rId72" Type="http://schemas.openxmlformats.org/officeDocument/2006/relationships/font" Target="fonts/font25.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font" Target="fonts/font23.fntdata"/><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font" Target="fonts/font3.fntdata"/><Relationship Id="rId55" Type="http://schemas.openxmlformats.org/officeDocument/2006/relationships/font" Target="fonts/font8.fntdata"/><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font" Target="fonts/font24.fntdata"/><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ydius, Anastasiia [ISBA]" userId="S::aprydius@iastate.edu::feb93ea8-b14e-4805-b04c-e6085e8626cd" providerId="AD" clId="Web-{48B43C7F-49FB-47C4-B6CD-23DFA164A74B}"/>
    <pc:docChg chg="modSld">
      <pc:chgData name="Prydius, Anastasiia [ISBA]" userId="S::aprydius@iastate.edu::feb93ea8-b14e-4805-b04c-e6085e8626cd" providerId="AD" clId="Web-{48B43C7F-49FB-47C4-B6CD-23DFA164A74B}" dt="2024-04-05T18:42:25.242" v="1838"/>
      <pc:docMkLst>
        <pc:docMk/>
      </pc:docMkLst>
      <pc:sldChg chg="modNotes">
        <pc:chgData name="Prydius, Anastasiia [ISBA]" userId="S::aprydius@iastate.edu::feb93ea8-b14e-4805-b04c-e6085e8626cd" providerId="AD" clId="Web-{48B43C7F-49FB-47C4-B6CD-23DFA164A74B}" dt="2024-04-05T18:31:48.580" v="1407"/>
        <pc:sldMkLst>
          <pc:docMk/>
          <pc:sldMk cId="1339814517" sldId="304"/>
        </pc:sldMkLst>
      </pc:sldChg>
      <pc:sldChg chg="modNotes">
        <pc:chgData name="Prydius, Anastasiia [ISBA]" userId="S::aprydius@iastate.edu::feb93ea8-b14e-4805-b04c-e6085e8626cd" providerId="AD" clId="Web-{48B43C7F-49FB-47C4-B6CD-23DFA164A74B}" dt="2024-04-05T18:32:57.770" v="1411"/>
        <pc:sldMkLst>
          <pc:docMk/>
          <pc:sldMk cId="4100540785" sldId="319"/>
        </pc:sldMkLst>
      </pc:sldChg>
      <pc:sldChg chg="modNotes">
        <pc:chgData name="Prydius, Anastasiia [ISBA]" userId="S::aprydius@iastate.edu::feb93ea8-b14e-4805-b04c-e6085e8626cd" providerId="AD" clId="Web-{48B43C7F-49FB-47C4-B6CD-23DFA164A74B}" dt="2024-04-05T18:29:08.138" v="1120"/>
        <pc:sldMkLst>
          <pc:docMk/>
          <pc:sldMk cId="3499698090" sldId="323"/>
        </pc:sldMkLst>
      </pc:sldChg>
      <pc:sldChg chg="modNotes">
        <pc:chgData name="Prydius, Anastasiia [ISBA]" userId="S::aprydius@iastate.edu::feb93ea8-b14e-4805-b04c-e6085e8626cd" providerId="AD" clId="Web-{48B43C7F-49FB-47C4-B6CD-23DFA164A74B}" dt="2024-04-05T18:42:25.242" v="1838"/>
        <pc:sldMkLst>
          <pc:docMk/>
          <pc:sldMk cId="512647166" sldId="333"/>
        </pc:sldMkLst>
      </pc:sldChg>
    </pc:docChg>
  </pc:docChgLst>
  <pc:docChgLst>
    <pc:chgData name="Bezshkura, Anna [BUSAD]" userId="S::abezshku@iastate.edu::ed426e3b-b400-4785-9e8c-06041d9ce24f" providerId="AD" clId="Web-{613592A3-3724-F906-4947-87303B2D1F04}"/>
    <pc:docChg chg="modSld">
      <pc:chgData name="Bezshkura, Anna [BUSAD]" userId="S::abezshku@iastate.edu::ed426e3b-b400-4785-9e8c-06041d9ce24f" providerId="AD" clId="Web-{613592A3-3724-F906-4947-87303B2D1F04}" dt="2024-04-05T03:54:23.234" v="1118"/>
      <pc:docMkLst>
        <pc:docMk/>
      </pc:docMkLst>
      <pc:sldChg chg="modNotes">
        <pc:chgData name="Bezshkura, Anna [BUSAD]" userId="S::abezshku@iastate.edu::ed426e3b-b400-4785-9e8c-06041d9ce24f" providerId="AD" clId="Web-{613592A3-3724-F906-4947-87303B2D1F04}" dt="2024-04-05T02:46:27.471" v="82"/>
        <pc:sldMkLst>
          <pc:docMk/>
          <pc:sldMk cId="177020519" sldId="297"/>
        </pc:sldMkLst>
      </pc:sldChg>
      <pc:sldChg chg="modNotes">
        <pc:chgData name="Bezshkura, Anna [BUSAD]" userId="S::abezshku@iastate.edu::ed426e3b-b400-4785-9e8c-06041d9ce24f" providerId="AD" clId="Web-{613592A3-3724-F906-4947-87303B2D1F04}" dt="2024-04-05T02:52:02.655" v="208"/>
        <pc:sldMkLst>
          <pc:docMk/>
          <pc:sldMk cId="4014133816" sldId="298"/>
        </pc:sldMkLst>
      </pc:sldChg>
      <pc:sldChg chg="modNotes">
        <pc:chgData name="Bezshkura, Anna [BUSAD]" userId="S::abezshku@iastate.edu::ed426e3b-b400-4785-9e8c-06041d9ce24f" providerId="AD" clId="Web-{613592A3-3724-F906-4947-87303B2D1F04}" dt="2024-04-05T02:55:25.163" v="411"/>
        <pc:sldMkLst>
          <pc:docMk/>
          <pc:sldMk cId="603124229" sldId="299"/>
        </pc:sldMkLst>
      </pc:sldChg>
      <pc:sldChg chg="modNotes">
        <pc:chgData name="Bezshkura, Anna [BUSAD]" userId="S::abezshku@iastate.edu::ed426e3b-b400-4785-9e8c-06041d9ce24f" providerId="AD" clId="Web-{613592A3-3724-F906-4947-87303B2D1F04}" dt="2024-04-05T02:57:34.089" v="535"/>
        <pc:sldMkLst>
          <pc:docMk/>
          <pc:sldMk cId="181673021" sldId="300"/>
        </pc:sldMkLst>
      </pc:sldChg>
      <pc:sldChg chg="modNotes">
        <pc:chgData name="Bezshkura, Anna [BUSAD]" userId="S::abezshku@iastate.edu::ed426e3b-b400-4785-9e8c-06041d9ce24f" providerId="AD" clId="Web-{613592A3-3724-F906-4947-87303B2D1F04}" dt="2024-04-05T03:07:35.565" v="908"/>
        <pc:sldMkLst>
          <pc:docMk/>
          <pc:sldMk cId="3787065193" sldId="301"/>
        </pc:sldMkLst>
      </pc:sldChg>
      <pc:sldChg chg="modNotes">
        <pc:chgData name="Bezshkura, Anna [BUSAD]" userId="S::abezshku@iastate.edu::ed426e3b-b400-4785-9e8c-06041d9ce24f" providerId="AD" clId="Web-{613592A3-3724-F906-4947-87303B2D1F04}" dt="2024-04-05T03:08:45.536" v="1047"/>
        <pc:sldMkLst>
          <pc:docMk/>
          <pc:sldMk cId="4082418787" sldId="302"/>
        </pc:sldMkLst>
      </pc:sldChg>
      <pc:sldChg chg="modNotes">
        <pc:chgData name="Bezshkura, Anna [BUSAD]" userId="S::abezshku@iastate.edu::ed426e3b-b400-4785-9e8c-06041d9ce24f" providerId="AD" clId="Web-{613592A3-3724-F906-4947-87303B2D1F04}" dt="2024-04-05T03:11:08.510" v="1111"/>
        <pc:sldMkLst>
          <pc:docMk/>
          <pc:sldMk cId="2898632688" sldId="303"/>
        </pc:sldMkLst>
      </pc:sldChg>
      <pc:sldChg chg="modSp">
        <pc:chgData name="Bezshkura, Anna [BUSAD]" userId="S::abezshku@iastate.edu::ed426e3b-b400-4785-9e8c-06041d9ce24f" providerId="AD" clId="Web-{613592A3-3724-F906-4947-87303B2D1F04}" dt="2024-04-05T03:22:41.458" v="1112" actId="1076"/>
        <pc:sldMkLst>
          <pc:docMk/>
          <pc:sldMk cId="1100340204" sldId="309"/>
        </pc:sldMkLst>
        <pc:picChg chg="mod">
          <ac:chgData name="Bezshkura, Anna [BUSAD]" userId="S::abezshku@iastate.edu::ed426e3b-b400-4785-9e8c-06041d9ce24f" providerId="AD" clId="Web-{613592A3-3724-F906-4947-87303B2D1F04}" dt="2024-04-05T03:22:41.458" v="1112" actId="1076"/>
          <ac:picMkLst>
            <pc:docMk/>
            <pc:sldMk cId="1100340204" sldId="309"/>
            <ac:picMk id="2" creationId="{89F93916-5D9A-EE92-09E0-4AD26AD05B94}"/>
          </ac:picMkLst>
        </pc:picChg>
      </pc:sldChg>
      <pc:sldChg chg="modNotes">
        <pc:chgData name="Bezshkura, Anna [BUSAD]" userId="S::abezshku@iastate.edu::ed426e3b-b400-4785-9e8c-06041d9ce24f" providerId="AD" clId="Web-{613592A3-3724-F906-4947-87303B2D1F04}" dt="2024-04-05T03:54:23.234" v="1118"/>
        <pc:sldMkLst>
          <pc:docMk/>
          <pc:sldMk cId="1864498471" sldId="311"/>
        </pc:sldMkLst>
      </pc:sldChg>
      <pc:sldChg chg="modNotes">
        <pc:chgData name="Bezshkura, Anna [BUSAD]" userId="S::abezshku@iastate.edu::ed426e3b-b400-4785-9e8c-06041d9ce24f" providerId="AD" clId="Web-{613592A3-3724-F906-4947-87303B2D1F04}" dt="2024-04-05T03:51:58.628" v="1115"/>
        <pc:sldMkLst>
          <pc:docMk/>
          <pc:sldMk cId="1192879830" sldId="316"/>
        </pc:sldMkLst>
      </pc:sldChg>
      <pc:sldChg chg="modNotes">
        <pc:chgData name="Bezshkura, Anna [BUSAD]" userId="S::abezshku@iastate.edu::ed426e3b-b400-4785-9e8c-06041d9ce24f" providerId="AD" clId="Web-{613592A3-3724-F906-4947-87303B2D1F04}" dt="2024-04-05T03:02:07.459" v="705"/>
        <pc:sldMkLst>
          <pc:docMk/>
          <pc:sldMk cId="627204353" sldId="324"/>
        </pc:sldMkLst>
      </pc:sldChg>
    </pc:docChg>
  </pc:docChgLst>
  <pc:docChgLst>
    <pc:chgData name="Chowdhury, Imtiaz [BUSAD]" userId="64a6ff77-29e7-44e5-b853-502f83675095" providerId="ADAL" clId="{A57D0B3C-3115-3142-9EE0-B162B653E604}"/>
    <pc:docChg chg="undo custSel modSld">
      <pc:chgData name="Chowdhury, Imtiaz [BUSAD]" userId="64a6ff77-29e7-44e5-b853-502f83675095" providerId="ADAL" clId="{A57D0B3C-3115-3142-9EE0-B162B653E604}" dt="2024-04-05T02:51:15.064" v="1" actId="1076"/>
      <pc:docMkLst>
        <pc:docMk/>
      </pc:docMkLst>
      <pc:sldChg chg="modSp mod">
        <pc:chgData name="Chowdhury, Imtiaz [BUSAD]" userId="64a6ff77-29e7-44e5-b853-502f83675095" providerId="ADAL" clId="{A57D0B3C-3115-3142-9EE0-B162B653E604}" dt="2024-04-05T02:51:15.064" v="1" actId="1076"/>
        <pc:sldMkLst>
          <pc:docMk/>
          <pc:sldMk cId="4014133816" sldId="298"/>
        </pc:sldMkLst>
        <pc:picChg chg="mod">
          <ac:chgData name="Chowdhury, Imtiaz [BUSAD]" userId="64a6ff77-29e7-44e5-b853-502f83675095" providerId="ADAL" clId="{A57D0B3C-3115-3142-9EE0-B162B653E604}" dt="2024-04-05T02:51:15.064" v="1" actId="1076"/>
          <ac:picMkLst>
            <pc:docMk/>
            <pc:sldMk cId="4014133816" sldId="298"/>
            <ac:picMk id="2" creationId="{7713D559-7A05-184A-33BD-656B83369037}"/>
          </ac:picMkLst>
        </pc:picChg>
      </pc:sldChg>
    </pc:docChg>
  </pc:docChgLst>
  <pc:docChgLst>
    <pc:chgData name="Gopalakrishnan, Siddarth" userId="bc330ec6-9daf-411a-9711-2281fa1a9344" providerId="ADAL" clId="{BEFF07D7-5C99-2C47-B34E-FA29E5FF7439}"/>
    <pc:docChg chg="custSel modSld">
      <pc:chgData name="Gopalakrishnan, Siddarth" userId="bc330ec6-9daf-411a-9711-2281fa1a9344" providerId="ADAL" clId="{BEFF07D7-5C99-2C47-B34E-FA29E5FF7439}" dt="2024-04-05T05:55:16.153" v="563" actId="20577"/>
      <pc:docMkLst>
        <pc:docMk/>
      </pc:docMkLst>
      <pc:sldChg chg="modNotesTx">
        <pc:chgData name="Gopalakrishnan, Siddarth" userId="bc330ec6-9daf-411a-9711-2281fa1a9344" providerId="ADAL" clId="{BEFF07D7-5C99-2C47-B34E-FA29E5FF7439}" dt="2024-04-05T04:33:14.987" v="331" actId="20577"/>
        <pc:sldMkLst>
          <pc:docMk/>
          <pc:sldMk cId="1637873590" sldId="306"/>
        </pc:sldMkLst>
      </pc:sldChg>
      <pc:sldChg chg="modNotesTx">
        <pc:chgData name="Gopalakrishnan, Siddarth" userId="bc330ec6-9daf-411a-9711-2281fa1a9344" providerId="ADAL" clId="{BEFF07D7-5C99-2C47-B34E-FA29E5FF7439}" dt="2024-04-05T03:20:02.653" v="169" actId="20577"/>
        <pc:sldMkLst>
          <pc:docMk/>
          <pc:sldMk cId="1459807287" sldId="307"/>
        </pc:sldMkLst>
      </pc:sldChg>
      <pc:sldChg chg="modNotesTx">
        <pc:chgData name="Gopalakrishnan, Siddarth" userId="bc330ec6-9daf-411a-9711-2281fa1a9344" providerId="ADAL" clId="{BEFF07D7-5C99-2C47-B34E-FA29E5FF7439}" dt="2024-04-05T04:47:55.428" v="415" actId="20577"/>
        <pc:sldMkLst>
          <pc:docMk/>
          <pc:sldMk cId="542481213" sldId="308"/>
        </pc:sldMkLst>
      </pc:sldChg>
      <pc:sldChg chg="modNotesTx">
        <pc:chgData name="Gopalakrishnan, Siddarth" userId="bc330ec6-9daf-411a-9711-2281fa1a9344" providerId="ADAL" clId="{BEFF07D7-5C99-2C47-B34E-FA29E5FF7439}" dt="2024-04-05T05:55:16.153" v="563" actId="20577"/>
        <pc:sldMkLst>
          <pc:docMk/>
          <pc:sldMk cId="1864498471" sldId="311"/>
        </pc:sldMkLst>
      </pc:sldChg>
      <pc:sldChg chg="modNotesTx">
        <pc:chgData name="Gopalakrishnan, Siddarth" userId="bc330ec6-9daf-411a-9711-2281fa1a9344" providerId="ADAL" clId="{BEFF07D7-5C99-2C47-B34E-FA29E5FF7439}" dt="2024-04-05T04:29:18.671" v="252" actId="20577"/>
        <pc:sldMkLst>
          <pc:docMk/>
          <pc:sldMk cId="3231475426" sldId="313"/>
        </pc:sldMkLst>
      </pc:sldChg>
    </pc:docChg>
  </pc:docChgLst>
  <pc:docChgLst>
    <pc:chgData name="Prydius, Anastasiia [ISBA]" userId="S::aprydius@iastate.edu::feb93ea8-b14e-4805-b04c-e6085e8626cd" providerId="AD" clId="Web-{98D7C8A7-6BC4-7CE9-D2A6-CF6C38341D58}"/>
    <pc:docChg chg="modSld">
      <pc:chgData name="Prydius, Anastasiia [ISBA]" userId="S::aprydius@iastate.edu::feb93ea8-b14e-4805-b04c-e6085e8626cd" providerId="AD" clId="Web-{98D7C8A7-6BC4-7CE9-D2A6-CF6C38341D58}" dt="2024-04-05T04:47:44.125" v="3099"/>
      <pc:docMkLst>
        <pc:docMk/>
      </pc:docMkLst>
      <pc:sldChg chg="modNotes">
        <pc:chgData name="Prydius, Anastasiia [ISBA]" userId="S::aprydius@iastate.edu::feb93ea8-b14e-4805-b04c-e6085e8626cd" providerId="AD" clId="Web-{98D7C8A7-6BC4-7CE9-D2A6-CF6C38341D58}" dt="2024-04-05T02:33:07.313" v="104"/>
        <pc:sldMkLst>
          <pc:docMk/>
          <pc:sldMk cId="833185723" sldId="272"/>
        </pc:sldMkLst>
      </pc:sldChg>
      <pc:sldChg chg="modNotes">
        <pc:chgData name="Prydius, Anastasiia [ISBA]" userId="S::aprydius@iastate.edu::feb93ea8-b14e-4805-b04c-e6085e8626cd" providerId="AD" clId="Web-{98D7C8A7-6BC4-7CE9-D2A6-CF6C38341D58}" dt="2024-04-05T02:41:05.159" v="265"/>
        <pc:sldMkLst>
          <pc:docMk/>
          <pc:sldMk cId="948018591" sldId="292"/>
        </pc:sldMkLst>
      </pc:sldChg>
      <pc:sldChg chg="modNotes">
        <pc:chgData name="Prydius, Anastasiia [ISBA]" userId="S::aprydius@iastate.edu::feb93ea8-b14e-4805-b04c-e6085e8626cd" providerId="AD" clId="Web-{98D7C8A7-6BC4-7CE9-D2A6-CF6C38341D58}" dt="2024-04-05T03:07:34.366" v="268"/>
        <pc:sldMkLst>
          <pc:docMk/>
          <pc:sldMk cId="3787065193" sldId="301"/>
        </pc:sldMkLst>
      </pc:sldChg>
      <pc:sldChg chg="modNotes">
        <pc:chgData name="Prydius, Anastasiia [ISBA]" userId="S::aprydius@iastate.edu::feb93ea8-b14e-4805-b04c-e6085e8626cd" providerId="AD" clId="Web-{98D7C8A7-6BC4-7CE9-D2A6-CF6C38341D58}" dt="2024-04-05T03:23:21.059" v="275"/>
        <pc:sldMkLst>
          <pc:docMk/>
          <pc:sldMk cId="542481213" sldId="308"/>
        </pc:sldMkLst>
      </pc:sldChg>
      <pc:sldChg chg="modNotes">
        <pc:chgData name="Prydius, Anastasiia [ISBA]" userId="S::aprydius@iastate.edu::feb93ea8-b14e-4805-b04c-e6085e8626cd" providerId="AD" clId="Web-{98D7C8A7-6BC4-7CE9-D2A6-CF6C38341D58}" dt="2024-04-05T03:23:41.278" v="310"/>
        <pc:sldMkLst>
          <pc:docMk/>
          <pc:sldMk cId="1100340204" sldId="309"/>
        </pc:sldMkLst>
      </pc:sldChg>
      <pc:sldChg chg="modNotes">
        <pc:chgData name="Prydius, Anastasiia [ISBA]" userId="S::aprydius@iastate.edu::feb93ea8-b14e-4805-b04c-e6085e8626cd" providerId="AD" clId="Web-{98D7C8A7-6BC4-7CE9-D2A6-CF6C38341D58}" dt="2024-04-05T04:15:38.280" v="2261"/>
        <pc:sldMkLst>
          <pc:docMk/>
          <pc:sldMk cId="1864498471" sldId="311"/>
        </pc:sldMkLst>
      </pc:sldChg>
      <pc:sldChg chg="modNotes">
        <pc:chgData name="Prydius, Anastasiia [ISBA]" userId="S::aprydius@iastate.edu::feb93ea8-b14e-4805-b04c-e6085e8626cd" providerId="AD" clId="Web-{98D7C8A7-6BC4-7CE9-D2A6-CF6C38341D58}" dt="2024-04-05T03:33:33.616" v="828"/>
        <pc:sldMkLst>
          <pc:docMk/>
          <pc:sldMk cId="3342389181" sldId="315"/>
        </pc:sldMkLst>
      </pc:sldChg>
      <pc:sldChg chg="modNotes">
        <pc:chgData name="Prydius, Anastasiia [ISBA]" userId="S::aprydius@iastate.edu::feb93ea8-b14e-4805-b04c-e6085e8626cd" providerId="AD" clId="Web-{98D7C8A7-6BC4-7CE9-D2A6-CF6C38341D58}" dt="2024-04-05T03:52:09.554" v="1897"/>
        <pc:sldMkLst>
          <pc:docMk/>
          <pc:sldMk cId="1192879830" sldId="316"/>
        </pc:sldMkLst>
      </pc:sldChg>
      <pc:sldChg chg="modNotes">
        <pc:chgData name="Prydius, Anastasiia [ISBA]" userId="S::aprydius@iastate.edu::feb93ea8-b14e-4805-b04c-e6085e8626cd" providerId="AD" clId="Web-{98D7C8A7-6BC4-7CE9-D2A6-CF6C38341D58}" dt="2024-04-05T04:44:33.711" v="2904"/>
        <pc:sldMkLst>
          <pc:docMk/>
          <pc:sldMk cId="4100540785" sldId="319"/>
        </pc:sldMkLst>
      </pc:sldChg>
      <pc:sldChg chg="modNotes">
        <pc:chgData name="Prydius, Anastasiia [ISBA]" userId="S::aprydius@iastate.edu::feb93ea8-b14e-4805-b04c-e6085e8626cd" providerId="AD" clId="Web-{98D7C8A7-6BC4-7CE9-D2A6-CF6C38341D58}" dt="2024-04-05T04:47:44.125" v="3099"/>
        <pc:sldMkLst>
          <pc:docMk/>
          <pc:sldMk cId="3499698090" sldId="323"/>
        </pc:sldMkLst>
      </pc:sldChg>
      <pc:sldChg chg="modNotes">
        <pc:chgData name="Prydius, Anastasiia [ISBA]" userId="S::aprydius@iastate.edu::feb93ea8-b14e-4805-b04c-e6085e8626cd" providerId="AD" clId="Web-{98D7C8A7-6BC4-7CE9-D2A6-CF6C38341D58}" dt="2024-04-05T04:18:25.474" v="2405"/>
        <pc:sldMkLst>
          <pc:docMk/>
          <pc:sldMk cId="512647166" sldId="33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en.wikipedia.org/wiki/Numerical_solution"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en.wikipedia.org/wiki/System_of_linear_equations"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We have looked at the correlation to keep it in mind during modelling stage. The correlation identified is created by the natural way of the variables like efficiency and spoilage.</a:t>
            </a:r>
            <a:endParaRPr/>
          </a:p>
        </p:txBody>
      </p:sp>
    </p:spTree>
    <p:extLst>
      <p:ext uri="{BB962C8B-B14F-4D97-AF65-F5344CB8AC3E}">
        <p14:creationId xmlns:p14="http://schemas.microsoft.com/office/powerpoint/2010/main" val="8447010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Moving to the survey results data we have looked we have figure out the favorable responses are below </a:t>
            </a:r>
            <a:r>
              <a:rPr lang="en-US" err="1"/>
              <a:t>thr</a:t>
            </a:r>
            <a:r>
              <a:rPr lang="en-US"/>
              <a:t> benchmarks and they slightly </a:t>
            </a:r>
            <a:r>
              <a:rPr lang="en-US" err="1"/>
              <a:t>descreased</a:t>
            </a:r>
            <a:r>
              <a:rPr lang="en-US"/>
              <a:t> compared to previous year and unfavorable slightly increase. </a:t>
            </a:r>
          </a:p>
        </p:txBody>
      </p:sp>
    </p:spTree>
    <p:extLst>
      <p:ext uri="{BB962C8B-B14F-4D97-AF65-F5344CB8AC3E}">
        <p14:creationId xmlns:p14="http://schemas.microsoft.com/office/powerpoint/2010/main" val="1466285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Looking on the peoples perception of the safety, we can observe significant increase in level of safety based on the people's opinions. </a:t>
            </a:r>
            <a:endParaRPr/>
          </a:p>
        </p:txBody>
      </p:sp>
    </p:spTree>
    <p:extLst>
      <p:ext uri="{BB962C8B-B14F-4D97-AF65-F5344CB8AC3E}">
        <p14:creationId xmlns:p14="http://schemas.microsoft.com/office/powerpoint/2010/main" val="4178593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Here we observe a big drop in peoples understanding of their contribution. </a:t>
            </a:r>
            <a:endParaRPr/>
          </a:p>
        </p:txBody>
      </p:sp>
    </p:spTree>
    <p:extLst>
      <p:ext uri="{BB962C8B-B14F-4D97-AF65-F5344CB8AC3E}">
        <p14:creationId xmlns:p14="http://schemas.microsoft.com/office/powerpoint/2010/main" val="3977786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Now lets try to find </a:t>
            </a:r>
            <a:r>
              <a:rPr lang="en-US" err="1"/>
              <a:t>thre</a:t>
            </a:r>
            <a:r>
              <a:rPr lang="en-US"/>
              <a:t> optimum workforce</a:t>
            </a:r>
            <a:endParaRPr/>
          </a:p>
        </p:txBody>
      </p:sp>
    </p:spTree>
    <p:extLst>
      <p:ext uri="{BB962C8B-B14F-4D97-AF65-F5344CB8AC3E}">
        <p14:creationId xmlns:p14="http://schemas.microsoft.com/office/powerpoint/2010/main" val="2491878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What drives the operational big 4 operational </a:t>
            </a:r>
            <a:r>
              <a:rPr lang="en-US" err="1"/>
              <a:t>metrics?How</a:t>
            </a:r>
            <a:r>
              <a:rPr lang="en-US"/>
              <a:t> to find it? We approached the Linear regression models to understand </a:t>
            </a:r>
            <a:r>
              <a:rPr lang="en-US" err="1"/>
              <a:t>theNature</a:t>
            </a:r>
            <a:r>
              <a:rPr lang="en-US"/>
              <a:t> of relation between variables, simple &amp; efficient.  </a:t>
            </a:r>
            <a:endParaRPr/>
          </a:p>
        </p:txBody>
      </p:sp>
    </p:spTree>
    <p:extLst>
      <p:ext uri="{BB962C8B-B14F-4D97-AF65-F5344CB8AC3E}">
        <p14:creationId xmlns:p14="http://schemas.microsoft.com/office/powerpoint/2010/main" val="26509754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What are the key drivers behind spoilage? </a:t>
            </a:r>
            <a:endParaRPr/>
          </a:p>
        </p:txBody>
      </p:sp>
    </p:spTree>
    <p:extLst>
      <p:ext uri="{BB962C8B-B14F-4D97-AF65-F5344CB8AC3E}">
        <p14:creationId xmlns:p14="http://schemas.microsoft.com/office/powerpoint/2010/main" val="36800606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What defines TRIR safety?  Not all HFI quality will lead to TRIR but chances of reporting are high.</a:t>
            </a:r>
          </a:p>
        </p:txBody>
      </p:sp>
    </p:spTree>
    <p:extLst>
      <p:ext uri="{BB962C8B-B14F-4D97-AF65-F5344CB8AC3E}">
        <p14:creationId xmlns:p14="http://schemas.microsoft.com/office/powerpoint/2010/main" val="28366458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What are the key drivers of HFI Quality?</a:t>
            </a:r>
            <a:endParaRPr/>
          </a:p>
        </p:txBody>
      </p:sp>
    </p:spTree>
    <p:extLst>
      <p:ext uri="{BB962C8B-B14F-4D97-AF65-F5344CB8AC3E}">
        <p14:creationId xmlns:p14="http://schemas.microsoft.com/office/powerpoint/2010/main" val="2070118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Once we have identified the relationships between target metrics of operational Big 4 and key drivers, it made a base for our objective functions where we want to maximize efficiency and aim for lowest level in spoilage, safety incidents and quality issues, as well as using data set values range as bounds. Our best performing model shown that best possible efficiency level with current input while showing it's realistically to go minimum at 2% of key drivers.</a:t>
            </a:r>
          </a:p>
        </p:txBody>
      </p:sp>
    </p:spTree>
    <p:extLst>
      <p:ext uri="{BB962C8B-B14F-4D97-AF65-F5344CB8AC3E}">
        <p14:creationId xmlns:p14="http://schemas.microsoft.com/office/powerpoint/2010/main" val="3549560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54743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To achieve this successful facility, this is the optimal workforce needs to be achieved. The successful workforce is defined by optimal values in these 6 metrics. We aim for optimal level in staffing which is 0% but having understaffing may be harmful for efficiency. So, coming from the optimal solution, the treshhold for staffing is around 1%. While we aim for minimal level in absenteeism and turnover, the optimal levels allowing for the optimal big 4 is reaching 1, 5,2 and 2% values. The tenure, having high impact on the efficiency level, defines the desirable </a:t>
            </a:r>
            <a:r>
              <a:rPr lang="en-US" err="1"/>
              <a:t>treshold</a:t>
            </a:r>
            <a:r>
              <a:rPr lang="en-US"/>
              <a:t> of 20% and 60% respectively for less and more experience workforce.</a:t>
            </a:r>
          </a:p>
        </p:txBody>
      </p:sp>
    </p:spTree>
    <p:extLst>
      <p:ext uri="{BB962C8B-B14F-4D97-AF65-F5344CB8AC3E}">
        <p14:creationId xmlns:p14="http://schemas.microsoft.com/office/powerpoint/2010/main" val="757286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These are the alternative models we used. We were looking at how closely each method approaches the ideal outcome for our set of weighted metrics. The highest level of efficiency with minimum possible values of spoilage, quality and safety incidents was shown to be achieved by </a:t>
            </a:r>
            <a:r>
              <a:rPr lang="en-US" err="1"/>
              <a:t>slsqp</a:t>
            </a:r>
            <a:r>
              <a:rPr lang="en-US"/>
              <a:t> that's why we rejected the other two. SLSQP –sequential least squares programming algorithm, limited memory BFGS (parameter estimation in ML), CG –conjugate gradient (</a:t>
            </a:r>
            <a:r>
              <a:rPr lang="en-IN" b="0" i="0" u="none" strike="noStrike">
                <a:solidFill>
                  <a:srgbClr val="3366CC"/>
                </a:solidFill>
                <a:effectLst/>
                <a:highlight>
                  <a:srgbClr val="FFFFFF"/>
                </a:highlight>
                <a:latin typeface="Arial" panose="020B0604020202020204" pitchFamily="34" charset="0"/>
                <a:hlinkClick r:id="rId3" tooltip="Numerical solution"/>
              </a:rPr>
              <a:t>numerical solution</a:t>
            </a:r>
            <a:r>
              <a:rPr lang="en-IN" b="0" i="0">
                <a:solidFill>
                  <a:srgbClr val="202122"/>
                </a:solidFill>
                <a:effectLst/>
                <a:highlight>
                  <a:srgbClr val="FFFFFF"/>
                </a:highlight>
                <a:latin typeface="Arial" panose="020B0604020202020204" pitchFamily="34" charset="0"/>
              </a:rPr>
              <a:t> of particular </a:t>
            </a:r>
            <a:r>
              <a:rPr lang="en-IN" b="0" i="0" u="none" strike="noStrike">
                <a:solidFill>
                  <a:srgbClr val="3366CC"/>
                </a:solidFill>
                <a:effectLst/>
                <a:highlight>
                  <a:srgbClr val="FFFFFF"/>
                </a:highlight>
                <a:latin typeface="Arial" panose="020B0604020202020204" pitchFamily="34" charset="0"/>
                <a:hlinkClick r:id="rId4" tooltip="System of linear equations"/>
              </a:rPr>
              <a:t>systems of linear equations</a:t>
            </a:r>
            <a:r>
              <a:rPr lang="en-IN" b="0" i="0">
                <a:solidFill>
                  <a:srgbClr val="202122"/>
                </a:solidFill>
                <a:effectLst/>
                <a:highlight>
                  <a:srgbClr val="FFFFFF"/>
                </a:highlight>
                <a:latin typeface="Arial" panose="020B0604020202020204" pitchFamily="34" charset="0"/>
              </a:rPr>
              <a:t>, )</a:t>
            </a:r>
            <a:endParaRPr/>
          </a:p>
        </p:txBody>
      </p:sp>
    </p:spTree>
    <p:extLst>
      <p:ext uri="{BB962C8B-B14F-4D97-AF65-F5344CB8AC3E}">
        <p14:creationId xmlns:p14="http://schemas.microsoft.com/office/powerpoint/2010/main" val="42775622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75176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For the purpose of monitoring the facilities performance and how each one meats the defined optimal levels, we offer dashboard for operational and human resources both. Here you can see a breakdown by plants and their big 4 and workforce metrics in comparison to the define trash hold. For example, plant 8 which we saw earlier is lower than average in terms of efficiency, performs below the threshold while having spoilage, quality and safety incidents above the threshold with spikes. We also observed changes in survey results in 2023 comparing to 2022. For example, we noticed drop in favorable answers related to senior leadership, contribution to business objectives and career advancement reaching below benchmark levels respectfully unfavorable answers going up. We also have a dynamic version of this, if you are interested to see more afterwards.</a:t>
            </a:r>
          </a:p>
        </p:txBody>
      </p:sp>
    </p:spTree>
    <p:extLst>
      <p:ext uri="{BB962C8B-B14F-4D97-AF65-F5344CB8AC3E}">
        <p14:creationId xmlns:p14="http://schemas.microsoft.com/office/powerpoint/2010/main" val="25884501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08125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Thus, we wanted to explorer how people perception of work conditions reflected in survey results we've got, effect our major business workforce metrics. Here you see breakdown of survey categories. For example, absenteeism and tenure, which are significant for efficiency medics, are influenced by people feeling about senior leadership, manager effectiveness, safety and other highlighted in blue that forms a basis for our strategy suggestions.</a:t>
            </a:r>
          </a:p>
        </p:txBody>
      </p:sp>
    </p:spTree>
    <p:extLst>
      <p:ext uri="{BB962C8B-B14F-4D97-AF65-F5344CB8AC3E}">
        <p14:creationId xmlns:p14="http://schemas.microsoft.com/office/powerpoint/2010/main" val="40473064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We went beyond. It's negative and positive, reflecting pay management benefit overtime as positively described, and also management skills place plant kind of addressing safety and quality reflecting our previous discovery. And can be considered as a </a:t>
            </a:r>
            <a:r>
              <a:rPr lang="en-US" err="1"/>
              <a:t>srategy</a:t>
            </a:r>
            <a:r>
              <a:rPr lang="en-US"/>
              <a:t> to widen the feedback format and incorporate text feedback to enrich people perspective on working conditions.</a:t>
            </a:r>
            <a:endParaRPr/>
          </a:p>
        </p:txBody>
      </p:sp>
    </p:spTree>
    <p:extLst>
      <p:ext uri="{BB962C8B-B14F-4D97-AF65-F5344CB8AC3E}">
        <p14:creationId xmlns:p14="http://schemas.microsoft.com/office/powerpoint/2010/main" val="31145207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As a results, we suggest to implement human resources strategies which will be focused on creating a positive experience specifically for the areas where we found a significant evidence of making a change. Thus, implementing ideas management tools, change management procedures, enhancing open communication, transparent career pathways and understanding of </a:t>
            </a:r>
            <a:r>
              <a:rPr lang="en-US" err="1"/>
              <a:t>persanal</a:t>
            </a:r>
            <a:r>
              <a:rPr lang="en-US"/>
              <a:t> </a:t>
            </a:r>
            <a:r>
              <a:rPr lang="en-US" err="1"/>
              <a:t>contibution</a:t>
            </a:r>
            <a:r>
              <a:rPr lang="en-US"/>
              <a:t> to the company business goal and using our dashboard for monitoring against the defined </a:t>
            </a:r>
            <a:r>
              <a:rPr lang="en-US" err="1"/>
              <a:t>trashholds</a:t>
            </a:r>
            <a:r>
              <a:rPr lang="en-US"/>
              <a:t>, will allow to improve workforce metrics and as a result, allow possibility for improving efficiency reaching the optimal balance.</a:t>
            </a:r>
          </a:p>
        </p:txBody>
      </p:sp>
    </p:spTree>
    <p:extLst>
      <p:ext uri="{BB962C8B-B14F-4D97-AF65-F5344CB8AC3E}">
        <p14:creationId xmlns:p14="http://schemas.microsoft.com/office/powerpoint/2010/main" val="21794693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37255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0578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Explain our understanding of optimal workforce and successful operational facility and our approach of it as a balance between two.</a:t>
            </a:r>
            <a:endParaRPr/>
          </a:p>
        </p:txBody>
      </p:sp>
    </p:spTree>
    <p:extLst>
      <p:ext uri="{BB962C8B-B14F-4D97-AF65-F5344CB8AC3E}">
        <p14:creationId xmlns:p14="http://schemas.microsoft.com/office/powerpoint/2010/main" val="42394084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57356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73248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91166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75341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46384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78923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92009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02820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43992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2779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Our approach to define this balance:</a:t>
            </a:r>
          </a:p>
          <a:p>
            <a:pPr marL="171450" indent="-171450">
              <a:buFont typeface="Calibri"/>
              <a:buChar char="-"/>
            </a:pPr>
            <a:r>
              <a:rPr lang="en-US"/>
              <a:t>Explain what influences</a:t>
            </a:r>
          </a:p>
          <a:p>
            <a:pPr marL="171450" indent="-171450">
              <a:buFont typeface="Calibri"/>
              <a:buChar char="-"/>
            </a:pPr>
            <a:r>
              <a:rPr lang="en-US"/>
              <a:t>Compare models to define optimal balance</a:t>
            </a:r>
          </a:p>
          <a:p>
            <a:pPr marL="171450" indent="-171450">
              <a:buFont typeface="Calibri"/>
              <a:buChar char="-"/>
            </a:pPr>
            <a:r>
              <a:rPr lang="en-US"/>
              <a:t>Create </a:t>
            </a:r>
            <a:r>
              <a:rPr lang="en-US" err="1"/>
              <a:t>dashboar</a:t>
            </a:r>
            <a:r>
              <a:rPr lang="en-US"/>
              <a:t> for monitoring afterwords</a:t>
            </a:r>
          </a:p>
          <a:p>
            <a:pPr marL="171450" indent="-171450">
              <a:buFont typeface="Calibri"/>
              <a:buChar char="-"/>
            </a:pPr>
            <a:r>
              <a:rPr lang="en-US"/>
              <a:t>And we provide recommendations based on these</a:t>
            </a:r>
          </a:p>
        </p:txBody>
      </p:sp>
    </p:spTree>
    <p:extLst>
      <p:ext uri="{BB962C8B-B14F-4D97-AF65-F5344CB8AC3E}">
        <p14:creationId xmlns:p14="http://schemas.microsoft.com/office/powerpoint/2010/main" val="26953850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80670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8097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The highest peaks in efficiency is lowest in quality and visa versa. </a:t>
            </a:r>
          </a:p>
        </p:txBody>
      </p:sp>
    </p:spTree>
    <p:extLst>
      <p:ext uri="{BB962C8B-B14F-4D97-AF65-F5344CB8AC3E}">
        <p14:creationId xmlns:p14="http://schemas.microsoft.com/office/powerpoint/2010/main" val="4007733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But when we were looking on other variables there was not clear patter, but some of the peaks in lowest safety correspond to lower Spoilage. </a:t>
            </a:r>
            <a:endParaRPr/>
          </a:p>
        </p:txBody>
      </p:sp>
    </p:spTree>
    <p:extLst>
      <p:ext uri="{BB962C8B-B14F-4D97-AF65-F5344CB8AC3E}">
        <p14:creationId xmlns:p14="http://schemas.microsoft.com/office/powerpoint/2010/main" val="1105455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We have discovered the differences between plants, especially for efficiency there were some plants with higher and lower efficiency compared to majority. The Plant 5 was truly overperforming others. </a:t>
            </a:r>
            <a:endParaRPr/>
          </a:p>
        </p:txBody>
      </p:sp>
    </p:spTree>
    <p:extLst>
      <p:ext uri="{BB962C8B-B14F-4D97-AF65-F5344CB8AC3E}">
        <p14:creationId xmlns:p14="http://schemas.microsoft.com/office/powerpoint/2010/main" val="2271493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Plant 15 is very distinguishing in terms of age distribution, but others had more or less same pattern. Similar efficiency in both though. </a:t>
            </a:r>
            <a:endParaRPr/>
          </a:p>
        </p:txBody>
      </p:sp>
    </p:spTree>
    <p:extLst>
      <p:ext uri="{BB962C8B-B14F-4D97-AF65-F5344CB8AC3E}">
        <p14:creationId xmlns:p14="http://schemas.microsoft.com/office/powerpoint/2010/main" val="2701607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56000"/>
            <a:ext cx="4160700" cy="2385600"/>
          </a:xfrm>
          <a:prstGeom prst="rect">
            <a:avLst/>
          </a:prstGeom>
        </p:spPr>
        <p:txBody>
          <a:bodyPr spcFirstLastPara="1" wrap="square" lIns="91425" tIns="91425" rIns="91425" bIns="91425" anchor="b" anchorCtr="0">
            <a:noAutofit/>
          </a:bodyPr>
          <a:lstStyle>
            <a:lvl1pPr lvl="0" algn="l">
              <a:spcBef>
                <a:spcPts val="0"/>
              </a:spcBef>
              <a:spcAft>
                <a:spcPts val="0"/>
              </a:spcAft>
              <a:buClr>
                <a:srgbClr val="191919"/>
              </a:buClr>
              <a:buSzPts val="5200"/>
              <a:buNone/>
              <a:defRPr sz="3600">
                <a:latin typeface="Outfit"/>
                <a:ea typeface="Outfit"/>
                <a:cs typeface="Outfit"/>
                <a:sym typeface="Outfit"/>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41600"/>
            <a:ext cx="4160700" cy="420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13"/>
        <p:cNvGrpSpPr/>
        <p:nvPr/>
      </p:nvGrpSpPr>
      <p:grpSpPr>
        <a:xfrm>
          <a:off x="0" y="0"/>
          <a:ext cx="0" cy="0"/>
          <a:chOff x="0" y="0"/>
          <a:chExt cx="0" cy="0"/>
        </a:xfrm>
      </p:grpSpPr>
      <p:grpSp>
        <p:nvGrpSpPr>
          <p:cNvPr id="314" name="Google Shape;314;p31"/>
          <p:cNvGrpSpPr/>
          <p:nvPr/>
        </p:nvGrpSpPr>
        <p:grpSpPr>
          <a:xfrm>
            <a:off x="-247298" y="-446215"/>
            <a:ext cx="9638610" cy="6030088"/>
            <a:chOff x="-247298" y="-446215"/>
            <a:chExt cx="9638610" cy="6030088"/>
          </a:xfrm>
        </p:grpSpPr>
        <p:sp>
          <p:nvSpPr>
            <p:cNvPr id="315" name="Google Shape;315;p31"/>
            <p:cNvSpPr/>
            <p:nvPr/>
          </p:nvSpPr>
          <p:spPr>
            <a:xfrm>
              <a:off x="-125573"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125583"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rot="10800000" flipH="1">
              <a:off x="-247298"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rot="10800000" flipH="1">
              <a:off x="346967"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rot="10800000">
              <a:off x="7958317" y="-4286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rot="10800000">
              <a:off x="8552602"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a:off x="8430777"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8430767"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3862975" y="1655500"/>
            <a:ext cx="4567800" cy="11613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sz="6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0" name="Google Shape;60;p9"/>
          <p:cNvSpPr txBox="1">
            <a:spLocks noGrp="1"/>
          </p:cNvSpPr>
          <p:nvPr>
            <p:ph type="subTitle" idx="1"/>
          </p:nvPr>
        </p:nvSpPr>
        <p:spPr>
          <a:xfrm>
            <a:off x="3862975" y="2816925"/>
            <a:ext cx="4567800" cy="671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0828883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Outfit"/>
              <a:buNone/>
              <a:defRPr sz="3500" b="1">
                <a:solidFill>
                  <a:schemeClr val="dk1"/>
                </a:solidFill>
                <a:latin typeface="Outfit"/>
                <a:ea typeface="Outfit"/>
                <a:cs typeface="Outfit"/>
                <a:sym typeface="Outfit"/>
              </a:defRPr>
            </a:lvl1pPr>
            <a:lvl2pPr lvl="1"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2pPr>
            <a:lvl3pPr lvl="2"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3pPr>
            <a:lvl4pPr lvl="3"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4pPr>
            <a:lvl5pPr lvl="4"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5pPr>
            <a:lvl6pPr lvl="5"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6pPr>
            <a:lvl7pPr lvl="6"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7pPr>
            <a:lvl8pPr lvl="7"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8pPr>
            <a:lvl9pPr lvl="8"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77" r:id="rId3"/>
    <p:sldLayoutId id="2147483682"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1.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1.jpeg"/><Relationship Id="rId7"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slide" Target="slide32.xml"/><Relationship Id="rId5" Type="http://schemas.openxmlformats.org/officeDocument/2006/relationships/image" Target="../media/image1.jpe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2.emf"/></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hyperlink" Target="https://www.bls.gov/opub/ted/2023/labor-productivity-down-in-69-manufacturing-and-mining-industries-in-2022.htm" TargetMode="External"/><Relationship Id="rId3" Type="http://schemas.openxmlformats.org/officeDocument/2006/relationships/image" Target="../media/image1.jpeg"/><Relationship Id="rId7" Type="http://schemas.openxmlformats.org/officeDocument/2006/relationships/hyperlink" Target="https://www.teamsense.com/blog/reduce-employee-turnover-manufacturing" TargetMode="External"/><Relationship Id="rId12" Type="http://schemas.openxmlformats.org/officeDocument/2006/relationships/hyperlink" Target="https://s1.q4cdn.com/288660599/files/doc_downloads/2024/03/2023-combined-report.pdf"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hyperlink" Target="https://builtin.com/recruiting/employee-turnover-statistics" TargetMode="External"/><Relationship Id="rId11" Type="http://schemas.openxmlformats.org/officeDocument/2006/relationships/hyperlink" Target="https://s1.q4cdn.com/288660599/files/doc_downloads/2024/2023-ball-corporation-10k.pdf" TargetMode="External"/><Relationship Id="rId5" Type="http://schemas.openxmlformats.org/officeDocument/2006/relationships/hyperlink" Target="https://www.bls.gov/news.release/pdf/jolts.pdf" TargetMode="External"/><Relationship Id="rId10" Type="http://schemas.openxmlformats.org/officeDocument/2006/relationships/hyperlink" Target="https://www.ball.com/our-company/our-culture/drive-for-10" TargetMode="External"/><Relationship Id="rId4" Type="http://schemas.openxmlformats.org/officeDocument/2006/relationships/hyperlink" Target="https://www.bls.gov/news.release/jolts.nr0.htm" TargetMode="External"/><Relationship Id="rId9" Type="http://schemas.openxmlformats.org/officeDocument/2006/relationships/hyperlink" Target="https://s1.q4cdn.com/288660599/files/doc_downloads/2023/Ball2022_CR_PDF_031423-FINAL1.pdf"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8.jpeg"/><Relationship Id="rId4" Type="http://schemas.openxmlformats.org/officeDocument/2006/relationships/image" Target="../media/image37.jpe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40.jpeg"/><Relationship Id="rId4" Type="http://schemas.openxmlformats.org/officeDocument/2006/relationships/image" Target="../media/image39.jpe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42.jpeg"/><Relationship Id="rId4" Type="http://schemas.openxmlformats.org/officeDocument/2006/relationships/image" Target="../media/image41.jpeg"/></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ctrTitle"/>
          </p:nvPr>
        </p:nvSpPr>
        <p:spPr>
          <a:xfrm>
            <a:off x="713225" y="1741931"/>
            <a:ext cx="4757936" cy="23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300" b="1"/>
              <a:t>Ball Corporation</a:t>
            </a:r>
            <a:br>
              <a:rPr lang="en" b="1"/>
            </a:br>
            <a:endParaRPr sz="4800"/>
          </a:p>
        </p:txBody>
      </p:sp>
      <p:sp>
        <p:nvSpPr>
          <p:cNvPr id="345" name="Google Shape;345;p36"/>
          <p:cNvSpPr txBox="1">
            <a:spLocks noGrp="1"/>
          </p:cNvSpPr>
          <p:nvPr>
            <p:ph type="subTitle" idx="1"/>
          </p:nvPr>
        </p:nvSpPr>
        <p:spPr>
          <a:xfrm>
            <a:off x="772631" y="2450687"/>
            <a:ext cx="2481846" cy="1403081"/>
          </a:xfrm>
          <a:prstGeom prst="rect">
            <a:avLst/>
          </a:prstGeom>
        </p:spPr>
        <p:txBody>
          <a:bodyPr spcFirstLastPara="1" wrap="square" lIns="91425" tIns="91425" rIns="91425" bIns="91425" anchor="t" anchorCtr="0">
            <a:noAutofit/>
          </a:bodyPr>
          <a:lstStyle/>
          <a:p>
            <a:pPr marL="0" indent="0"/>
            <a:r>
              <a:rPr lang="en-GB">
                <a:solidFill>
                  <a:srgbClr val="242424"/>
                </a:solidFill>
                <a:highlight>
                  <a:srgbClr val="FFFFFF"/>
                </a:highlight>
                <a:latin typeface="+mn-lt"/>
              </a:rPr>
              <a:t>2024 Iowa Graduate Business Analytics Case Competition</a:t>
            </a:r>
            <a:endParaRPr lang="en-GB">
              <a:latin typeface="+mn-lt"/>
            </a:endParaRPr>
          </a:p>
        </p:txBody>
      </p:sp>
      <p:cxnSp>
        <p:nvCxnSpPr>
          <p:cNvPr id="346" name="Google Shape;346;p36"/>
          <p:cNvCxnSpPr/>
          <p:nvPr/>
        </p:nvCxnSpPr>
        <p:spPr>
          <a:xfrm>
            <a:off x="823425" y="1573144"/>
            <a:ext cx="373500" cy="0"/>
          </a:xfrm>
          <a:prstGeom prst="straightConnector1">
            <a:avLst/>
          </a:prstGeom>
          <a:noFill/>
          <a:ln w="19050" cap="flat" cmpd="sng">
            <a:solidFill>
              <a:schemeClr val="dk1"/>
            </a:solidFill>
            <a:prstDash val="solid"/>
            <a:round/>
            <a:headEnd type="none" w="med" len="med"/>
            <a:tailEnd type="none" w="med" len="med"/>
          </a:ln>
        </p:spPr>
      </p:cxnSp>
      <p:grpSp>
        <p:nvGrpSpPr>
          <p:cNvPr id="347" name="Google Shape;347;p36"/>
          <p:cNvGrpSpPr/>
          <p:nvPr/>
        </p:nvGrpSpPr>
        <p:grpSpPr>
          <a:xfrm>
            <a:off x="5115337" y="-428624"/>
            <a:ext cx="4275118" cy="6450405"/>
            <a:chOff x="5115337" y="-428624"/>
            <a:chExt cx="4275118" cy="6450405"/>
          </a:xfrm>
        </p:grpSpPr>
        <p:sp>
          <p:nvSpPr>
            <p:cNvPr id="348" name="Google Shape;348;p36"/>
            <p:cNvSpPr/>
            <p:nvPr/>
          </p:nvSpPr>
          <p:spPr>
            <a:xfrm rot="10800000" flipH="1">
              <a:off x="8492525" y="-1927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lumMod val="50000"/>
              </a:scheme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6"/>
            <p:cNvSpPr/>
            <p:nvPr/>
          </p:nvSpPr>
          <p:spPr>
            <a:xfrm>
              <a:off x="8551745" y="32678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lumMod val="50000"/>
              </a:scheme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6"/>
            <p:cNvSpPr/>
            <p:nvPr/>
          </p:nvSpPr>
          <p:spPr>
            <a:xfrm>
              <a:off x="6606686"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lumMod val="50000"/>
              </a:scheme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6"/>
            <p:cNvSpPr/>
            <p:nvPr/>
          </p:nvSpPr>
          <p:spPr>
            <a:xfrm>
              <a:off x="7103477"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lumMod val="60000"/>
                <a:lumOff val="40000"/>
              </a:scheme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6"/>
            <p:cNvSpPr/>
            <p:nvPr/>
          </p:nvSpPr>
          <p:spPr>
            <a:xfrm>
              <a:off x="6684072"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6"/>
            <p:cNvSpPr/>
            <p:nvPr/>
          </p:nvSpPr>
          <p:spPr>
            <a:xfrm>
              <a:off x="6109895" y="11940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lumMod val="50000"/>
              </a:scheme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6"/>
            <p:cNvSpPr/>
            <p:nvPr/>
          </p:nvSpPr>
          <p:spPr>
            <a:xfrm>
              <a:off x="6109895" y="6977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6"/>
            <p:cNvSpPr/>
            <p:nvPr/>
          </p:nvSpPr>
          <p:spPr>
            <a:xfrm>
              <a:off x="7587339" y="11940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p:nvPr/>
          </p:nvSpPr>
          <p:spPr>
            <a:xfrm>
              <a:off x="5634170" y="-42862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6"/>
            <p:cNvSpPr/>
            <p:nvPr/>
          </p:nvSpPr>
          <p:spPr>
            <a:xfrm>
              <a:off x="7017892"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5193798" y="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6"/>
            <p:cNvSpPr/>
            <p:nvPr/>
          </p:nvSpPr>
          <p:spPr>
            <a:xfrm>
              <a:off x="8068891" y="16222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6"/>
            <p:cNvSpPr/>
            <p:nvPr/>
          </p:nvSpPr>
          <p:spPr>
            <a:xfrm rot="10800000" flipH="1">
              <a:off x="5115337" y="3655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rot="10800000" flipH="1">
              <a:off x="6606680" y="39247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lumMod val="50000"/>
              </a:scheme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p:nvPr/>
          </p:nvSpPr>
          <p:spPr>
            <a:xfrm rot="10800000" flipH="1">
              <a:off x="5983934" y="505366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rot="10800000" flipH="1">
              <a:off x="7178797" y="353334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rot="10800000" flipH="1">
              <a:off x="6606686" y="460940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6"/>
            <p:cNvSpPr/>
            <p:nvPr/>
          </p:nvSpPr>
          <p:spPr>
            <a:xfrm rot="10800000" flipH="1">
              <a:off x="5526543" y="41283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8117298" y="28522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a:off x="8172542" y="30360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30" name="Picture 6" descr="Ball Corporation Recognized by Several Leading Organizations for its  Sustainability and Workplace Achievements">
            <a:extLst>
              <a:ext uri="{FF2B5EF4-FFF2-40B4-BE49-F238E27FC236}">
                <a16:creationId xmlns:a16="http://schemas.microsoft.com/office/drawing/2014/main" id="{629D2B73-22F1-0C68-8AB0-05B513856C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009" r="24010"/>
          <a:stretch/>
        </p:blipFill>
        <p:spPr bwMode="auto">
          <a:xfrm>
            <a:off x="713225" y="804682"/>
            <a:ext cx="680241" cy="6840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ctrTitle"/>
          </p:nvPr>
        </p:nvSpPr>
        <p:spPr>
          <a:xfrm>
            <a:off x="198869" y="161744"/>
            <a:ext cx="6401953" cy="419558"/>
          </a:xfrm>
          <a:prstGeom prst="rect">
            <a:avLst/>
          </a:prstGeom>
        </p:spPr>
        <p:txBody>
          <a:bodyPr spcFirstLastPara="1" wrap="square" lIns="91425" tIns="91425" rIns="91425" bIns="91425" anchor="ctr" anchorCtr="0">
            <a:noAutofit/>
          </a:bodyPr>
          <a:lstStyle/>
          <a:p>
            <a:r>
              <a:rPr lang="en-US" sz="2400"/>
              <a:t>Age Distribution Across Plants</a:t>
            </a:r>
            <a:endParaRPr lang="en-US" sz="2400" b="1"/>
          </a:p>
        </p:txBody>
      </p:sp>
      <p:pic>
        <p:nvPicPr>
          <p:cNvPr id="1030" name="Picture 6" descr="Ball Corporation Recognized by Several Leading Organizations for its  Sustainability and Workplace Achievements">
            <a:extLst>
              <a:ext uri="{FF2B5EF4-FFF2-40B4-BE49-F238E27FC236}">
                <a16:creationId xmlns:a16="http://schemas.microsoft.com/office/drawing/2014/main" id="{629D2B73-22F1-0C68-8AB0-05B513856C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009" r="24010"/>
          <a:stretch/>
        </p:blipFill>
        <p:spPr bwMode="auto">
          <a:xfrm>
            <a:off x="8458200" y="142164"/>
            <a:ext cx="521929" cy="524866"/>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360;p36">
            <a:extLst>
              <a:ext uri="{FF2B5EF4-FFF2-40B4-BE49-F238E27FC236}">
                <a16:creationId xmlns:a16="http://schemas.microsoft.com/office/drawing/2014/main" id="{9061CC1C-74A9-86AB-38E0-E3F90D83BE95}"/>
              </a:ext>
            </a:extLst>
          </p:cNvPr>
          <p:cNvSpPr/>
          <p:nvPr/>
        </p:nvSpPr>
        <p:spPr>
          <a:xfrm rot="10800000" flipH="1">
            <a:off x="-212337" y="402537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95359A87-4F60-5232-1F6E-6B33386B7B4A}"/>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4C74F9B6-39EB-4E98-F25A-51E6DC670397}"/>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roup 62">
            <a:extLst>
              <a:ext uri="{FF2B5EF4-FFF2-40B4-BE49-F238E27FC236}">
                <a16:creationId xmlns:a16="http://schemas.microsoft.com/office/drawing/2014/main" id="{0A69836B-E529-7FDB-184A-6D6D70761D16}"/>
              </a:ext>
            </a:extLst>
          </p:cNvPr>
          <p:cNvGrpSpPr/>
          <p:nvPr/>
        </p:nvGrpSpPr>
        <p:grpSpPr>
          <a:xfrm>
            <a:off x="1118261" y="4662237"/>
            <a:ext cx="7586726" cy="319523"/>
            <a:chOff x="1118261" y="4662237"/>
            <a:chExt cx="7586726" cy="319523"/>
          </a:xfrm>
        </p:grpSpPr>
        <p:grpSp>
          <p:nvGrpSpPr>
            <p:cNvPr id="1024" name="Group 1023">
              <a:extLst>
                <a:ext uri="{FF2B5EF4-FFF2-40B4-BE49-F238E27FC236}">
                  <a16:creationId xmlns:a16="http://schemas.microsoft.com/office/drawing/2014/main" id="{42C00C2D-A620-96A1-30CC-3D169E708FC7}"/>
                </a:ext>
              </a:extLst>
            </p:cNvPr>
            <p:cNvGrpSpPr/>
            <p:nvPr/>
          </p:nvGrpSpPr>
          <p:grpSpPr>
            <a:xfrm>
              <a:off x="1118261" y="4662262"/>
              <a:ext cx="1080001" cy="319498"/>
              <a:chOff x="447867" y="6400802"/>
              <a:chExt cx="1080001" cy="359954"/>
            </a:xfrm>
          </p:grpSpPr>
          <p:sp>
            <p:nvSpPr>
              <p:cNvPr id="1041" name="Rectangle 1040">
                <a:extLst>
                  <a:ext uri="{FF2B5EF4-FFF2-40B4-BE49-F238E27FC236}">
                    <a16:creationId xmlns:a16="http://schemas.microsoft.com/office/drawing/2014/main" id="{5041D18D-79F2-28D1-6B2A-456423AA7510}"/>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Overview</a:t>
                </a:r>
              </a:p>
            </p:txBody>
          </p:sp>
          <p:cxnSp>
            <p:nvCxnSpPr>
              <p:cNvPr id="1042" name="Straight Connector 1041">
                <a:extLst>
                  <a:ext uri="{FF2B5EF4-FFF2-40B4-BE49-F238E27FC236}">
                    <a16:creationId xmlns:a16="http://schemas.microsoft.com/office/drawing/2014/main" id="{4C0E7DC4-B735-CEA6-1E2F-E3EAE0C282EE}"/>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5" name="Group 1024">
              <a:extLst>
                <a:ext uri="{FF2B5EF4-FFF2-40B4-BE49-F238E27FC236}">
                  <a16:creationId xmlns:a16="http://schemas.microsoft.com/office/drawing/2014/main" id="{4D3FFC8A-881E-46CB-D7C4-9903D1129817}"/>
                </a:ext>
              </a:extLst>
            </p:cNvPr>
            <p:cNvGrpSpPr/>
            <p:nvPr/>
          </p:nvGrpSpPr>
          <p:grpSpPr>
            <a:xfrm>
              <a:off x="2419606" y="4662257"/>
              <a:ext cx="1080001" cy="319498"/>
              <a:chOff x="447867" y="6400802"/>
              <a:chExt cx="1080001" cy="359954"/>
            </a:xfrm>
          </p:grpSpPr>
          <p:sp>
            <p:nvSpPr>
              <p:cNvPr id="1039" name="Rectangle 1038">
                <a:extLst>
                  <a:ext uri="{FF2B5EF4-FFF2-40B4-BE49-F238E27FC236}">
                    <a16:creationId xmlns:a16="http://schemas.microsoft.com/office/drawing/2014/main" id="{D51F28A1-8E15-21A9-657A-2EDF4590C802}"/>
                  </a:ext>
                </a:extLst>
              </p:cNvPr>
              <p:cNvSpPr/>
              <p:nvPr/>
            </p:nvSpPr>
            <p:spPr>
              <a:xfrm>
                <a:off x="447868" y="6462680"/>
                <a:ext cx="1080000" cy="29807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Exploratory Data Analysis</a:t>
                </a:r>
              </a:p>
            </p:txBody>
          </p:sp>
          <p:cxnSp>
            <p:nvCxnSpPr>
              <p:cNvPr id="1040" name="Straight Connector 1039">
                <a:extLst>
                  <a:ext uri="{FF2B5EF4-FFF2-40B4-BE49-F238E27FC236}">
                    <a16:creationId xmlns:a16="http://schemas.microsoft.com/office/drawing/2014/main" id="{389B4E07-5041-39FE-7A7B-11B7DAAF44F1}"/>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6" name="Group 1025">
              <a:extLst>
                <a:ext uri="{FF2B5EF4-FFF2-40B4-BE49-F238E27FC236}">
                  <a16:creationId xmlns:a16="http://schemas.microsoft.com/office/drawing/2014/main" id="{5949E55F-74DD-202A-1B77-C28D1160CE56}"/>
                </a:ext>
              </a:extLst>
            </p:cNvPr>
            <p:cNvGrpSpPr/>
            <p:nvPr/>
          </p:nvGrpSpPr>
          <p:grpSpPr>
            <a:xfrm>
              <a:off x="3720951" y="4662252"/>
              <a:ext cx="1080001" cy="319498"/>
              <a:chOff x="447867" y="6400802"/>
              <a:chExt cx="1080001" cy="359954"/>
            </a:xfrm>
          </p:grpSpPr>
          <p:sp>
            <p:nvSpPr>
              <p:cNvPr id="1037" name="Rectangle 1036">
                <a:extLst>
                  <a:ext uri="{FF2B5EF4-FFF2-40B4-BE49-F238E27FC236}">
                    <a16:creationId xmlns:a16="http://schemas.microsoft.com/office/drawing/2014/main" id="{53808D62-DB31-2143-64FD-29425ADF9115}"/>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Optimum Workforce</a:t>
                </a:r>
              </a:p>
            </p:txBody>
          </p:sp>
          <p:cxnSp>
            <p:nvCxnSpPr>
              <p:cNvPr id="1038" name="Straight Connector 1037">
                <a:extLst>
                  <a:ext uri="{FF2B5EF4-FFF2-40B4-BE49-F238E27FC236}">
                    <a16:creationId xmlns:a16="http://schemas.microsoft.com/office/drawing/2014/main" id="{F60DEEE7-6534-B5D1-F4C1-FA3E03BA27CD}"/>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7" name="Group 1026">
              <a:extLst>
                <a:ext uri="{FF2B5EF4-FFF2-40B4-BE49-F238E27FC236}">
                  <a16:creationId xmlns:a16="http://schemas.microsoft.com/office/drawing/2014/main" id="{26A4888D-CD8C-0ACC-80C4-386B50C2DFCE}"/>
                </a:ext>
              </a:extLst>
            </p:cNvPr>
            <p:cNvGrpSpPr/>
            <p:nvPr/>
          </p:nvGrpSpPr>
          <p:grpSpPr>
            <a:xfrm>
              <a:off x="5022296" y="4662247"/>
              <a:ext cx="1080001" cy="319498"/>
              <a:chOff x="447867" y="6400802"/>
              <a:chExt cx="1080001" cy="359954"/>
            </a:xfrm>
          </p:grpSpPr>
          <p:sp>
            <p:nvSpPr>
              <p:cNvPr id="1035" name="Rectangle 1034">
                <a:extLst>
                  <a:ext uri="{FF2B5EF4-FFF2-40B4-BE49-F238E27FC236}">
                    <a16:creationId xmlns:a16="http://schemas.microsoft.com/office/drawing/2014/main" id="{BD353C54-042D-A96D-45BE-D55105FD7A4B}"/>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Dynamic Dashboard</a:t>
                </a:r>
              </a:p>
            </p:txBody>
          </p:sp>
          <p:cxnSp>
            <p:nvCxnSpPr>
              <p:cNvPr id="1036" name="Straight Connector 1035">
                <a:extLst>
                  <a:ext uri="{FF2B5EF4-FFF2-40B4-BE49-F238E27FC236}">
                    <a16:creationId xmlns:a16="http://schemas.microsoft.com/office/drawing/2014/main" id="{2727D302-9A3B-7CAE-E15F-78AF2338F215}"/>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8" name="Group 1027">
              <a:extLst>
                <a:ext uri="{FF2B5EF4-FFF2-40B4-BE49-F238E27FC236}">
                  <a16:creationId xmlns:a16="http://schemas.microsoft.com/office/drawing/2014/main" id="{D774A1E1-AED6-AC5D-E0AE-734DBF2D2D60}"/>
                </a:ext>
              </a:extLst>
            </p:cNvPr>
            <p:cNvGrpSpPr/>
            <p:nvPr/>
          </p:nvGrpSpPr>
          <p:grpSpPr>
            <a:xfrm>
              <a:off x="6323641" y="4662242"/>
              <a:ext cx="1080001" cy="319498"/>
              <a:chOff x="447867" y="6400802"/>
              <a:chExt cx="1080001" cy="359954"/>
            </a:xfrm>
          </p:grpSpPr>
          <p:sp>
            <p:nvSpPr>
              <p:cNvPr id="1033" name="Rectangle 1032">
                <a:extLst>
                  <a:ext uri="{FF2B5EF4-FFF2-40B4-BE49-F238E27FC236}">
                    <a16:creationId xmlns:a16="http://schemas.microsoft.com/office/drawing/2014/main" id="{14C54B73-8607-8034-9600-F8C985B3D64C}"/>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Strategies</a:t>
                </a:r>
              </a:p>
            </p:txBody>
          </p:sp>
          <p:cxnSp>
            <p:nvCxnSpPr>
              <p:cNvPr id="1034" name="Straight Connector 1033">
                <a:extLst>
                  <a:ext uri="{FF2B5EF4-FFF2-40B4-BE49-F238E27FC236}">
                    <a16:creationId xmlns:a16="http://schemas.microsoft.com/office/drawing/2014/main" id="{FA2F1C51-D8F6-9B62-4C50-0BDB2200ADCF}"/>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9" name="Group 1028">
              <a:extLst>
                <a:ext uri="{FF2B5EF4-FFF2-40B4-BE49-F238E27FC236}">
                  <a16:creationId xmlns:a16="http://schemas.microsoft.com/office/drawing/2014/main" id="{4AF47CD6-62F2-5E32-526E-F3A1A407E1C4}"/>
                </a:ext>
              </a:extLst>
            </p:cNvPr>
            <p:cNvGrpSpPr/>
            <p:nvPr/>
          </p:nvGrpSpPr>
          <p:grpSpPr>
            <a:xfrm>
              <a:off x="7624986" y="4662237"/>
              <a:ext cx="1080001" cy="319498"/>
              <a:chOff x="447867" y="6400802"/>
              <a:chExt cx="1080001" cy="359954"/>
            </a:xfrm>
          </p:grpSpPr>
          <p:sp>
            <p:nvSpPr>
              <p:cNvPr id="1031" name="Rectangle 1030">
                <a:extLst>
                  <a:ext uri="{FF2B5EF4-FFF2-40B4-BE49-F238E27FC236}">
                    <a16:creationId xmlns:a16="http://schemas.microsoft.com/office/drawing/2014/main" id="{B2F5C3F5-BBA7-44D5-B236-96F8350C769D}"/>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panose="020B0604020202020204" pitchFamily="34" charset="0"/>
                    <a:cs typeface="Arial" panose="020B0604020202020204" pitchFamily="34" charset="0"/>
                  </a:rPr>
                  <a:t>Conclusion</a:t>
                </a:r>
                <a:endPar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1032" name="Straight Connector 1031">
                <a:extLst>
                  <a:ext uri="{FF2B5EF4-FFF2-40B4-BE49-F238E27FC236}">
                    <a16:creationId xmlns:a16="http://schemas.microsoft.com/office/drawing/2014/main" id="{693A0C2A-E7E8-B7BA-70C7-E87A9FA4A852}"/>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 name="Rectangle 5">
            <a:extLst>
              <a:ext uri="{FF2B5EF4-FFF2-40B4-BE49-F238E27FC236}">
                <a16:creationId xmlns:a16="http://schemas.microsoft.com/office/drawing/2014/main" id="{EB8D7E00-EAB5-0080-89F3-1044804315AE}"/>
              </a:ext>
            </a:extLst>
          </p:cNvPr>
          <p:cNvSpPr/>
          <p:nvPr/>
        </p:nvSpPr>
        <p:spPr>
          <a:xfrm>
            <a:off x="270309"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pic>
        <p:nvPicPr>
          <p:cNvPr id="2" name="Picture 1" descr="A graph of blue bars&#10;&#10;Description automatically generated">
            <a:extLst>
              <a:ext uri="{FF2B5EF4-FFF2-40B4-BE49-F238E27FC236}">
                <a16:creationId xmlns:a16="http://schemas.microsoft.com/office/drawing/2014/main" id="{771D287C-7187-9206-81A2-AC7CDC1B3D82}"/>
              </a:ext>
            </a:extLst>
          </p:cNvPr>
          <p:cNvPicPr>
            <a:picLocks noChangeAspect="1"/>
          </p:cNvPicPr>
          <p:nvPr/>
        </p:nvPicPr>
        <p:blipFill rotWithShape="1">
          <a:blip r:embed="rId4"/>
          <a:srcRect t="4292" b="1"/>
          <a:stretch/>
        </p:blipFill>
        <p:spPr>
          <a:xfrm>
            <a:off x="4847033" y="1239317"/>
            <a:ext cx="3787079" cy="2731133"/>
          </a:xfrm>
          <a:prstGeom prst="rect">
            <a:avLst/>
          </a:prstGeom>
        </p:spPr>
      </p:pic>
      <p:pic>
        <p:nvPicPr>
          <p:cNvPr id="3" name="Picture 2">
            <a:extLst>
              <a:ext uri="{FF2B5EF4-FFF2-40B4-BE49-F238E27FC236}">
                <a16:creationId xmlns:a16="http://schemas.microsoft.com/office/drawing/2014/main" id="{2011A086-671C-F99F-2522-B55CC001870D}"/>
              </a:ext>
            </a:extLst>
          </p:cNvPr>
          <p:cNvPicPr>
            <a:picLocks noChangeAspect="1"/>
          </p:cNvPicPr>
          <p:nvPr/>
        </p:nvPicPr>
        <p:blipFill rotWithShape="1">
          <a:blip r:embed="rId5"/>
          <a:srcRect t="4454"/>
          <a:stretch/>
        </p:blipFill>
        <p:spPr>
          <a:xfrm>
            <a:off x="275174" y="1239318"/>
            <a:ext cx="3774781" cy="2722951"/>
          </a:xfrm>
          <a:prstGeom prst="rect">
            <a:avLst/>
          </a:prstGeom>
        </p:spPr>
      </p:pic>
      <p:cxnSp>
        <p:nvCxnSpPr>
          <p:cNvPr id="7" name="Straight Connector 6">
            <a:extLst>
              <a:ext uri="{FF2B5EF4-FFF2-40B4-BE49-F238E27FC236}">
                <a16:creationId xmlns:a16="http://schemas.microsoft.com/office/drawing/2014/main" id="{08B6696A-E89C-5C56-2EE4-D904F53185F5}"/>
              </a:ext>
            </a:extLst>
          </p:cNvPr>
          <p:cNvCxnSpPr/>
          <p:nvPr/>
        </p:nvCxnSpPr>
        <p:spPr>
          <a:xfrm>
            <a:off x="4477871" y="855583"/>
            <a:ext cx="0" cy="3393688"/>
          </a:xfrm>
          <a:prstGeom prst="line">
            <a:avLst/>
          </a:prstGeom>
          <a:ln w="127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9" name="Google Shape;2091;p33">
            <a:extLst>
              <a:ext uri="{FF2B5EF4-FFF2-40B4-BE49-F238E27FC236}">
                <a16:creationId xmlns:a16="http://schemas.microsoft.com/office/drawing/2014/main" id="{FB624984-2006-2D1B-9539-63F7D66CAEE5}"/>
              </a:ext>
            </a:extLst>
          </p:cNvPr>
          <p:cNvSpPr txBox="1"/>
          <p:nvPr/>
        </p:nvSpPr>
        <p:spPr>
          <a:xfrm>
            <a:off x="745413" y="838974"/>
            <a:ext cx="3150917" cy="340655"/>
          </a:xfrm>
          <a:prstGeom prst="rect">
            <a:avLst/>
          </a:prstGeom>
          <a:noFill/>
          <a:ln>
            <a:noFill/>
          </a:ln>
        </p:spPr>
        <p:txBody>
          <a:bodyPr spcFirstLastPara="1" wrap="square" lIns="91425" tIns="91425" rIns="91425" bIns="91425" anchor="t" anchorCtr="0">
            <a:noAutofit/>
          </a:bodyPr>
          <a:lstStyle/>
          <a:p>
            <a:pPr algn="ctr"/>
            <a:r>
              <a:rPr lang="en-GB" sz="1050" b="1">
                <a:solidFill>
                  <a:schemeClr val="bg1">
                    <a:lumMod val="50000"/>
                  </a:schemeClr>
                </a:solidFill>
                <a:latin typeface="Roboto"/>
                <a:ea typeface="Roboto"/>
                <a:cs typeface="Roboto"/>
                <a:sym typeface="Roboto"/>
              </a:rPr>
              <a:t>Plant 15: Average Age Distribution Across Age </a:t>
            </a:r>
            <a:endParaRPr sz="1050" b="1">
              <a:solidFill>
                <a:schemeClr val="bg1">
                  <a:lumMod val="50000"/>
                </a:schemeClr>
              </a:solidFill>
              <a:latin typeface="Roboto"/>
              <a:ea typeface="Roboto"/>
              <a:cs typeface="Roboto"/>
              <a:sym typeface="Roboto"/>
            </a:endParaRPr>
          </a:p>
        </p:txBody>
      </p:sp>
      <p:sp>
        <p:nvSpPr>
          <p:cNvPr id="14" name="Google Shape;2091;p33">
            <a:extLst>
              <a:ext uri="{FF2B5EF4-FFF2-40B4-BE49-F238E27FC236}">
                <a16:creationId xmlns:a16="http://schemas.microsoft.com/office/drawing/2014/main" id="{083C111C-93AF-6B84-FDA2-E74EA4E0C21F}"/>
              </a:ext>
            </a:extLst>
          </p:cNvPr>
          <p:cNvSpPr txBox="1"/>
          <p:nvPr/>
        </p:nvSpPr>
        <p:spPr>
          <a:xfrm>
            <a:off x="5208717" y="825071"/>
            <a:ext cx="3150917" cy="340655"/>
          </a:xfrm>
          <a:prstGeom prst="rect">
            <a:avLst/>
          </a:prstGeom>
          <a:noFill/>
          <a:ln>
            <a:noFill/>
          </a:ln>
        </p:spPr>
        <p:txBody>
          <a:bodyPr spcFirstLastPara="1" wrap="square" lIns="91425" tIns="91425" rIns="91425" bIns="91425" anchor="t" anchorCtr="0">
            <a:noAutofit/>
          </a:bodyPr>
          <a:lstStyle/>
          <a:p>
            <a:pPr algn="ctr"/>
            <a:r>
              <a:rPr lang="en-GB" sz="1050" b="1">
                <a:solidFill>
                  <a:schemeClr val="bg1">
                    <a:lumMod val="50000"/>
                  </a:schemeClr>
                </a:solidFill>
                <a:latin typeface="Roboto"/>
                <a:ea typeface="Roboto"/>
                <a:cs typeface="Roboto"/>
                <a:sym typeface="Roboto"/>
              </a:rPr>
              <a:t>Plant 13: Average Age Distribution Across Age </a:t>
            </a:r>
            <a:endParaRPr sz="1050" b="1">
              <a:solidFill>
                <a:schemeClr val="bg1">
                  <a:lumMod val="50000"/>
                </a:schemeClr>
              </a:solidFill>
              <a:latin typeface="Roboto"/>
              <a:ea typeface="Roboto"/>
              <a:cs typeface="Roboto"/>
              <a:sym typeface="Roboto"/>
            </a:endParaRPr>
          </a:p>
        </p:txBody>
      </p:sp>
    </p:spTree>
    <p:extLst>
      <p:ext uri="{BB962C8B-B14F-4D97-AF65-F5344CB8AC3E}">
        <p14:creationId xmlns:p14="http://schemas.microsoft.com/office/powerpoint/2010/main" val="181673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ctrTitle"/>
          </p:nvPr>
        </p:nvSpPr>
        <p:spPr>
          <a:xfrm>
            <a:off x="198869" y="161744"/>
            <a:ext cx="7204772" cy="419558"/>
          </a:xfrm>
          <a:prstGeom prst="rect">
            <a:avLst/>
          </a:prstGeom>
        </p:spPr>
        <p:txBody>
          <a:bodyPr spcFirstLastPara="1" wrap="square" lIns="91425" tIns="91425" rIns="91425" bIns="91425" anchor="ctr" anchorCtr="0">
            <a:noAutofit/>
          </a:bodyPr>
          <a:lstStyle/>
          <a:p>
            <a:r>
              <a:rPr lang="en-US" sz="2400"/>
              <a:t>Correlation Matrix</a:t>
            </a:r>
            <a:r>
              <a:rPr lang="en-US" sz="2400" b="1"/>
              <a:t> : Heatmap  </a:t>
            </a:r>
          </a:p>
        </p:txBody>
      </p:sp>
      <p:pic>
        <p:nvPicPr>
          <p:cNvPr id="1030" name="Picture 6" descr="Ball Corporation Recognized by Several Leading Organizations for its  Sustainability and Workplace Achievements">
            <a:extLst>
              <a:ext uri="{FF2B5EF4-FFF2-40B4-BE49-F238E27FC236}">
                <a16:creationId xmlns:a16="http://schemas.microsoft.com/office/drawing/2014/main" id="{629D2B73-22F1-0C68-8AB0-05B513856C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009" r="24010"/>
          <a:stretch/>
        </p:blipFill>
        <p:spPr bwMode="auto">
          <a:xfrm>
            <a:off x="8458200" y="142164"/>
            <a:ext cx="521929" cy="524866"/>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360;p36">
            <a:extLst>
              <a:ext uri="{FF2B5EF4-FFF2-40B4-BE49-F238E27FC236}">
                <a16:creationId xmlns:a16="http://schemas.microsoft.com/office/drawing/2014/main" id="{9061CC1C-74A9-86AB-38E0-E3F90D83BE95}"/>
              </a:ext>
            </a:extLst>
          </p:cNvPr>
          <p:cNvSpPr/>
          <p:nvPr/>
        </p:nvSpPr>
        <p:spPr>
          <a:xfrm rot="10800000" flipH="1">
            <a:off x="-212337" y="402537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95359A87-4F60-5232-1F6E-6B33386B7B4A}"/>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4C74F9B6-39EB-4E98-F25A-51E6DC670397}"/>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roup 62">
            <a:extLst>
              <a:ext uri="{FF2B5EF4-FFF2-40B4-BE49-F238E27FC236}">
                <a16:creationId xmlns:a16="http://schemas.microsoft.com/office/drawing/2014/main" id="{0A69836B-E529-7FDB-184A-6D6D70761D16}"/>
              </a:ext>
            </a:extLst>
          </p:cNvPr>
          <p:cNvGrpSpPr/>
          <p:nvPr/>
        </p:nvGrpSpPr>
        <p:grpSpPr>
          <a:xfrm>
            <a:off x="1118261" y="4662237"/>
            <a:ext cx="7586726" cy="319523"/>
            <a:chOff x="1118261" y="4662237"/>
            <a:chExt cx="7586726" cy="319523"/>
          </a:xfrm>
        </p:grpSpPr>
        <p:grpSp>
          <p:nvGrpSpPr>
            <p:cNvPr id="1024" name="Group 1023">
              <a:extLst>
                <a:ext uri="{FF2B5EF4-FFF2-40B4-BE49-F238E27FC236}">
                  <a16:creationId xmlns:a16="http://schemas.microsoft.com/office/drawing/2014/main" id="{42C00C2D-A620-96A1-30CC-3D169E708FC7}"/>
                </a:ext>
              </a:extLst>
            </p:cNvPr>
            <p:cNvGrpSpPr/>
            <p:nvPr/>
          </p:nvGrpSpPr>
          <p:grpSpPr>
            <a:xfrm>
              <a:off x="1118261" y="4662262"/>
              <a:ext cx="1080001" cy="319498"/>
              <a:chOff x="447867" y="6400802"/>
              <a:chExt cx="1080001" cy="359954"/>
            </a:xfrm>
          </p:grpSpPr>
          <p:sp>
            <p:nvSpPr>
              <p:cNvPr id="1041" name="Rectangle 1040">
                <a:extLst>
                  <a:ext uri="{FF2B5EF4-FFF2-40B4-BE49-F238E27FC236}">
                    <a16:creationId xmlns:a16="http://schemas.microsoft.com/office/drawing/2014/main" id="{5041D18D-79F2-28D1-6B2A-456423AA7510}"/>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Overview</a:t>
                </a:r>
              </a:p>
            </p:txBody>
          </p:sp>
          <p:cxnSp>
            <p:nvCxnSpPr>
              <p:cNvPr id="1042" name="Straight Connector 1041">
                <a:extLst>
                  <a:ext uri="{FF2B5EF4-FFF2-40B4-BE49-F238E27FC236}">
                    <a16:creationId xmlns:a16="http://schemas.microsoft.com/office/drawing/2014/main" id="{4C0E7DC4-B735-CEA6-1E2F-E3EAE0C282EE}"/>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5" name="Group 1024">
              <a:extLst>
                <a:ext uri="{FF2B5EF4-FFF2-40B4-BE49-F238E27FC236}">
                  <a16:creationId xmlns:a16="http://schemas.microsoft.com/office/drawing/2014/main" id="{4D3FFC8A-881E-46CB-D7C4-9903D1129817}"/>
                </a:ext>
              </a:extLst>
            </p:cNvPr>
            <p:cNvGrpSpPr/>
            <p:nvPr/>
          </p:nvGrpSpPr>
          <p:grpSpPr>
            <a:xfrm>
              <a:off x="2419606" y="4662257"/>
              <a:ext cx="1080001" cy="319498"/>
              <a:chOff x="447867" y="6400802"/>
              <a:chExt cx="1080001" cy="359954"/>
            </a:xfrm>
          </p:grpSpPr>
          <p:sp>
            <p:nvSpPr>
              <p:cNvPr id="1039" name="Rectangle 1038">
                <a:extLst>
                  <a:ext uri="{FF2B5EF4-FFF2-40B4-BE49-F238E27FC236}">
                    <a16:creationId xmlns:a16="http://schemas.microsoft.com/office/drawing/2014/main" id="{D51F28A1-8E15-21A9-657A-2EDF4590C802}"/>
                  </a:ext>
                </a:extLst>
              </p:cNvPr>
              <p:cNvSpPr/>
              <p:nvPr/>
            </p:nvSpPr>
            <p:spPr>
              <a:xfrm>
                <a:off x="447868" y="6462680"/>
                <a:ext cx="1080000" cy="29807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Exploratory Data Analysis</a:t>
                </a:r>
              </a:p>
            </p:txBody>
          </p:sp>
          <p:cxnSp>
            <p:nvCxnSpPr>
              <p:cNvPr id="1040" name="Straight Connector 1039">
                <a:extLst>
                  <a:ext uri="{FF2B5EF4-FFF2-40B4-BE49-F238E27FC236}">
                    <a16:creationId xmlns:a16="http://schemas.microsoft.com/office/drawing/2014/main" id="{389B4E07-5041-39FE-7A7B-11B7DAAF44F1}"/>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6" name="Group 1025">
              <a:extLst>
                <a:ext uri="{FF2B5EF4-FFF2-40B4-BE49-F238E27FC236}">
                  <a16:creationId xmlns:a16="http://schemas.microsoft.com/office/drawing/2014/main" id="{5949E55F-74DD-202A-1B77-C28D1160CE56}"/>
                </a:ext>
              </a:extLst>
            </p:cNvPr>
            <p:cNvGrpSpPr/>
            <p:nvPr/>
          </p:nvGrpSpPr>
          <p:grpSpPr>
            <a:xfrm>
              <a:off x="3720951" y="4662252"/>
              <a:ext cx="1080001" cy="319498"/>
              <a:chOff x="447867" y="6400802"/>
              <a:chExt cx="1080001" cy="359954"/>
            </a:xfrm>
          </p:grpSpPr>
          <p:sp>
            <p:nvSpPr>
              <p:cNvPr id="1037" name="Rectangle 1036">
                <a:extLst>
                  <a:ext uri="{FF2B5EF4-FFF2-40B4-BE49-F238E27FC236}">
                    <a16:creationId xmlns:a16="http://schemas.microsoft.com/office/drawing/2014/main" id="{53808D62-DB31-2143-64FD-29425ADF9115}"/>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Optimum Workforce</a:t>
                </a:r>
              </a:p>
            </p:txBody>
          </p:sp>
          <p:cxnSp>
            <p:nvCxnSpPr>
              <p:cNvPr id="1038" name="Straight Connector 1037">
                <a:extLst>
                  <a:ext uri="{FF2B5EF4-FFF2-40B4-BE49-F238E27FC236}">
                    <a16:creationId xmlns:a16="http://schemas.microsoft.com/office/drawing/2014/main" id="{F60DEEE7-6534-B5D1-F4C1-FA3E03BA27CD}"/>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7" name="Group 1026">
              <a:extLst>
                <a:ext uri="{FF2B5EF4-FFF2-40B4-BE49-F238E27FC236}">
                  <a16:creationId xmlns:a16="http://schemas.microsoft.com/office/drawing/2014/main" id="{26A4888D-CD8C-0ACC-80C4-386B50C2DFCE}"/>
                </a:ext>
              </a:extLst>
            </p:cNvPr>
            <p:cNvGrpSpPr/>
            <p:nvPr/>
          </p:nvGrpSpPr>
          <p:grpSpPr>
            <a:xfrm>
              <a:off x="5022296" y="4662247"/>
              <a:ext cx="1080001" cy="319498"/>
              <a:chOff x="447867" y="6400802"/>
              <a:chExt cx="1080001" cy="359954"/>
            </a:xfrm>
          </p:grpSpPr>
          <p:sp>
            <p:nvSpPr>
              <p:cNvPr id="1035" name="Rectangle 1034">
                <a:extLst>
                  <a:ext uri="{FF2B5EF4-FFF2-40B4-BE49-F238E27FC236}">
                    <a16:creationId xmlns:a16="http://schemas.microsoft.com/office/drawing/2014/main" id="{BD353C54-042D-A96D-45BE-D55105FD7A4B}"/>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Dynamic Dashboard</a:t>
                </a:r>
              </a:p>
            </p:txBody>
          </p:sp>
          <p:cxnSp>
            <p:nvCxnSpPr>
              <p:cNvPr id="1036" name="Straight Connector 1035">
                <a:extLst>
                  <a:ext uri="{FF2B5EF4-FFF2-40B4-BE49-F238E27FC236}">
                    <a16:creationId xmlns:a16="http://schemas.microsoft.com/office/drawing/2014/main" id="{2727D302-9A3B-7CAE-E15F-78AF2338F215}"/>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8" name="Group 1027">
              <a:extLst>
                <a:ext uri="{FF2B5EF4-FFF2-40B4-BE49-F238E27FC236}">
                  <a16:creationId xmlns:a16="http://schemas.microsoft.com/office/drawing/2014/main" id="{D774A1E1-AED6-AC5D-E0AE-734DBF2D2D60}"/>
                </a:ext>
              </a:extLst>
            </p:cNvPr>
            <p:cNvGrpSpPr/>
            <p:nvPr/>
          </p:nvGrpSpPr>
          <p:grpSpPr>
            <a:xfrm>
              <a:off x="6323641" y="4662242"/>
              <a:ext cx="1080001" cy="319498"/>
              <a:chOff x="447867" y="6400802"/>
              <a:chExt cx="1080001" cy="359954"/>
            </a:xfrm>
          </p:grpSpPr>
          <p:sp>
            <p:nvSpPr>
              <p:cNvPr id="1033" name="Rectangle 1032">
                <a:extLst>
                  <a:ext uri="{FF2B5EF4-FFF2-40B4-BE49-F238E27FC236}">
                    <a16:creationId xmlns:a16="http://schemas.microsoft.com/office/drawing/2014/main" id="{14C54B73-8607-8034-9600-F8C985B3D64C}"/>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Strategies</a:t>
                </a:r>
              </a:p>
            </p:txBody>
          </p:sp>
          <p:cxnSp>
            <p:nvCxnSpPr>
              <p:cNvPr id="1034" name="Straight Connector 1033">
                <a:extLst>
                  <a:ext uri="{FF2B5EF4-FFF2-40B4-BE49-F238E27FC236}">
                    <a16:creationId xmlns:a16="http://schemas.microsoft.com/office/drawing/2014/main" id="{FA2F1C51-D8F6-9B62-4C50-0BDB2200ADCF}"/>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9" name="Group 1028">
              <a:extLst>
                <a:ext uri="{FF2B5EF4-FFF2-40B4-BE49-F238E27FC236}">
                  <a16:creationId xmlns:a16="http://schemas.microsoft.com/office/drawing/2014/main" id="{4AF47CD6-62F2-5E32-526E-F3A1A407E1C4}"/>
                </a:ext>
              </a:extLst>
            </p:cNvPr>
            <p:cNvGrpSpPr/>
            <p:nvPr/>
          </p:nvGrpSpPr>
          <p:grpSpPr>
            <a:xfrm>
              <a:off x="7624986" y="4662237"/>
              <a:ext cx="1080001" cy="319498"/>
              <a:chOff x="447867" y="6400802"/>
              <a:chExt cx="1080001" cy="359954"/>
            </a:xfrm>
          </p:grpSpPr>
          <p:sp>
            <p:nvSpPr>
              <p:cNvPr id="1031" name="Rectangle 1030">
                <a:extLst>
                  <a:ext uri="{FF2B5EF4-FFF2-40B4-BE49-F238E27FC236}">
                    <a16:creationId xmlns:a16="http://schemas.microsoft.com/office/drawing/2014/main" id="{B2F5C3F5-BBA7-44D5-B236-96F8350C769D}"/>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panose="020B0604020202020204" pitchFamily="34" charset="0"/>
                    <a:cs typeface="Arial" panose="020B0604020202020204" pitchFamily="34" charset="0"/>
                  </a:rPr>
                  <a:t>Conclusion</a:t>
                </a:r>
                <a:endPar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1032" name="Straight Connector 1031">
                <a:extLst>
                  <a:ext uri="{FF2B5EF4-FFF2-40B4-BE49-F238E27FC236}">
                    <a16:creationId xmlns:a16="http://schemas.microsoft.com/office/drawing/2014/main" id="{693A0C2A-E7E8-B7BA-70C7-E87A9FA4A852}"/>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 name="Rectangle 5">
            <a:extLst>
              <a:ext uri="{FF2B5EF4-FFF2-40B4-BE49-F238E27FC236}">
                <a16:creationId xmlns:a16="http://schemas.microsoft.com/office/drawing/2014/main" id="{EB8D7E00-EAB5-0080-89F3-1044804315AE}"/>
              </a:ext>
            </a:extLst>
          </p:cNvPr>
          <p:cNvSpPr/>
          <p:nvPr/>
        </p:nvSpPr>
        <p:spPr>
          <a:xfrm>
            <a:off x="270309"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pic>
        <p:nvPicPr>
          <p:cNvPr id="2" name="Picture 1">
            <a:extLst>
              <a:ext uri="{FF2B5EF4-FFF2-40B4-BE49-F238E27FC236}">
                <a16:creationId xmlns:a16="http://schemas.microsoft.com/office/drawing/2014/main" id="{3A96D88E-C595-2E82-6751-B2C12F79A321}"/>
              </a:ext>
            </a:extLst>
          </p:cNvPr>
          <p:cNvPicPr>
            <a:picLocks noChangeAspect="1"/>
          </p:cNvPicPr>
          <p:nvPr/>
        </p:nvPicPr>
        <p:blipFill rotWithShape="1">
          <a:blip r:embed="rId4"/>
          <a:srcRect t="7222" b="5751"/>
          <a:stretch/>
        </p:blipFill>
        <p:spPr>
          <a:xfrm>
            <a:off x="755031" y="686512"/>
            <a:ext cx="4376935" cy="3817302"/>
          </a:xfrm>
          <a:prstGeom prst="rect">
            <a:avLst/>
          </a:prstGeom>
        </p:spPr>
      </p:pic>
      <p:grpSp>
        <p:nvGrpSpPr>
          <p:cNvPr id="3" name="Google Shape;148;p17">
            <a:extLst>
              <a:ext uri="{FF2B5EF4-FFF2-40B4-BE49-F238E27FC236}">
                <a16:creationId xmlns:a16="http://schemas.microsoft.com/office/drawing/2014/main" id="{75FA0AF5-A3E5-BFD2-F53D-FA48B75E42C7}"/>
              </a:ext>
            </a:extLst>
          </p:cNvPr>
          <p:cNvGrpSpPr/>
          <p:nvPr/>
        </p:nvGrpSpPr>
        <p:grpSpPr>
          <a:xfrm>
            <a:off x="5705513" y="964982"/>
            <a:ext cx="2253224" cy="1420980"/>
            <a:chOff x="710275" y="1563888"/>
            <a:chExt cx="2253224" cy="1420980"/>
          </a:xfrm>
        </p:grpSpPr>
        <p:sp>
          <p:nvSpPr>
            <p:cNvPr id="8" name="Google Shape;149;p17">
              <a:extLst>
                <a:ext uri="{FF2B5EF4-FFF2-40B4-BE49-F238E27FC236}">
                  <a16:creationId xmlns:a16="http://schemas.microsoft.com/office/drawing/2014/main" id="{E45EA09F-5992-C695-CDF4-829ABCEA92A4}"/>
                </a:ext>
              </a:extLst>
            </p:cNvPr>
            <p:cNvSpPr txBox="1"/>
            <p:nvPr/>
          </p:nvSpPr>
          <p:spPr>
            <a:xfrm>
              <a:off x="710275" y="1692952"/>
              <a:ext cx="2253224" cy="262500"/>
            </a:xfrm>
            <a:prstGeom prst="rect">
              <a:avLst/>
            </a:prstGeom>
            <a:noFill/>
            <a:ln>
              <a:noFill/>
            </a:ln>
          </p:spPr>
          <p:txBody>
            <a:bodyPr spcFirstLastPara="1" wrap="square" lIns="91425" tIns="91425" rIns="91425" bIns="91425" anchor="ctr" anchorCtr="0">
              <a:noAutofit/>
            </a:bodyPr>
            <a:lstStyle/>
            <a:p>
              <a:pPr>
                <a:buClrTx/>
                <a:defRPr/>
              </a:pPr>
              <a:r>
                <a:rPr lang="en" sz="1700">
                  <a:solidFill>
                    <a:srgbClr val="1E35A1"/>
                  </a:solidFill>
                  <a:latin typeface="Fira Sans Extra Condensed Medium"/>
                  <a:ea typeface="Fira Sans Extra Condensed Medium"/>
                  <a:cs typeface="Fira Sans Extra Condensed Medium"/>
                  <a:sym typeface="Fira Sans Extra Condensed Medium"/>
                </a:rPr>
                <a:t>Significant Correlation</a:t>
              </a:r>
              <a:endParaRPr kumimoji="0" sz="1700" b="0" i="0" u="none" strike="noStrike" kern="0" cap="none" spc="0" normalizeH="0" baseline="0" noProof="0">
                <a:ln>
                  <a:noFill/>
                </a:ln>
                <a:solidFill>
                  <a:srgbClr val="1E35A1"/>
                </a:solidFill>
                <a:effectLst/>
                <a:uLnTx/>
                <a:uFillTx/>
                <a:latin typeface="Fira Sans Extra Condensed Medium"/>
                <a:ea typeface="Fira Sans Extra Condensed Medium"/>
                <a:cs typeface="Fira Sans Extra Condensed Medium"/>
                <a:sym typeface="Fira Sans Extra Condensed Medium"/>
              </a:endParaRPr>
            </a:p>
          </p:txBody>
        </p:sp>
        <p:sp>
          <p:nvSpPr>
            <p:cNvPr id="9" name="Google Shape;150;p17">
              <a:extLst>
                <a:ext uri="{FF2B5EF4-FFF2-40B4-BE49-F238E27FC236}">
                  <a16:creationId xmlns:a16="http://schemas.microsoft.com/office/drawing/2014/main" id="{6BF71128-06C5-32DA-F0D9-F9F244905E40}"/>
                </a:ext>
              </a:extLst>
            </p:cNvPr>
            <p:cNvSpPr txBox="1"/>
            <p:nvPr/>
          </p:nvSpPr>
          <p:spPr>
            <a:xfrm>
              <a:off x="902952" y="1992347"/>
              <a:ext cx="1772700" cy="992521"/>
            </a:xfrm>
            <a:prstGeom prst="rect">
              <a:avLst/>
            </a:prstGeom>
            <a:noFill/>
            <a:ln>
              <a:noFill/>
            </a:ln>
          </p:spPr>
          <p:txBody>
            <a:bodyPr spcFirstLastPara="1" wrap="square" lIns="91425" tIns="91425" rIns="91425" bIns="91425" anchor="ctr" anchorCtr="0">
              <a:noAutofit/>
            </a:bodyPr>
            <a:lstStyle/>
            <a:p>
              <a:pPr marL="171450" marR="0" lvl="0" indent="-171450" defTabSz="914400" eaLnBrk="1" fontAlgn="auto" latinLnBrk="0" hangingPunct="1">
                <a:lnSpc>
                  <a:spcPct val="100000"/>
                </a:lnSpc>
                <a:spcBef>
                  <a:spcPts val="0"/>
                </a:spcBef>
                <a:spcAft>
                  <a:spcPts val="0"/>
                </a:spcAft>
                <a:buClrTx/>
                <a:buSzTx/>
                <a:buFont typeface="Arial"/>
                <a:buChar char="•"/>
                <a:tabLst/>
                <a:defRPr/>
              </a:pPr>
              <a:r>
                <a:rPr lang="en" sz="1200">
                  <a:solidFill>
                    <a:srgbClr val="434343"/>
                  </a:solidFill>
                  <a:latin typeface="Roboto"/>
                  <a:ea typeface="Roboto"/>
                  <a:cs typeface="Roboto"/>
                </a:rPr>
                <a:t>Tenure &lt;2 </a:t>
              </a:r>
            </a:p>
            <a:p>
              <a:pPr marL="171450" indent="-171450">
                <a:buClrTx/>
                <a:buFont typeface="Arial"/>
                <a:buChar char="•"/>
                <a:defRPr/>
              </a:pPr>
              <a:r>
                <a:rPr lang="en" sz="1200">
                  <a:solidFill>
                    <a:srgbClr val="434343"/>
                  </a:solidFill>
                  <a:latin typeface="Roboto"/>
                  <a:ea typeface="Roboto"/>
                  <a:cs typeface="Roboto"/>
                </a:rPr>
                <a:t>Tenure &gt; 10</a:t>
              </a:r>
            </a:p>
            <a:p>
              <a:pPr marL="171450" indent="-171450">
                <a:buClrTx/>
                <a:buFont typeface="Arial"/>
                <a:buChar char="•"/>
                <a:defRPr/>
              </a:pPr>
              <a:r>
                <a:rPr lang="en" sz="1200">
                  <a:solidFill>
                    <a:srgbClr val="434343"/>
                  </a:solidFill>
                  <a:latin typeface="Roboto"/>
                  <a:ea typeface="Roboto"/>
                  <a:cs typeface="Roboto"/>
                </a:rPr>
                <a:t>Efficiency</a:t>
              </a:r>
            </a:p>
            <a:p>
              <a:pPr marL="171450" indent="-171450">
                <a:buClrTx/>
                <a:buFont typeface="Arial"/>
                <a:buChar char="•"/>
                <a:defRPr/>
              </a:pPr>
              <a:r>
                <a:rPr lang="en" sz="1200">
                  <a:solidFill>
                    <a:srgbClr val="434343"/>
                  </a:solidFill>
                  <a:latin typeface="Roboto"/>
                  <a:ea typeface="Roboto"/>
                  <a:cs typeface="Roboto"/>
                </a:rPr>
                <a:t>Spoilage</a:t>
              </a:r>
            </a:p>
            <a:p>
              <a:pPr marL="171450" indent="-171450">
                <a:buClrTx/>
                <a:buFont typeface="Arial"/>
                <a:buChar char="•"/>
                <a:defRPr/>
              </a:pPr>
              <a:r>
                <a:rPr lang="en" sz="1200">
                  <a:solidFill>
                    <a:srgbClr val="434343"/>
                  </a:solidFill>
                  <a:latin typeface="Roboto"/>
                  <a:ea typeface="Roboto"/>
                  <a:cs typeface="Roboto"/>
                </a:rPr>
                <a:t>HFI Quality</a:t>
              </a:r>
            </a:p>
          </p:txBody>
        </p:sp>
        <p:sp>
          <p:nvSpPr>
            <p:cNvPr id="13" name="Google Shape;151;p17">
              <a:extLst>
                <a:ext uri="{FF2B5EF4-FFF2-40B4-BE49-F238E27FC236}">
                  <a16:creationId xmlns:a16="http://schemas.microsoft.com/office/drawing/2014/main" id="{4C993225-59B1-4029-57ED-31A99A4F53FC}"/>
                </a:ext>
              </a:extLst>
            </p:cNvPr>
            <p:cNvSpPr/>
            <p:nvPr/>
          </p:nvSpPr>
          <p:spPr>
            <a:xfrm>
              <a:off x="815175" y="1563888"/>
              <a:ext cx="607500" cy="92100"/>
            </a:xfrm>
            <a:prstGeom prst="rect">
              <a:avLst/>
            </a:prstGeom>
            <a:solidFill>
              <a:srgbClr val="1E35A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14" name="Google Shape;152;p17">
            <a:extLst>
              <a:ext uri="{FF2B5EF4-FFF2-40B4-BE49-F238E27FC236}">
                <a16:creationId xmlns:a16="http://schemas.microsoft.com/office/drawing/2014/main" id="{2D543F2C-3B0A-D5BB-34D3-E34E48CDB309}"/>
              </a:ext>
            </a:extLst>
          </p:cNvPr>
          <p:cNvGrpSpPr/>
          <p:nvPr/>
        </p:nvGrpSpPr>
        <p:grpSpPr>
          <a:xfrm>
            <a:off x="5757764" y="2529294"/>
            <a:ext cx="3197121" cy="826937"/>
            <a:chOff x="710274" y="2929813"/>
            <a:chExt cx="3197121" cy="826937"/>
          </a:xfrm>
        </p:grpSpPr>
        <p:sp>
          <p:nvSpPr>
            <p:cNvPr id="15" name="Google Shape;153;p17">
              <a:extLst>
                <a:ext uri="{FF2B5EF4-FFF2-40B4-BE49-F238E27FC236}">
                  <a16:creationId xmlns:a16="http://schemas.microsoft.com/office/drawing/2014/main" id="{10E6E5B7-3AE0-5D6D-2261-EFCCA14FF2A1}"/>
                </a:ext>
              </a:extLst>
            </p:cNvPr>
            <p:cNvSpPr txBox="1"/>
            <p:nvPr/>
          </p:nvSpPr>
          <p:spPr>
            <a:xfrm>
              <a:off x="710274" y="3094800"/>
              <a:ext cx="2109107" cy="262500"/>
            </a:xfrm>
            <a:prstGeom prst="rect">
              <a:avLst/>
            </a:prstGeom>
            <a:noFill/>
            <a:ln>
              <a:noFill/>
            </a:ln>
          </p:spPr>
          <p:txBody>
            <a:bodyPr spcFirstLastPara="1" wrap="square" lIns="91425" tIns="91425" rIns="91425" bIns="91425" anchor="ctr" anchorCtr="0">
              <a:noAutofit/>
            </a:bodyPr>
            <a:lstStyle/>
            <a:p>
              <a:pPr>
                <a:buClrTx/>
                <a:defRPr/>
              </a:pPr>
              <a:r>
                <a:rPr lang="en" sz="1700">
                  <a:solidFill>
                    <a:srgbClr val="00D4F0"/>
                  </a:solidFill>
                  <a:latin typeface="Fira Sans Extra Condensed Medium"/>
                  <a:ea typeface="Fira Sans Extra Condensed Medium"/>
                  <a:cs typeface="Fira Sans Extra Condensed Medium"/>
                  <a:sym typeface="Fira Sans Extra Condensed Medium"/>
                </a:rPr>
                <a:t>Positive Correlation</a:t>
              </a:r>
              <a:endParaRPr kumimoji="0" sz="1700" b="0" i="0" u="none" strike="noStrike" kern="0" cap="none" spc="0" normalizeH="0" baseline="0" noProof="0">
                <a:ln>
                  <a:noFill/>
                </a:ln>
                <a:solidFill>
                  <a:srgbClr val="00D4F0"/>
                </a:solidFill>
                <a:effectLst/>
                <a:uLnTx/>
                <a:uFillTx/>
                <a:latin typeface="Fira Sans Extra Condensed Medium"/>
                <a:ea typeface="Fira Sans Extra Condensed Medium"/>
                <a:cs typeface="Fira Sans Extra Condensed Medium"/>
                <a:sym typeface="Fira Sans Extra Condensed Medium"/>
              </a:endParaRPr>
            </a:p>
          </p:txBody>
        </p:sp>
        <p:sp>
          <p:nvSpPr>
            <p:cNvPr id="16" name="Google Shape;154;p17">
              <a:extLst>
                <a:ext uri="{FF2B5EF4-FFF2-40B4-BE49-F238E27FC236}">
                  <a16:creationId xmlns:a16="http://schemas.microsoft.com/office/drawing/2014/main" id="{838B9156-1BDB-D140-52D9-3059129A2AE6}"/>
                </a:ext>
              </a:extLst>
            </p:cNvPr>
            <p:cNvSpPr txBox="1"/>
            <p:nvPr/>
          </p:nvSpPr>
          <p:spPr>
            <a:xfrm>
              <a:off x="850700" y="3208350"/>
              <a:ext cx="3056695" cy="548400"/>
            </a:xfrm>
            <a:prstGeom prst="rect">
              <a:avLst/>
            </a:prstGeom>
            <a:noFill/>
            <a:ln>
              <a:noFill/>
            </a:ln>
          </p:spPr>
          <p:txBody>
            <a:bodyPr spcFirstLastPara="1" wrap="square" lIns="91425" tIns="91425" rIns="91425" bIns="91425" anchor="ctr" anchorCtr="0">
              <a:noAutofit/>
            </a:bodyPr>
            <a:lstStyle/>
            <a:p>
              <a:pPr marL="171450" indent="-171450">
                <a:buClrTx/>
                <a:buFont typeface="Arial"/>
                <a:buChar char="•"/>
                <a:defRPr/>
              </a:pPr>
              <a:r>
                <a:rPr lang="en" sz="1200">
                  <a:solidFill>
                    <a:srgbClr val="434343"/>
                  </a:solidFill>
                  <a:latin typeface="Roboto"/>
                  <a:ea typeface="Roboto"/>
                  <a:cs typeface="Roboto"/>
                </a:rPr>
                <a:t>Spoilage &amp; HFI Quality</a:t>
              </a:r>
            </a:p>
          </p:txBody>
        </p:sp>
        <p:sp>
          <p:nvSpPr>
            <p:cNvPr id="17" name="Google Shape;155;p17">
              <a:extLst>
                <a:ext uri="{FF2B5EF4-FFF2-40B4-BE49-F238E27FC236}">
                  <a16:creationId xmlns:a16="http://schemas.microsoft.com/office/drawing/2014/main" id="{7F370EDF-B332-065A-2C24-707B5DA67A9F}"/>
                </a:ext>
              </a:extLst>
            </p:cNvPr>
            <p:cNvSpPr/>
            <p:nvPr/>
          </p:nvSpPr>
          <p:spPr>
            <a:xfrm>
              <a:off x="815175" y="2929813"/>
              <a:ext cx="607500" cy="92100"/>
            </a:xfrm>
            <a:prstGeom prst="rect">
              <a:avLst/>
            </a:prstGeom>
            <a:solidFill>
              <a:srgbClr val="00D4F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18" name="Google Shape;152;p17">
            <a:extLst>
              <a:ext uri="{FF2B5EF4-FFF2-40B4-BE49-F238E27FC236}">
                <a16:creationId xmlns:a16="http://schemas.microsoft.com/office/drawing/2014/main" id="{924D058D-E36C-A321-43AF-28318355F28E}"/>
              </a:ext>
            </a:extLst>
          </p:cNvPr>
          <p:cNvGrpSpPr/>
          <p:nvPr/>
        </p:nvGrpSpPr>
        <p:grpSpPr>
          <a:xfrm>
            <a:off x="5757764" y="3333068"/>
            <a:ext cx="2412999" cy="970628"/>
            <a:chOff x="710274" y="2929813"/>
            <a:chExt cx="2412999" cy="970628"/>
          </a:xfrm>
        </p:grpSpPr>
        <p:sp>
          <p:nvSpPr>
            <p:cNvPr id="19" name="Google Shape;153;p17">
              <a:extLst>
                <a:ext uri="{FF2B5EF4-FFF2-40B4-BE49-F238E27FC236}">
                  <a16:creationId xmlns:a16="http://schemas.microsoft.com/office/drawing/2014/main" id="{EB53A30C-8D0D-9192-AA5B-D44D66839CEF}"/>
                </a:ext>
              </a:extLst>
            </p:cNvPr>
            <p:cNvSpPr txBox="1"/>
            <p:nvPr/>
          </p:nvSpPr>
          <p:spPr>
            <a:xfrm>
              <a:off x="710274" y="3094800"/>
              <a:ext cx="2253223" cy="262500"/>
            </a:xfrm>
            <a:prstGeom prst="rect">
              <a:avLst/>
            </a:prstGeom>
            <a:noFill/>
            <a:ln>
              <a:noFill/>
            </a:ln>
          </p:spPr>
          <p:txBody>
            <a:bodyPr spcFirstLastPara="1" wrap="square" lIns="91425" tIns="91425" rIns="91425" bIns="91425" anchor="ctr" anchorCtr="0">
              <a:noAutofit/>
            </a:bodyPr>
            <a:lstStyle/>
            <a:p>
              <a:pPr>
                <a:buClrTx/>
                <a:defRPr/>
              </a:pPr>
              <a:r>
                <a:rPr lang="en" sz="1700">
                  <a:solidFill>
                    <a:schemeClr val="accent1">
                      <a:lumMod val="50000"/>
                    </a:schemeClr>
                  </a:solidFill>
                  <a:latin typeface="Fira Sans Extra Condensed Medium"/>
                  <a:ea typeface="Fira Sans Extra Condensed Medium"/>
                  <a:cs typeface="Fira Sans Extra Condensed Medium"/>
                </a:rPr>
                <a:t>Negative Correlation</a:t>
              </a:r>
              <a:endParaRPr lang="en" sz="1700" b="0" i="0" u="none" strike="noStrike" kern="0" cap="none" spc="0" normalizeH="0" baseline="0" noProof="0">
                <a:ln>
                  <a:noFill/>
                </a:ln>
                <a:solidFill>
                  <a:schemeClr val="accent1">
                    <a:lumMod val="50000"/>
                  </a:schemeClr>
                </a:solidFill>
                <a:effectLst/>
                <a:uLnTx/>
                <a:uFillTx/>
                <a:latin typeface="Fira Sans Extra Condensed Medium"/>
                <a:ea typeface="Fira Sans Extra Condensed Medium"/>
                <a:cs typeface="Fira Sans Extra Condensed Medium"/>
              </a:endParaRPr>
            </a:p>
          </p:txBody>
        </p:sp>
        <p:sp>
          <p:nvSpPr>
            <p:cNvPr id="20" name="Google Shape;154;p17">
              <a:extLst>
                <a:ext uri="{FF2B5EF4-FFF2-40B4-BE49-F238E27FC236}">
                  <a16:creationId xmlns:a16="http://schemas.microsoft.com/office/drawing/2014/main" id="{AA52A399-3EF3-E364-6112-A5FBAE81B512}"/>
                </a:ext>
              </a:extLst>
            </p:cNvPr>
            <p:cNvSpPr txBox="1"/>
            <p:nvPr/>
          </p:nvSpPr>
          <p:spPr>
            <a:xfrm>
              <a:off x="850701" y="3352041"/>
              <a:ext cx="2272572" cy="548400"/>
            </a:xfrm>
            <a:prstGeom prst="rect">
              <a:avLst/>
            </a:prstGeom>
            <a:noFill/>
            <a:ln>
              <a:noFill/>
            </a:ln>
          </p:spPr>
          <p:txBody>
            <a:bodyPr spcFirstLastPara="1" wrap="square" lIns="91425" tIns="91425" rIns="91425" bIns="91425" anchor="ctr" anchorCtr="0">
              <a:noAutofit/>
            </a:bodyPr>
            <a:lstStyle/>
            <a:p>
              <a:pPr marL="171450" indent="-171450">
                <a:buClrTx/>
                <a:buFont typeface="Arial"/>
                <a:buChar char="•"/>
                <a:defRPr/>
              </a:pPr>
              <a:r>
                <a:rPr lang="en" sz="1200">
                  <a:solidFill>
                    <a:srgbClr val="434343"/>
                  </a:solidFill>
                  <a:latin typeface="Roboto"/>
                  <a:ea typeface="Roboto"/>
                  <a:cs typeface="Roboto"/>
                </a:rPr>
                <a:t>Tenure &gt; 10 &amp; Tenure &lt; 2</a:t>
              </a:r>
            </a:p>
            <a:p>
              <a:pPr marL="171450" indent="-171450">
                <a:buClrTx/>
                <a:buFont typeface="Arial"/>
                <a:buChar char="•"/>
                <a:defRPr/>
              </a:pPr>
              <a:r>
                <a:rPr lang="en" sz="1200">
                  <a:solidFill>
                    <a:srgbClr val="434343"/>
                  </a:solidFill>
                  <a:latin typeface="Roboto"/>
                  <a:ea typeface="Roboto"/>
                  <a:cs typeface="Roboto"/>
                </a:rPr>
                <a:t>Efficiency &amp; Spoilage</a:t>
              </a:r>
            </a:p>
            <a:p>
              <a:pPr marL="171450" indent="-171450">
                <a:buClrTx/>
                <a:buFont typeface="Arial"/>
                <a:buChar char="•"/>
                <a:defRPr/>
              </a:pPr>
              <a:r>
                <a:rPr lang="en" sz="1200">
                  <a:solidFill>
                    <a:srgbClr val="434343"/>
                  </a:solidFill>
                  <a:latin typeface="Roboto"/>
                  <a:ea typeface="Roboto"/>
                  <a:cs typeface="Roboto"/>
                </a:rPr>
                <a:t>Efficiency &amp; HFI Quality</a:t>
              </a:r>
            </a:p>
          </p:txBody>
        </p:sp>
        <p:sp>
          <p:nvSpPr>
            <p:cNvPr id="21" name="Google Shape;155;p17">
              <a:extLst>
                <a:ext uri="{FF2B5EF4-FFF2-40B4-BE49-F238E27FC236}">
                  <a16:creationId xmlns:a16="http://schemas.microsoft.com/office/drawing/2014/main" id="{74715F0C-1C0D-4906-0895-5F863D0F60F3}"/>
                </a:ext>
              </a:extLst>
            </p:cNvPr>
            <p:cNvSpPr/>
            <p:nvPr/>
          </p:nvSpPr>
          <p:spPr>
            <a:xfrm>
              <a:off x="815175" y="2929813"/>
              <a:ext cx="607500" cy="92100"/>
            </a:xfrm>
            <a:prstGeom prst="rect">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cxnSp>
        <p:nvCxnSpPr>
          <p:cNvPr id="22" name="Straight Connector 21">
            <a:extLst>
              <a:ext uri="{FF2B5EF4-FFF2-40B4-BE49-F238E27FC236}">
                <a16:creationId xmlns:a16="http://schemas.microsoft.com/office/drawing/2014/main" id="{0A6315D0-F5CD-FD5F-DB32-2DB2391A10C7}"/>
              </a:ext>
            </a:extLst>
          </p:cNvPr>
          <p:cNvCxnSpPr/>
          <p:nvPr/>
        </p:nvCxnSpPr>
        <p:spPr>
          <a:xfrm>
            <a:off x="5461096" y="855583"/>
            <a:ext cx="0" cy="3393688"/>
          </a:xfrm>
          <a:prstGeom prst="line">
            <a:avLst/>
          </a:prstGeom>
          <a:ln w="127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7204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ctrTitle"/>
          </p:nvPr>
        </p:nvSpPr>
        <p:spPr>
          <a:xfrm>
            <a:off x="198869" y="161744"/>
            <a:ext cx="6401953" cy="419558"/>
          </a:xfrm>
          <a:prstGeom prst="rect">
            <a:avLst/>
          </a:prstGeom>
        </p:spPr>
        <p:txBody>
          <a:bodyPr spcFirstLastPara="1" wrap="square" lIns="91425" tIns="91425" rIns="91425" bIns="91425" anchor="ctr" anchorCtr="0">
            <a:noAutofit/>
          </a:bodyPr>
          <a:lstStyle/>
          <a:p>
            <a:r>
              <a:rPr lang="en-US" sz="2400" b="1"/>
              <a:t>Survey Analysis : Senior Management  </a:t>
            </a:r>
          </a:p>
        </p:txBody>
      </p:sp>
      <p:pic>
        <p:nvPicPr>
          <p:cNvPr id="1030" name="Picture 6" descr="Ball Corporation Recognized by Several Leading Organizations for its  Sustainability and Workplace Achievements">
            <a:extLst>
              <a:ext uri="{FF2B5EF4-FFF2-40B4-BE49-F238E27FC236}">
                <a16:creationId xmlns:a16="http://schemas.microsoft.com/office/drawing/2014/main" id="{629D2B73-22F1-0C68-8AB0-05B513856C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009" r="24010"/>
          <a:stretch/>
        </p:blipFill>
        <p:spPr bwMode="auto">
          <a:xfrm>
            <a:off x="8458200" y="142164"/>
            <a:ext cx="521929" cy="524866"/>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360;p36">
            <a:extLst>
              <a:ext uri="{FF2B5EF4-FFF2-40B4-BE49-F238E27FC236}">
                <a16:creationId xmlns:a16="http://schemas.microsoft.com/office/drawing/2014/main" id="{9061CC1C-74A9-86AB-38E0-E3F90D83BE95}"/>
              </a:ext>
            </a:extLst>
          </p:cNvPr>
          <p:cNvSpPr/>
          <p:nvPr/>
        </p:nvSpPr>
        <p:spPr>
          <a:xfrm rot="10800000" flipH="1">
            <a:off x="-212337" y="402537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95359A87-4F60-5232-1F6E-6B33386B7B4A}"/>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4C74F9B6-39EB-4E98-F25A-51E6DC670397}"/>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roup 62">
            <a:extLst>
              <a:ext uri="{FF2B5EF4-FFF2-40B4-BE49-F238E27FC236}">
                <a16:creationId xmlns:a16="http://schemas.microsoft.com/office/drawing/2014/main" id="{0A69836B-E529-7FDB-184A-6D6D70761D16}"/>
              </a:ext>
            </a:extLst>
          </p:cNvPr>
          <p:cNvGrpSpPr/>
          <p:nvPr/>
        </p:nvGrpSpPr>
        <p:grpSpPr>
          <a:xfrm>
            <a:off x="1118261" y="4662237"/>
            <a:ext cx="7586726" cy="319523"/>
            <a:chOff x="1118261" y="4662237"/>
            <a:chExt cx="7586726" cy="319523"/>
          </a:xfrm>
        </p:grpSpPr>
        <p:grpSp>
          <p:nvGrpSpPr>
            <p:cNvPr id="1024" name="Group 1023">
              <a:extLst>
                <a:ext uri="{FF2B5EF4-FFF2-40B4-BE49-F238E27FC236}">
                  <a16:creationId xmlns:a16="http://schemas.microsoft.com/office/drawing/2014/main" id="{42C00C2D-A620-96A1-30CC-3D169E708FC7}"/>
                </a:ext>
              </a:extLst>
            </p:cNvPr>
            <p:cNvGrpSpPr/>
            <p:nvPr/>
          </p:nvGrpSpPr>
          <p:grpSpPr>
            <a:xfrm>
              <a:off x="1118261" y="4662262"/>
              <a:ext cx="1080001" cy="319498"/>
              <a:chOff x="447867" y="6400802"/>
              <a:chExt cx="1080001" cy="359954"/>
            </a:xfrm>
          </p:grpSpPr>
          <p:sp>
            <p:nvSpPr>
              <p:cNvPr id="1041" name="Rectangle 1040">
                <a:extLst>
                  <a:ext uri="{FF2B5EF4-FFF2-40B4-BE49-F238E27FC236}">
                    <a16:creationId xmlns:a16="http://schemas.microsoft.com/office/drawing/2014/main" id="{5041D18D-79F2-28D1-6B2A-456423AA7510}"/>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Overview</a:t>
                </a:r>
              </a:p>
            </p:txBody>
          </p:sp>
          <p:cxnSp>
            <p:nvCxnSpPr>
              <p:cNvPr id="1042" name="Straight Connector 1041">
                <a:extLst>
                  <a:ext uri="{FF2B5EF4-FFF2-40B4-BE49-F238E27FC236}">
                    <a16:creationId xmlns:a16="http://schemas.microsoft.com/office/drawing/2014/main" id="{4C0E7DC4-B735-CEA6-1E2F-E3EAE0C282EE}"/>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5" name="Group 1024">
              <a:extLst>
                <a:ext uri="{FF2B5EF4-FFF2-40B4-BE49-F238E27FC236}">
                  <a16:creationId xmlns:a16="http://schemas.microsoft.com/office/drawing/2014/main" id="{4D3FFC8A-881E-46CB-D7C4-9903D1129817}"/>
                </a:ext>
              </a:extLst>
            </p:cNvPr>
            <p:cNvGrpSpPr/>
            <p:nvPr/>
          </p:nvGrpSpPr>
          <p:grpSpPr>
            <a:xfrm>
              <a:off x="2419606" y="4662257"/>
              <a:ext cx="1080001" cy="319498"/>
              <a:chOff x="447867" y="6400802"/>
              <a:chExt cx="1080001" cy="359954"/>
            </a:xfrm>
          </p:grpSpPr>
          <p:sp>
            <p:nvSpPr>
              <p:cNvPr id="1039" name="Rectangle 1038">
                <a:extLst>
                  <a:ext uri="{FF2B5EF4-FFF2-40B4-BE49-F238E27FC236}">
                    <a16:creationId xmlns:a16="http://schemas.microsoft.com/office/drawing/2014/main" id="{D51F28A1-8E15-21A9-657A-2EDF4590C802}"/>
                  </a:ext>
                </a:extLst>
              </p:cNvPr>
              <p:cNvSpPr/>
              <p:nvPr/>
            </p:nvSpPr>
            <p:spPr>
              <a:xfrm>
                <a:off x="447868" y="6462680"/>
                <a:ext cx="1080000" cy="29807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Exploratory Data Analysis</a:t>
                </a:r>
              </a:p>
            </p:txBody>
          </p:sp>
          <p:cxnSp>
            <p:nvCxnSpPr>
              <p:cNvPr id="1040" name="Straight Connector 1039">
                <a:extLst>
                  <a:ext uri="{FF2B5EF4-FFF2-40B4-BE49-F238E27FC236}">
                    <a16:creationId xmlns:a16="http://schemas.microsoft.com/office/drawing/2014/main" id="{389B4E07-5041-39FE-7A7B-11B7DAAF44F1}"/>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6" name="Group 1025">
              <a:extLst>
                <a:ext uri="{FF2B5EF4-FFF2-40B4-BE49-F238E27FC236}">
                  <a16:creationId xmlns:a16="http://schemas.microsoft.com/office/drawing/2014/main" id="{5949E55F-74DD-202A-1B77-C28D1160CE56}"/>
                </a:ext>
              </a:extLst>
            </p:cNvPr>
            <p:cNvGrpSpPr/>
            <p:nvPr/>
          </p:nvGrpSpPr>
          <p:grpSpPr>
            <a:xfrm>
              <a:off x="3720951" y="4662252"/>
              <a:ext cx="1080001" cy="319498"/>
              <a:chOff x="447867" y="6400802"/>
              <a:chExt cx="1080001" cy="359954"/>
            </a:xfrm>
          </p:grpSpPr>
          <p:sp>
            <p:nvSpPr>
              <p:cNvPr id="1037" name="Rectangle 1036">
                <a:extLst>
                  <a:ext uri="{FF2B5EF4-FFF2-40B4-BE49-F238E27FC236}">
                    <a16:creationId xmlns:a16="http://schemas.microsoft.com/office/drawing/2014/main" id="{53808D62-DB31-2143-64FD-29425ADF9115}"/>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Optimum Workforce</a:t>
                </a:r>
              </a:p>
            </p:txBody>
          </p:sp>
          <p:cxnSp>
            <p:nvCxnSpPr>
              <p:cNvPr id="1038" name="Straight Connector 1037">
                <a:extLst>
                  <a:ext uri="{FF2B5EF4-FFF2-40B4-BE49-F238E27FC236}">
                    <a16:creationId xmlns:a16="http://schemas.microsoft.com/office/drawing/2014/main" id="{F60DEEE7-6534-B5D1-F4C1-FA3E03BA27CD}"/>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7" name="Group 1026">
              <a:extLst>
                <a:ext uri="{FF2B5EF4-FFF2-40B4-BE49-F238E27FC236}">
                  <a16:creationId xmlns:a16="http://schemas.microsoft.com/office/drawing/2014/main" id="{26A4888D-CD8C-0ACC-80C4-386B50C2DFCE}"/>
                </a:ext>
              </a:extLst>
            </p:cNvPr>
            <p:cNvGrpSpPr/>
            <p:nvPr/>
          </p:nvGrpSpPr>
          <p:grpSpPr>
            <a:xfrm>
              <a:off x="5022296" y="4662247"/>
              <a:ext cx="1080001" cy="319498"/>
              <a:chOff x="447867" y="6400802"/>
              <a:chExt cx="1080001" cy="359954"/>
            </a:xfrm>
          </p:grpSpPr>
          <p:sp>
            <p:nvSpPr>
              <p:cNvPr id="1035" name="Rectangle 1034">
                <a:extLst>
                  <a:ext uri="{FF2B5EF4-FFF2-40B4-BE49-F238E27FC236}">
                    <a16:creationId xmlns:a16="http://schemas.microsoft.com/office/drawing/2014/main" id="{BD353C54-042D-A96D-45BE-D55105FD7A4B}"/>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Dynamic Dashboard</a:t>
                </a:r>
              </a:p>
            </p:txBody>
          </p:sp>
          <p:cxnSp>
            <p:nvCxnSpPr>
              <p:cNvPr id="1036" name="Straight Connector 1035">
                <a:extLst>
                  <a:ext uri="{FF2B5EF4-FFF2-40B4-BE49-F238E27FC236}">
                    <a16:creationId xmlns:a16="http://schemas.microsoft.com/office/drawing/2014/main" id="{2727D302-9A3B-7CAE-E15F-78AF2338F215}"/>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8" name="Group 1027">
              <a:extLst>
                <a:ext uri="{FF2B5EF4-FFF2-40B4-BE49-F238E27FC236}">
                  <a16:creationId xmlns:a16="http://schemas.microsoft.com/office/drawing/2014/main" id="{D774A1E1-AED6-AC5D-E0AE-734DBF2D2D60}"/>
                </a:ext>
              </a:extLst>
            </p:cNvPr>
            <p:cNvGrpSpPr/>
            <p:nvPr/>
          </p:nvGrpSpPr>
          <p:grpSpPr>
            <a:xfrm>
              <a:off x="6323641" y="4662242"/>
              <a:ext cx="1080001" cy="319498"/>
              <a:chOff x="447867" y="6400802"/>
              <a:chExt cx="1080001" cy="359954"/>
            </a:xfrm>
          </p:grpSpPr>
          <p:sp>
            <p:nvSpPr>
              <p:cNvPr id="1033" name="Rectangle 1032">
                <a:extLst>
                  <a:ext uri="{FF2B5EF4-FFF2-40B4-BE49-F238E27FC236}">
                    <a16:creationId xmlns:a16="http://schemas.microsoft.com/office/drawing/2014/main" id="{14C54B73-8607-8034-9600-F8C985B3D64C}"/>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Strategies</a:t>
                </a:r>
              </a:p>
            </p:txBody>
          </p:sp>
          <p:cxnSp>
            <p:nvCxnSpPr>
              <p:cNvPr id="1034" name="Straight Connector 1033">
                <a:extLst>
                  <a:ext uri="{FF2B5EF4-FFF2-40B4-BE49-F238E27FC236}">
                    <a16:creationId xmlns:a16="http://schemas.microsoft.com/office/drawing/2014/main" id="{FA2F1C51-D8F6-9B62-4C50-0BDB2200ADCF}"/>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9" name="Group 1028">
              <a:extLst>
                <a:ext uri="{FF2B5EF4-FFF2-40B4-BE49-F238E27FC236}">
                  <a16:creationId xmlns:a16="http://schemas.microsoft.com/office/drawing/2014/main" id="{4AF47CD6-62F2-5E32-526E-F3A1A407E1C4}"/>
                </a:ext>
              </a:extLst>
            </p:cNvPr>
            <p:cNvGrpSpPr/>
            <p:nvPr/>
          </p:nvGrpSpPr>
          <p:grpSpPr>
            <a:xfrm>
              <a:off x="7624986" y="4662237"/>
              <a:ext cx="1080001" cy="319498"/>
              <a:chOff x="447867" y="6400802"/>
              <a:chExt cx="1080001" cy="359954"/>
            </a:xfrm>
          </p:grpSpPr>
          <p:sp>
            <p:nvSpPr>
              <p:cNvPr id="1031" name="Rectangle 1030">
                <a:extLst>
                  <a:ext uri="{FF2B5EF4-FFF2-40B4-BE49-F238E27FC236}">
                    <a16:creationId xmlns:a16="http://schemas.microsoft.com/office/drawing/2014/main" id="{B2F5C3F5-BBA7-44D5-B236-96F8350C769D}"/>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panose="020B0604020202020204" pitchFamily="34" charset="0"/>
                    <a:cs typeface="Arial" panose="020B0604020202020204" pitchFamily="34" charset="0"/>
                  </a:rPr>
                  <a:t>Conclusion</a:t>
                </a:r>
                <a:endPar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1032" name="Straight Connector 1031">
                <a:extLst>
                  <a:ext uri="{FF2B5EF4-FFF2-40B4-BE49-F238E27FC236}">
                    <a16:creationId xmlns:a16="http://schemas.microsoft.com/office/drawing/2014/main" id="{693A0C2A-E7E8-B7BA-70C7-E87A9FA4A852}"/>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 name="Rectangle 5">
            <a:extLst>
              <a:ext uri="{FF2B5EF4-FFF2-40B4-BE49-F238E27FC236}">
                <a16:creationId xmlns:a16="http://schemas.microsoft.com/office/drawing/2014/main" id="{EB8D7E00-EAB5-0080-89F3-1044804315AE}"/>
              </a:ext>
            </a:extLst>
          </p:cNvPr>
          <p:cNvSpPr/>
          <p:nvPr/>
        </p:nvSpPr>
        <p:spPr>
          <a:xfrm>
            <a:off x="270309"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cxnSp>
        <p:nvCxnSpPr>
          <p:cNvPr id="7" name="Straight Connector 6">
            <a:extLst>
              <a:ext uri="{FF2B5EF4-FFF2-40B4-BE49-F238E27FC236}">
                <a16:creationId xmlns:a16="http://schemas.microsoft.com/office/drawing/2014/main" id="{08B6696A-E89C-5C56-2EE4-D904F53185F5}"/>
              </a:ext>
            </a:extLst>
          </p:cNvPr>
          <p:cNvCxnSpPr/>
          <p:nvPr/>
        </p:nvCxnSpPr>
        <p:spPr>
          <a:xfrm>
            <a:off x="4477871" y="855583"/>
            <a:ext cx="0" cy="3393688"/>
          </a:xfrm>
          <a:prstGeom prst="line">
            <a:avLst/>
          </a:prstGeom>
          <a:ln w="127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4" name="Picture 3" descr="A screenshot of a graph&#10;&#10;Description automatically generated">
            <a:extLst>
              <a:ext uri="{FF2B5EF4-FFF2-40B4-BE49-F238E27FC236}">
                <a16:creationId xmlns:a16="http://schemas.microsoft.com/office/drawing/2014/main" id="{1EBC2911-2E45-423B-26AC-D940DCB77020}"/>
              </a:ext>
            </a:extLst>
          </p:cNvPr>
          <p:cNvPicPr>
            <a:picLocks noChangeAspect="1"/>
          </p:cNvPicPr>
          <p:nvPr/>
        </p:nvPicPr>
        <p:blipFill rotWithShape="1">
          <a:blip r:embed="rId4">
            <a:clrChange>
              <a:clrFrom>
                <a:srgbClr val="FFFFFF"/>
              </a:clrFrom>
              <a:clrTo>
                <a:srgbClr val="FFFFFF">
                  <a:alpha val="0"/>
                </a:srgbClr>
              </a:clrTo>
            </a:clrChange>
          </a:blip>
          <a:srcRect t="5453"/>
          <a:stretch/>
        </p:blipFill>
        <p:spPr>
          <a:xfrm>
            <a:off x="410488" y="1170307"/>
            <a:ext cx="3610171" cy="2986036"/>
          </a:xfrm>
          <a:prstGeom prst="rect">
            <a:avLst/>
          </a:prstGeom>
        </p:spPr>
      </p:pic>
      <p:pic>
        <p:nvPicPr>
          <p:cNvPr id="5" name="Picture 4" descr="A screenshot of a graph&#10;&#10;Description automatically generated">
            <a:extLst>
              <a:ext uri="{FF2B5EF4-FFF2-40B4-BE49-F238E27FC236}">
                <a16:creationId xmlns:a16="http://schemas.microsoft.com/office/drawing/2014/main" id="{55FE06E9-449E-651D-3270-B6609BEB535E}"/>
              </a:ext>
            </a:extLst>
          </p:cNvPr>
          <p:cNvPicPr>
            <a:picLocks noChangeAspect="1"/>
          </p:cNvPicPr>
          <p:nvPr/>
        </p:nvPicPr>
        <p:blipFill rotWithShape="1">
          <a:blip r:embed="rId5">
            <a:clrChange>
              <a:clrFrom>
                <a:srgbClr val="F9F9F9"/>
              </a:clrFrom>
              <a:clrTo>
                <a:srgbClr val="F9F9F9">
                  <a:alpha val="0"/>
                </a:srgbClr>
              </a:clrTo>
            </a:clrChange>
          </a:blip>
          <a:srcRect t="5150"/>
          <a:stretch/>
        </p:blipFill>
        <p:spPr>
          <a:xfrm>
            <a:off x="4800951" y="1161252"/>
            <a:ext cx="3528418" cy="3005851"/>
          </a:xfrm>
          <a:prstGeom prst="rect">
            <a:avLst/>
          </a:prstGeom>
        </p:spPr>
      </p:pic>
      <p:sp>
        <p:nvSpPr>
          <p:cNvPr id="8" name="Google Shape;2091;p33">
            <a:extLst>
              <a:ext uri="{FF2B5EF4-FFF2-40B4-BE49-F238E27FC236}">
                <a16:creationId xmlns:a16="http://schemas.microsoft.com/office/drawing/2014/main" id="{0D32C0BC-DDCE-F635-9519-02BDEAD21C79}"/>
              </a:ext>
            </a:extLst>
          </p:cNvPr>
          <p:cNvSpPr txBox="1"/>
          <p:nvPr/>
        </p:nvSpPr>
        <p:spPr>
          <a:xfrm>
            <a:off x="745413" y="704504"/>
            <a:ext cx="3150917" cy="340655"/>
          </a:xfrm>
          <a:prstGeom prst="rect">
            <a:avLst/>
          </a:prstGeom>
          <a:noFill/>
          <a:ln>
            <a:noFill/>
          </a:ln>
        </p:spPr>
        <p:txBody>
          <a:bodyPr spcFirstLastPara="1" wrap="square" lIns="91425" tIns="91425" rIns="91425" bIns="91425" anchor="t" anchorCtr="0">
            <a:noAutofit/>
          </a:bodyPr>
          <a:lstStyle/>
          <a:p>
            <a:pPr algn="ctr"/>
            <a:r>
              <a:rPr lang="en-GB" sz="1050" b="1">
                <a:solidFill>
                  <a:schemeClr val="bg1">
                    <a:lumMod val="50000"/>
                  </a:schemeClr>
                </a:solidFill>
                <a:latin typeface="Roboto"/>
                <a:ea typeface="Roboto"/>
                <a:cs typeface="Roboto"/>
                <a:sym typeface="Roboto"/>
              </a:rPr>
              <a:t>Senior Leadership at Managing Change - Favourable</a:t>
            </a:r>
            <a:endParaRPr sz="1050" b="1">
              <a:solidFill>
                <a:schemeClr val="bg1">
                  <a:lumMod val="50000"/>
                </a:schemeClr>
              </a:solidFill>
              <a:latin typeface="Roboto"/>
              <a:ea typeface="Roboto"/>
              <a:cs typeface="Roboto"/>
              <a:sym typeface="Roboto"/>
            </a:endParaRPr>
          </a:p>
        </p:txBody>
      </p:sp>
      <p:sp>
        <p:nvSpPr>
          <p:cNvPr id="13" name="Google Shape;2091;p33">
            <a:extLst>
              <a:ext uri="{FF2B5EF4-FFF2-40B4-BE49-F238E27FC236}">
                <a16:creationId xmlns:a16="http://schemas.microsoft.com/office/drawing/2014/main" id="{FC1F5A60-91B4-0DA9-85B1-F017E27A3694}"/>
              </a:ext>
            </a:extLst>
          </p:cNvPr>
          <p:cNvSpPr txBox="1"/>
          <p:nvPr/>
        </p:nvSpPr>
        <p:spPr>
          <a:xfrm>
            <a:off x="5155337" y="720674"/>
            <a:ext cx="3150917" cy="340655"/>
          </a:xfrm>
          <a:prstGeom prst="rect">
            <a:avLst/>
          </a:prstGeom>
          <a:noFill/>
          <a:ln>
            <a:noFill/>
          </a:ln>
        </p:spPr>
        <p:txBody>
          <a:bodyPr spcFirstLastPara="1" wrap="square" lIns="91425" tIns="91425" rIns="91425" bIns="91425" anchor="t" anchorCtr="0">
            <a:noAutofit/>
          </a:bodyPr>
          <a:lstStyle/>
          <a:p>
            <a:pPr algn="ctr"/>
            <a:r>
              <a:rPr lang="en-GB" sz="1050" b="1">
                <a:solidFill>
                  <a:schemeClr val="bg1">
                    <a:lumMod val="50000"/>
                  </a:schemeClr>
                </a:solidFill>
                <a:latin typeface="Roboto"/>
                <a:ea typeface="Roboto"/>
                <a:cs typeface="Roboto"/>
                <a:sym typeface="Roboto"/>
              </a:rPr>
              <a:t>Senior Leadership at Managing Change -Unfavourable</a:t>
            </a:r>
            <a:endParaRPr sz="1050" b="1">
              <a:solidFill>
                <a:schemeClr val="bg1">
                  <a:lumMod val="50000"/>
                </a:schemeClr>
              </a:solidFill>
              <a:latin typeface="Roboto"/>
              <a:ea typeface="Roboto"/>
              <a:cs typeface="Roboto"/>
              <a:sym typeface="Roboto"/>
            </a:endParaRPr>
          </a:p>
        </p:txBody>
      </p:sp>
    </p:spTree>
    <p:extLst>
      <p:ext uri="{BB962C8B-B14F-4D97-AF65-F5344CB8AC3E}">
        <p14:creationId xmlns:p14="http://schemas.microsoft.com/office/powerpoint/2010/main" val="3787065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ctrTitle"/>
          </p:nvPr>
        </p:nvSpPr>
        <p:spPr>
          <a:xfrm>
            <a:off x="198869" y="161744"/>
            <a:ext cx="6401953" cy="419558"/>
          </a:xfrm>
          <a:prstGeom prst="rect">
            <a:avLst/>
          </a:prstGeom>
        </p:spPr>
        <p:txBody>
          <a:bodyPr spcFirstLastPara="1" wrap="square" lIns="91425" tIns="91425" rIns="91425" bIns="91425" anchor="ctr" anchorCtr="0">
            <a:noAutofit/>
          </a:bodyPr>
          <a:lstStyle/>
          <a:p>
            <a:r>
              <a:rPr lang="en-US" sz="2400" b="1"/>
              <a:t>Survey Analysis : Safety Measures  </a:t>
            </a:r>
          </a:p>
        </p:txBody>
      </p:sp>
      <p:pic>
        <p:nvPicPr>
          <p:cNvPr id="1030" name="Picture 6" descr="Ball Corporation Recognized by Several Leading Organizations for its  Sustainability and Workplace Achievements">
            <a:extLst>
              <a:ext uri="{FF2B5EF4-FFF2-40B4-BE49-F238E27FC236}">
                <a16:creationId xmlns:a16="http://schemas.microsoft.com/office/drawing/2014/main" id="{629D2B73-22F1-0C68-8AB0-05B513856C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009" r="24010"/>
          <a:stretch/>
        </p:blipFill>
        <p:spPr bwMode="auto">
          <a:xfrm>
            <a:off x="8458200" y="142164"/>
            <a:ext cx="521929" cy="524866"/>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360;p36">
            <a:extLst>
              <a:ext uri="{FF2B5EF4-FFF2-40B4-BE49-F238E27FC236}">
                <a16:creationId xmlns:a16="http://schemas.microsoft.com/office/drawing/2014/main" id="{9061CC1C-74A9-86AB-38E0-E3F90D83BE95}"/>
              </a:ext>
            </a:extLst>
          </p:cNvPr>
          <p:cNvSpPr/>
          <p:nvPr/>
        </p:nvSpPr>
        <p:spPr>
          <a:xfrm rot="10800000" flipH="1">
            <a:off x="-212337" y="402537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95359A87-4F60-5232-1F6E-6B33386B7B4A}"/>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4C74F9B6-39EB-4E98-F25A-51E6DC670397}"/>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roup 62">
            <a:extLst>
              <a:ext uri="{FF2B5EF4-FFF2-40B4-BE49-F238E27FC236}">
                <a16:creationId xmlns:a16="http://schemas.microsoft.com/office/drawing/2014/main" id="{0A69836B-E529-7FDB-184A-6D6D70761D16}"/>
              </a:ext>
            </a:extLst>
          </p:cNvPr>
          <p:cNvGrpSpPr/>
          <p:nvPr/>
        </p:nvGrpSpPr>
        <p:grpSpPr>
          <a:xfrm>
            <a:off x="1118261" y="4662237"/>
            <a:ext cx="7586726" cy="319523"/>
            <a:chOff x="1118261" y="4662237"/>
            <a:chExt cx="7586726" cy="319523"/>
          </a:xfrm>
        </p:grpSpPr>
        <p:grpSp>
          <p:nvGrpSpPr>
            <p:cNvPr id="1024" name="Group 1023">
              <a:extLst>
                <a:ext uri="{FF2B5EF4-FFF2-40B4-BE49-F238E27FC236}">
                  <a16:creationId xmlns:a16="http://schemas.microsoft.com/office/drawing/2014/main" id="{42C00C2D-A620-96A1-30CC-3D169E708FC7}"/>
                </a:ext>
              </a:extLst>
            </p:cNvPr>
            <p:cNvGrpSpPr/>
            <p:nvPr/>
          </p:nvGrpSpPr>
          <p:grpSpPr>
            <a:xfrm>
              <a:off x="1118261" y="4662262"/>
              <a:ext cx="1080001" cy="319498"/>
              <a:chOff x="447867" y="6400802"/>
              <a:chExt cx="1080001" cy="359954"/>
            </a:xfrm>
          </p:grpSpPr>
          <p:sp>
            <p:nvSpPr>
              <p:cNvPr id="1041" name="Rectangle 1040">
                <a:extLst>
                  <a:ext uri="{FF2B5EF4-FFF2-40B4-BE49-F238E27FC236}">
                    <a16:creationId xmlns:a16="http://schemas.microsoft.com/office/drawing/2014/main" id="{5041D18D-79F2-28D1-6B2A-456423AA7510}"/>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Overview</a:t>
                </a:r>
              </a:p>
            </p:txBody>
          </p:sp>
          <p:cxnSp>
            <p:nvCxnSpPr>
              <p:cNvPr id="1042" name="Straight Connector 1041">
                <a:extLst>
                  <a:ext uri="{FF2B5EF4-FFF2-40B4-BE49-F238E27FC236}">
                    <a16:creationId xmlns:a16="http://schemas.microsoft.com/office/drawing/2014/main" id="{4C0E7DC4-B735-CEA6-1E2F-E3EAE0C282EE}"/>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5" name="Group 1024">
              <a:extLst>
                <a:ext uri="{FF2B5EF4-FFF2-40B4-BE49-F238E27FC236}">
                  <a16:creationId xmlns:a16="http://schemas.microsoft.com/office/drawing/2014/main" id="{4D3FFC8A-881E-46CB-D7C4-9903D1129817}"/>
                </a:ext>
              </a:extLst>
            </p:cNvPr>
            <p:cNvGrpSpPr/>
            <p:nvPr/>
          </p:nvGrpSpPr>
          <p:grpSpPr>
            <a:xfrm>
              <a:off x="2419606" y="4662257"/>
              <a:ext cx="1080001" cy="319498"/>
              <a:chOff x="447867" y="6400802"/>
              <a:chExt cx="1080001" cy="359954"/>
            </a:xfrm>
          </p:grpSpPr>
          <p:sp>
            <p:nvSpPr>
              <p:cNvPr id="1039" name="Rectangle 1038">
                <a:extLst>
                  <a:ext uri="{FF2B5EF4-FFF2-40B4-BE49-F238E27FC236}">
                    <a16:creationId xmlns:a16="http://schemas.microsoft.com/office/drawing/2014/main" id="{D51F28A1-8E15-21A9-657A-2EDF4590C802}"/>
                  </a:ext>
                </a:extLst>
              </p:cNvPr>
              <p:cNvSpPr/>
              <p:nvPr/>
            </p:nvSpPr>
            <p:spPr>
              <a:xfrm>
                <a:off x="447868" y="6462680"/>
                <a:ext cx="1080000" cy="29807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Exploratory Data Analysis</a:t>
                </a:r>
              </a:p>
            </p:txBody>
          </p:sp>
          <p:cxnSp>
            <p:nvCxnSpPr>
              <p:cNvPr id="1040" name="Straight Connector 1039">
                <a:extLst>
                  <a:ext uri="{FF2B5EF4-FFF2-40B4-BE49-F238E27FC236}">
                    <a16:creationId xmlns:a16="http://schemas.microsoft.com/office/drawing/2014/main" id="{389B4E07-5041-39FE-7A7B-11B7DAAF44F1}"/>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6" name="Group 1025">
              <a:extLst>
                <a:ext uri="{FF2B5EF4-FFF2-40B4-BE49-F238E27FC236}">
                  <a16:creationId xmlns:a16="http://schemas.microsoft.com/office/drawing/2014/main" id="{5949E55F-74DD-202A-1B77-C28D1160CE56}"/>
                </a:ext>
              </a:extLst>
            </p:cNvPr>
            <p:cNvGrpSpPr/>
            <p:nvPr/>
          </p:nvGrpSpPr>
          <p:grpSpPr>
            <a:xfrm>
              <a:off x="3720951" y="4662252"/>
              <a:ext cx="1080001" cy="319498"/>
              <a:chOff x="447867" y="6400802"/>
              <a:chExt cx="1080001" cy="359954"/>
            </a:xfrm>
          </p:grpSpPr>
          <p:sp>
            <p:nvSpPr>
              <p:cNvPr id="1037" name="Rectangle 1036">
                <a:extLst>
                  <a:ext uri="{FF2B5EF4-FFF2-40B4-BE49-F238E27FC236}">
                    <a16:creationId xmlns:a16="http://schemas.microsoft.com/office/drawing/2014/main" id="{53808D62-DB31-2143-64FD-29425ADF9115}"/>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Optimum Workforce</a:t>
                </a:r>
              </a:p>
            </p:txBody>
          </p:sp>
          <p:cxnSp>
            <p:nvCxnSpPr>
              <p:cNvPr id="1038" name="Straight Connector 1037">
                <a:extLst>
                  <a:ext uri="{FF2B5EF4-FFF2-40B4-BE49-F238E27FC236}">
                    <a16:creationId xmlns:a16="http://schemas.microsoft.com/office/drawing/2014/main" id="{F60DEEE7-6534-B5D1-F4C1-FA3E03BA27CD}"/>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7" name="Group 1026">
              <a:extLst>
                <a:ext uri="{FF2B5EF4-FFF2-40B4-BE49-F238E27FC236}">
                  <a16:creationId xmlns:a16="http://schemas.microsoft.com/office/drawing/2014/main" id="{26A4888D-CD8C-0ACC-80C4-386B50C2DFCE}"/>
                </a:ext>
              </a:extLst>
            </p:cNvPr>
            <p:cNvGrpSpPr/>
            <p:nvPr/>
          </p:nvGrpSpPr>
          <p:grpSpPr>
            <a:xfrm>
              <a:off x="5022296" y="4662247"/>
              <a:ext cx="1080001" cy="319498"/>
              <a:chOff x="447867" y="6400802"/>
              <a:chExt cx="1080001" cy="359954"/>
            </a:xfrm>
          </p:grpSpPr>
          <p:sp>
            <p:nvSpPr>
              <p:cNvPr id="1035" name="Rectangle 1034">
                <a:extLst>
                  <a:ext uri="{FF2B5EF4-FFF2-40B4-BE49-F238E27FC236}">
                    <a16:creationId xmlns:a16="http://schemas.microsoft.com/office/drawing/2014/main" id="{BD353C54-042D-A96D-45BE-D55105FD7A4B}"/>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Dynamic Dashboard</a:t>
                </a:r>
              </a:p>
            </p:txBody>
          </p:sp>
          <p:cxnSp>
            <p:nvCxnSpPr>
              <p:cNvPr id="1036" name="Straight Connector 1035">
                <a:extLst>
                  <a:ext uri="{FF2B5EF4-FFF2-40B4-BE49-F238E27FC236}">
                    <a16:creationId xmlns:a16="http://schemas.microsoft.com/office/drawing/2014/main" id="{2727D302-9A3B-7CAE-E15F-78AF2338F215}"/>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8" name="Group 1027">
              <a:extLst>
                <a:ext uri="{FF2B5EF4-FFF2-40B4-BE49-F238E27FC236}">
                  <a16:creationId xmlns:a16="http://schemas.microsoft.com/office/drawing/2014/main" id="{D774A1E1-AED6-AC5D-E0AE-734DBF2D2D60}"/>
                </a:ext>
              </a:extLst>
            </p:cNvPr>
            <p:cNvGrpSpPr/>
            <p:nvPr/>
          </p:nvGrpSpPr>
          <p:grpSpPr>
            <a:xfrm>
              <a:off x="6323641" y="4662242"/>
              <a:ext cx="1080001" cy="319498"/>
              <a:chOff x="447867" y="6400802"/>
              <a:chExt cx="1080001" cy="359954"/>
            </a:xfrm>
          </p:grpSpPr>
          <p:sp>
            <p:nvSpPr>
              <p:cNvPr id="1033" name="Rectangle 1032">
                <a:extLst>
                  <a:ext uri="{FF2B5EF4-FFF2-40B4-BE49-F238E27FC236}">
                    <a16:creationId xmlns:a16="http://schemas.microsoft.com/office/drawing/2014/main" id="{14C54B73-8607-8034-9600-F8C985B3D64C}"/>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Strategies</a:t>
                </a:r>
              </a:p>
            </p:txBody>
          </p:sp>
          <p:cxnSp>
            <p:nvCxnSpPr>
              <p:cNvPr id="1034" name="Straight Connector 1033">
                <a:extLst>
                  <a:ext uri="{FF2B5EF4-FFF2-40B4-BE49-F238E27FC236}">
                    <a16:creationId xmlns:a16="http://schemas.microsoft.com/office/drawing/2014/main" id="{FA2F1C51-D8F6-9B62-4C50-0BDB2200ADCF}"/>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9" name="Group 1028">
              <a:extLst>
                <a:ext uri="{FF2B5EF4-FFF2-40B4-BE49-F238E27FC236}">
                  <a16:creationId xmlns:a16="http://schemas.microsoft.com/office/drawing/2014/main" id="{4AF47CD6-62F2-5E32-526E-F3A1A407E1C4}"/>
                </a:ext>
              </a:extLst>
            </p:cNvPr>
            <p:cNvGrpSpPr/>
            <p:nvPr/>
          </p:nvGrpSpPr>
          <p:grpSpPr>
            <a:xfrm>
              <a:off x="7624986" y="4662237"/>
              <a:ext cx="1080001" cy="319498"/>
              <a:chOff x="447867" y="6400802"/>
              <a:chExt cx="1080001" cy="359954"/>
            </a:xfrm>
          </p:grpSpPr>
          <p:sp>
            <p:nvSpPr>
              <p:cNvPr id="1031" name="Rectangle 1030">
                <a:extLst>
                  <a:ext uri="{FF2B5EF4-FFF2-40B4-BE49-F238E27FC236}">
                    <a16:creationId xmlns:a16="http://schemas.microsoft.com/office/drawing/2014/main" id="{B2F5C3F5-BBA7-44D5-B236-96F8350C769D}"/>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panose="020B0604020202020204" pitchFamily="34" charset="0"/>
                    <a:cs typeface="Arial" panose="020B0604020202020204" pitchFamily="34" charset="0"/>
                  </a:rPr>
                  <a:t>Conclusion</a:t>
                </a:r>
                <a:endPar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1032" name="Straight Connector 1031">
                <a:extLst>
                  <a:ext uri="{FF2B5EF4-FFF2-40B4-BE49-F238E27FC236}">
                    <a16:creationId xmlns:a16="http://schemas.microsoft.com/office/drawing/2014/main" id="{693A0C2A-E7E8-B7BA-70C7-E87A9FA4A852}"/>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 name="Rectangle 5">
            <a:extLst>
              <a:ext uri="{FF2B5EF4-FFF2-40B4-BE49-F238E27FC236}">
                <a16:creationId xmlns:a16="http://schemas.microsoft.com/office/drawing/2014/main" id="{EB8D7E00-EAB5-0080-89F3-1044804315AE}"/>
              </a:ext>
            </a:extLst>
          </p:cNvPr>
          <p:cNvSpPr/>
          <p:nvPr/>
        </p:nvSpPr>
        <p:spPr>
          <a:xfrm>
            <a:off x="270309"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cxnSp>
        <p:nvCxnSpPr>
          <p:cNvPr id="7" name="Straight Connector 6">
            <a:extLst>
              <a:ext uri="{FF2B5EF4-FFF2-40B4-BE49-F238E27FC236}">
                <a16:creationId xmlns:a16="http://schemas.microsoft.com/office/drawing/2014/main" id="{08B6696A-E89C-5C56-2EE4-D904F53185F5}"/>
              </a:ext>
            </a:extLst>
          </p:cNvPr>
          <p:cNvCxnSpPr/>
          <p:nvPr/>
        </p:nvCxnSpPr>
        <p:spPr>
          <a:xfrm>
            <a:off x="4477871" y="855583"/>
            <a:ext cx="0" cy="3393688"/>
          </a:xfrm>
          <a:prstGeom prst="line">
            <a:avLst/>
          </a:prstGeom>
          <a:ln w="127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93BCD04A-5A02-1B1E-27AC-CF5E2635DC5A}"/>
              </a:ext>
            </a:extLst>
          </p:cNvPr>
          <p:cNvPicPr>
            <a:picLocks noChangeAspect="1"/>
          </p:cNvPicPr>
          <p:nvPr/>
        </p:nvPicPr>
        <p:blipFill rotWithShape="1">
          <a:blip r:embed="rId4">
            <a:clrChange>
              <a:clrFrom>
                <a:srgbClr val="FFFFFF"/>
              </a:clrFrom>
              <a:clrTo>
                <a:srgbClr val="FFFFFF">
                  <a:alpha val="0"/>
                </a:srgbClr>
              </a:clrTo>
            </a:clrChange>
          </a:blip>
          <a:srcRect t="4546"/>
          <a:stretch/>
        </p:blipFill>
        <p:spPr>
          <a:xfrm>
            <a:off x="412520" y="1044571"/>
            <a:ext cx="3721908" cy="3086536"/>
          </a:xfrm>
          <a:prstGeom prst="rect">
            <a:avLst/>
          </a:prstGeom>
        </p:spPr>
      </p:pic>
      <p:pic>
        <p:nvPicPr>
          <p:cNvPr id="3" name="Picture 2">
            <a:extLst>
              <a:ext uri="{FF2B5EF4-FFF2-40B4-BE49-F238E27FC236}">
                <a16:creationId xmlns:a16="http://schemas.microsoft.com/office/drawing/2014/main" id="{DB1B25FC-F986-6717-3F78-56886C9C101C}"/>
              </a:ext>
            </a:extLst>
          </p:cNvPr>
          <p:cNvPicPr>
            <a:picLocks noChangeAspect="1"/>
          </p:cNvPicPr>
          <p:nvPr/>
        </p:nvPicPr>
        <p:blipFill rotWithShape="1">
          <a:blip r:embed="rId5">
            <a:clrChange>
              <a:clrFrom>
                <a:srgbClr val="FFFFFF"/>
              </a:clrFrom>
              <a:clrTo>
                <a:srgbClr val="FFFFFF">
                  <a:alpha val="0"/>
                </a:srgbClr>
              </a:clrTo>
            </a:clrChange>
          </a:blip>
          <a:srcRect t="5209"/>
          <a:stretch/>
        </p:blipFill>
        <p:spPr>
          <a:xfrm>
            <a:off x="4593206" y="1080572"/>
            <a:ext cx="3782361" cy="3114868"/>
          </a:xfrm>
          <a:prstGeom prst="rect">
            <a:avLst/>
          </a:prstGeom>
        </p:spPr>
      </p:pic>
      <p:sp>
        <p:nvSpPr>
          <p:cNvPr id="8" name="Google Shape;2091;p33">
            <a:extLst>
              <a:ext uri="{FF2B5EF4-FFF2-40B4-BE49-F238E27FC236}">
                <a16:creationId xmlns:a16="http://schemas.microsoft.com/office/drawing/2014/main" id="{5B40F7FE-F9A6-B2F9-345F-5BBC6BB1712F}"/>
              </a:ext>
            </a:extLst>
          </p:cNvPr>
          <p:cNvSpPr txBox="1"/>
          <p:nvPr/>
        </p:nvSpPr>
        <p:spPr>
          <a:xfrm>
            <a:off x="745413" y="704504"/>
            <a:ext cx="3150917" cy="340655"/>
          </a:xfrm>
          <a:prstGeom prst="rect">
            <a:avLst/>
          </a:prstGeom>
          <a:noFill/>
          <a:ln>
            <a:noFill/>
          </a:ln>
        </p:spPr>
        <p:txBody>
          <a:bodyPr spcFirstLastPara="1" wrap="square" lIns="91425" tIns="91425" rIns="91425" bIns="91425" anchor="t" anchorCtr="0">
            <a:noAutofit/>
          </a:bodyPr>
          <a:lstStyle/>
          <a:p>
            <a:pPr algn="ctr"/>
            <a:r>
              <a:rPr lang="en-GB" sz="1050" b="1">
                <a:solidFill>
                  <a:schemeClr val="bg1">
                    <a:lumMod val="50000"/>
                  </a:schemeClr>
                </a:solidFill>
                <a:latin typeface="Roboto"/>
                <a:ea typeface="Roboto"/>
                <a:cs typeface="Roboto"/>
                <a:sym typeface="Roboto"/>
              </a:rPr>
              <a:t>Safety - Favourable</a:t>
            </a:r>
            <a:endParaRPr sz="1050" b="1">
              <a:solidFill>
                <a:schemeClr val="bg1">
                  <a:lumMod val="50000"/>
                </a:schemeClr>
              </a:solidFill>
              <a:latin typeface="Roboto"/>
              <a:ea typeface="Roboto"/>
              <a:cs typeface="Roboto"/>
              <a:sym typeface="Roboto"/>
            </a:endParaRPr>
          </a:p>
        </p:txBody>
      </p:sp>
      <p:sp>
        <p:nvSpPr>
          <p:cNvPr id="9" name="Google Shape;2091;p33">
            <a:extLst>
              <a:ext uri="{FF2B5EF4-FFF2-40B4-BE49-F238E27FC236}">
                <a16:creationId xmlns:a16="http://schemas.microsoft.com/office/drawing/2014/main" id="{4F24FDFA-A69A-1F83-BD03-FD39CF268D78}"/>
              </a:ext>
            </a:extLst>
          </p:cNvPr>
          <p:cNvSpPr txBox="1"/>
          <p:nvPr/>
        </p:nvSpPr>
        <p:spPr>
          <a:xfrm>
            <a:off x="4908927" y="722122"/>
            <a:ext cx="3150917" cy="340655"/>
          </a:xfrm>
          <a:prstGeom prst="rect">
            <a:avLst/>
          </a:prstGeom>
          <a:noFill/>
          <a:ln>
            <a:noFill/>
          </a:ln>
        </p:spPr>
        <p:txBody>
          <a:bodyPr spcFirstLastPara="1" wrap="square" lIns="91425" tIns="91425" rIns="91425" bIns="91425" anchor="t" anchorCtr="0">
            <a:noAutofit/>
          </a:bodyPr>
          <a:lstStyle/>
          <a:p>
            <a:pPr algn="ctr"/>
            <a:r>
              <a:rPr lang="en-GB" sz="1050" b="1">
                <a:solidFill>
                  <a:schemeClr val="bg1">
                    <a:lumMod val="50000"/>
                  </a:schemeClr>
                </a:solidFill>
                <a:latin typeface="Roboto"/>
                <a:ea typeface="Roboto"/>
                <a:cs typeface="Roboto"/>
                <a:sym typeface="Roboto"/>
              </a:rPr>
              <a:t>Safety - Unfavourable</a:t>
            </a:r>
            <a:endParaRPr sz="1050" b="1">
              <a:solidFill>
                <a:schemeClr val="bg1">
                  <a:lumMod val="50000"/>
                </a:schemeClr>
              </a:solidFill>
              <a:latin typeface="Roboto"/>
              <a:ea typeface="Roboto"/>
              <a:cs typeface="Roboto"/>
              <a:sym typeface="Roboto"/>
            </a:endParaRPr>
          </a:p>
        </p:txBody>
      </p:sp>
    </p:spTree>
    <p:extLst>
      <p:ext uri="{BB962C8B-B14F-4D97-AF65-F5344CB8AC3E}">
        <p14:creationId xmlns:p14="http://schemas.microsoft.com/office/powerpoint/2010/main" val="4082418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ctrTitle"/>
          </p:nvPr>
        </p:nvSpPr>
        <p:spPr>
          <a:xfrm>
            <a:off x="198869" y="161744"/>
            <a:ext cx="7204772" cy="419558"/>
          </a:xfrm>
          <a:prstGeom prst="rect">
            <a:avLst/>
          </a:prstGeom>
        </p:spPr>
        <p:txBody>
          <a:bodyPr spcFirstLastPara="1" wrap="square" lIns="91425" tIns="91425" rIns="91425" bIns="91425" anchor="ctr" anchorCtr="0">
            <a:noAutofit/>
          </a:bodyPr>
          <a:lstStyle/>
          <a:p>
            <a:r>
              <a:rPr lang="en-US" sz="2400" b="1"/>
              <a:t>Survey Analysis : </a:t>
            </a:r>
            <a:r>
              <a:rPr lang="en-US" sz="2400"/>
              <a:t>Contribution to Company Vision</a:t>
            </a:r>
            <a:r>
              <a:rPr lang="en-US" sz="2400" b="1"/>
              <a:t>  </a:t>
            </a:r>
          </a:p>
        </p:txBody>
      </p:sp>
      <p:pic>
        <p:nvPicPr>
          <p:cNvPr id="1030" name="Picture 6" descr="Ball Corporation Recognized by Several Leading Organizations for its  Sustainability and Workplace Achievements">
            <a:extLst>
              <a:ext uri="{FF2B5EF4-FFF2-40B4-BE49-F238E27FC236}">
                <a16:creationId xmlns:a16="http://schemas.microsoft.com/office/drawing/2014/main" id="{629D2B73-22F1-0C68-8AB0-05B513856C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009" r="24010"/>
          <a:stretch/>
        </p:blipFill>
        <p:spPr bwMode="auto">
          <a:xfrm>
            <a:off x="8458200" y="142164"/>
            <a:ext cx="521929" cy="524866"/>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360;p36">
            <a:extLst>
              <a:ext uri="{FF2B5EF4-FFF2-40B4-BE49-F238E27FC236}">
                <a16:creationId xmlns:a16="http://schemas.microsoft.com/office/drawing/2014/main" id="{9061CC1C-74A9-86AB-38E0-E3F90D83BE95}"/>
              </a:ext>
            </a:extLst>
          </p:cNvPr>
          <p:cNvSpPr/>
          <p:nvPr/>
        </p:nvSpPr>
        <p:spPr>
          <a:xfrm rot="10800000" flipH="1">
            <a:off x="-212337" y="402537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95359A87-4F60-5232-1F6E-6B33386B7B4A}"/>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4C74F9B6-39EB-4E98-F25A-51E6DC670397}"/>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roup 62">
            <a:extLst>
              <a:ext uri="{FF2B5EF4-FFF2-40B4-BE49-F238E27FC236}">
                <a16:creationId xmlns:a16="http://schemas.microsoft.com/office/drawing/2014/main" id="{0A69836B-E529-7FDB-184A-6D6D70761D16}"/>
              </a:ext>
            </a:extLst>
          </p:cNvPr>
          <p:cNvGrpSpPr/>
          <p:nvPr/>
        </p:nvGrpSpPr>
        <p:grpSpPr>
          <a:xfrm>
            <a:off x="1118261" y="4662237"/>
            <a:ext cx="7586726" cy="319523"/>
            <a:chOff x="1118261" y="4662237"/>
            <a:chExt cx="7586726" cy="319523"/>
          </a:xfrm>
        </p:grpSpPr>
        <p:grpSp>
          <p:nvGrpSpPr>
            <p:cNvPr id="1024" name="Group 1023">
              <a:extLst>
                <a:ext uri="{FF2B5EF4-FFF2-40B4-BE49-F238E27FC236}">
                  <a16:creationId xmlns:a16="http://schemas.microsoft.com/office/drawing/2014/main" id="{42C00C2D-A620-96A1-30CC-3D169E708FC7}"/>
                </a:ext>
              </a:extLst>
            </p:cNvPr>
            <p:cNvGrpSpPr/>
            <p:nvPr/>
          </p:nvGrpSpPr>
          <p:grpSpPr>
            <a:xfrm>
              <a:off x="1118261" y="4662262"/>
              <a:ext cx="1080001" cy="319498"/>
              <a:chOff x="447867" y="6400802"/>
              <a:chExt cx="1080001" cy="359954"/>
            </a:xfrm>
          </p:grpSpPr>
          <p:sp>
            <p:nvSpPr>
              <p:cNvPr id="1041" name="Rectangle 1040">
                <a:extLst>
                  <a:ext uri="{FF2B5EF4-FFF2-40B4-BE49-F238E27FC236}">
                    <a16:creationId xmlns:a16="http://schemas.microsoft.com/office/drawing/2014/main" id="{5041D18D-79F2-28D1-6B2A-456423AA7510}"/>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Overview</a:t>
                </a:r>
              </a:p>
            </p:txBody>
          </p:sp>
          <p:cxnSp>
            <p:nvCxnSpPr>
              <p:cNvPr id="1042" name="Straight Connector 1041">
                <a:extLst>
                  <a:ext uri="{FF2B5EF4-FFF2-40B4-BE49-F238E27FC236}">
                    <a16:creationId xmlns:a16="http://schemas.microsoft.com/office/drawing/2014/main" id="{4C0E7DC4-B735-CEA6-1E2F-E3EAE0C282EE}"/>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5" name="Group 1024">
              <a:extLst>
                <a:ext uri="{FF2B5EF4-FFF2-40B4-BE49-F238E27FC236}">
                  <a16:creationId xmlns:a16="http://schemas.microsoft.com/office/drawing/2014/main" id="{4D3FFC8A-881E-46CB-D7C4-9903D1129817}"/>
                </a:ext>
              </a:extLst>
            </p:cNvPr>
            <p:cNvGrpSpPr/>
            <p:nvPr/>
          </p:nvGrpSpPr>
          <p:grpSpPr>
            <a:xfrm>
              <a:off x="2419606" y="4662257"/>
              <a:ext cx="1080001" cy="319498"/>
              <a:chOff x="447867" y="6400802"/>
              <a:chExt cx="1080001" cy="359954"/>
            </a:xfrm>
          </p:grpSpPr>
          <p:sp>
            <p:nvSpPr>
              <p:cNvPr id="1039" name="Rectangle 1038">
                <a:extLst>
                  <a:ext uri="{FF2B5EF4-FFF2-40B4-BE49-F238E27FC236}">
                    <a16:creationId xmlns:a16="http://schemas.microsoft.com/office/drawing/2014/main" id="{D51F28A1-8E15-21A9-657A-2EDF4590C802}"/>
                  </a:ext>
                </a:extLst>
              </p:cNvPr>
              <p:cNvSpPr/>
              <p:nvPr/>
            </p:nvSpPr>
            <p:spPr>
              <a:xfrm>
                <a:off x="447868" y="6462680"/>
                <a:ext cx="1080000" cy="29807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Exploratory Data Analysis</a:t>
                </a:r>
              </a:p>
            </p:txBody>
          </p:sp>
          <p:cxnSp>
            <p:nvCxnSpPr>
              <p:cNvPr id="1040" name="Straight Connector 1039">
                <a:extLst>
                  <a:ext uri="{FF2B5EF4-FFF2-40B4-BE49-F238E27FC236}">
                    <a16:creationId xmlns:a16="http://schemas.microsoft.com/office/drawing/2014/main" id="{389B4E07-5041-39FE-7A7B-11B7DAAF44F1}"/>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6" name="Group 1025">
              <a:extLst>
                <a:ext uri="{FF2B5EF4-FFF2-40B4-BE49-F238E27FC236}">
                  <a16:creationId xmlns:a16="http://schemas.microsoft.com/office/drawing/2014/main" id="{5949E55F-74DD-202A-1B77-C28D1160CE56}"/>
                </a:ext>
              </a:extLst>
            </p:cNvPr>
            <p:cNvGrpSpPr/>
            <p:nvPr/>
          </p:nvGrpSpPr>
          <p:grpSpPr>
            <a:xfrm>
              <a:off x="3720951" y="4662252"/>
              <a:ext cx="1080001" cy="319498"/>
              <a:chOff x="447867" y="6400802"/>
              <a:chExt cx="1080001" cy="359954"/>
            </a:xfrm>
          </p:grpSpPr>
          <p:sp>
            <p:nvSpPr>
              <p:cNvPr id="1037" name="Rectangle 1036">
                <a:extLst>
                  <a:ext uri="{FF2B5EF4-FFF2-40B4-BE49-F238E27FC236}">
                    <a16:creationId xmlns:a16="http://schemas.microsoft.com/office/drawing/2014/main" id="{53808D62-DB31-2143-64FD-29425ADF9115}"/>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Optimum Workforce</a:t>
                </a:r>
              </a:p>
            </p:txBody>
          </p:sp>
          <p:cxnSp>
            <p:nvCxnSpPr>
              <p:cNvPr id="1038" name="Straight Connector 1037">
                <a:extLst>
                  <a:ext uri="{FF2B5EF4-FFF2-40B4-BE49-F238E27FC236}">
                    <a16:creationId xmlns:a16="http://schemas.microsoft.com/office/drawing/2014/main" id="{F60DEEE7-6534-B5D1-F4C1-FA3E03BA27CD}"/>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7" name="Group 1026">
              <a:extLst>
                <a:ext uri="{FF2B5EF4-FFF2-40B4-BE49-F238E27FC236}">
                  <a16:creationId xmlns:a16="http://schemas.microsoft.com/office/drawing/2014/main" id="{26A4888D-CD8C-0ACC-80C4-386B50C2DFCE}"/>
                </a:ext>
              </a:extLst>
            </p:cNvPr>
            <p:cNvGrpSpPr/>
            <p:nvPr/>
          </p:nvGrpSpPr>
          <p:grpSpPr>
            <a:xfrm>
              <a:off x="5022296" y="4662247"/>
              <a:ext cx="1080001" cy="319498"/>
              <a:chOff x="447867" y="6400802"/>
              <a:chExt cx="1080001" cy="359954"/>
            </a:xfrm>
          </p:grpSpPr>
          <p:sp>
            <p:nvSpPr>
              <p:cNvPr id="1035" name="Rectangle 1034">
                <a:extLst>
                  <a:ext uri="{FF2B5EF4-FFF2-40B4-BE49-F238E27FC236}">
                    <a16:creationId xmlns:a16="http://schemas.microsoft.com/office/drawing/2014/main" id="{BD353C54-042D-A96D-45BE-D55105FD7A4B}"/>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Dynamic Dashboard</a:t>
                </a:r>
              </a:p>
            </p:txBody>
          </p:sp>
          <p:cxnSp>
            <p:nvCxnSpPr>
              <p:cNvPr id="1036" name="Straight Connector 1035">
                <a:extLst>
                  <a:ext uri="{FF2B5EF4-FFF2-40B4-BE49-F238E27FC236}">
                    <a16:creationId xmlns:a16="http://schemas.microsoft.com/office/drawing/2014/main" id="{2727D302-9A3B-7CAE-E15F-78AF2338F215}"/>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8" name="Group 1027">
              <a:extLst>
                <a:ext uri="{FF2B5EF4-FFF2-40B4-BE49-F238E27FC236}">
                  <a16:creationId xmlns:a16="http://schemas.microsoft.com/office/drawing/2014/main" id="{D774A1E1-AED6-AC5D-E0AE-734DBF2D2D60}"/>
                </a:ext>
              </a:extLst>
            </p:cNvPr>
            <p:cNvGrpSpPr/>
            <p:nvPr/>
          </p:nvGrpSpPr>
          <p:grpSpPr>
            <a:xfrm>
              <a:off x="6323641" y="4662242"/>
              <a:ext cx="1080001" cy="319498"/>
              <a:chOff x="447867" y="6400802"/>
              <a:chExt cx="1080001" cy="359954"/>
            </a:xfrm>
          </p:grpSpPr>
          <p:sp>
            <p:nvSpPr>
              <p:cNvPr id="1033" name="Rectangle 1032">
                <a:extLst>
                  <a:ext uri="{FF2B5EF4-FFF2-40B4-BE49-F238E27FC236}">
                    <a16:creationId xmlns:a16="http://schemas.microsoft.com/office/drawing/2014/main" id="{14C54B73-8607-8034-9600-F8C985B3D64C}"/>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Strategies</a:t>
                </a:r>
              </a:p>
            </p:txBody>
          </p:sp>
          <p:cxnSp>
            <p:nvCxnSpPr>
              <p:cNvPr id="1034" name="Straight Connector 1033">
                <a:extLst>
                  <a:ext uri="{FF2B5EF4-FFF2-40B4-BE49-F238E27FC236}">
                    <a16:creationId xmlns:a16="http://schemas.microsoft.com/office/drawing/2014/main" id="{FA2F1C51-D8F6-9B62-4C50-0BDB2200ADCF}"/>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9" name="Group 1028">
              <a:extLst>
                <a:ext uri="{FF2B5EF4-FFF2-40B4-BE49-F238E27FC236}">
                  <a16:creationId xmlns:a16="http://schemas.microsoft.com/office/drawing/2014/main" id="{4AF47CD6-62F2-5E32-526E-F3A1A407E1C4}"/>
                </a:ext>
              </a:extLst>
            </p:cNvPr>
            <p:cNvGrpSpPr/>
            <p:nvPr/>
          </p:nvGrpSpPr>
          <p:grpSpPr>
            <a:xfrm>
              <a:off x="7624986" y="4662237"/>
              <a:ext cx="1080001" cy="319498"/>
              <a:chOff x="447867" y="6400802"/>
              <a:chExt cx="1080001" cy="359954"/>
            </a:xfrm>
          </p:grpSpPr>
          <p:sp>
            <p:nvSpPr>
              <p:cNvPr id="1031" name="Rectangle 1030">
                <a:extLst>
                  <a:ext uri="{FF2B5EF4-FFF2-40B4-BE49-F238E27FC236}">
                    <a16:creationId xmlns:a16="http://schemas.microsoft.com/office/drawing/2014/main" id="{B2F5C3F5-BBA7-44D5-B236-96F8350C769D}"/>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panose="020B0604020202020204" pitchFamily="34" charset="0"/>
                    <a:cs typeface="Arial" panose="020B0604020202020204" pitchFamily="34" charset="0"/>
                  </a:rPr>
                  <a:t>Conclusion</a:t>
                </a:r>
                <a:endPar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1032" name="Straight Connector 1031">
                <a:extLst>
                  <a:ext uri="{FF2B5EF4-FFF2-40B4-BE49-F238E27FC236}">
                    <a16:creationId xmlns:a16="http://schemas.microsoft.com/office/drawing/2014/main" id="{693A0C2A-E7E8-B7BA-70C7-E87A9FA4A852}"/>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 name="Rectangle 5">
            <a:extLst>
              <a:ext uri="{FF2B5EF4-FFF2-40B4-BE49-F238E27FC236}">
                <a16:creationId xmlns:a16="http://schemas.microsoft.com/office/drawing/2014/main" id="{EB8D7E00-EAB5-0080-89F3-1044804315AE}"/>
              </a:ext>
            </a:extLst>
          </p:cNvPr>
          <p:cNvSpPr/>
          <p:nvPr/>
        </p:nvSpPr>
        <p:spPr>
          <a:xfrm>
            <a:off x="270309"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cxnSp>
        <p:nvCxnSpPr>
          <p:cNvPr id="7" name="Straight Connector 6">
            <a:extLst>
              <a:ext uri="{FF2B5EF4-FFF2-40B4-BE49-F238E27FC236}">
                <a16:creationId xmlns:a16="http://schemas.microsoft.com/office/drawing/2014/main" id="{08B6696A-E89C-5C56-2EE4-D904F53185F5}"/>
              </a:ext>
            </a:extLst>
          </p:cNvPr>
          <p:cNvCxnSpPr/>
          <p:nvPr/>
        </p:nvCxnSpPr>
        <p:spPr>
          <a:xfrm>
            <a:off x="4477871" y="855583"/>
            <a:ext cx="0" cy="3393688"/>
          </a:xfrm>
          <a:prstGeom prst="line">
            <a:avLst/>
          </a:prstGeom>
          <a:ln w="127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B6FEB05-0824-75CF-339E-9737A2482A9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70309" y="972469"/>
            <a:ext cx="4010496" cy="3103192"/>
          </a:xfrm>
          <a:prstGeom prst="rect">
            <a:avLst/>
          </a:prstGeom>
        </p:spPr>
      </p:pic>
      <p:pic>
        <p:nvPicPr>
          <p:cNvPr id="5" name="Picture 4" descr="A screenshot of a graph&#10;&#10;Description automatically generated">
            <a:extLst>
              <a:ext uri="{FF2B5EF4-FFF2-40B4-BE49-F238E27FC236}">
                <a16:creationId xmlns:a16="http://schemas.microsoft.com/office/drawing/2014/main" id="{22A65CE4-B7FE-E747-A3F8-A1D7F8301E40}"/>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476752" y="978242"/>
            <a:ext cx="4228234" cy="3097419"/>
          </a:xfrm>
          <a:prstGeom prst="rect">
            <a:avLst/>
          </a:prstGeom>
        </p:spPr>
      </p:pic>
    </p:spTree>
    <p:extLst>
      <p:ext uri="{BB962C8B-B14F-4D97-AF65-F5344CB8AC3E}">
        <p14:creationId xmlns:p14="http://schemas.microsoft.com/office/powerpoint/2010/main" val="2898632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ctrTitle"/>
          </p:nvPr>
        </p:nvSpPr>
        <p:spPr>
          <a:xfrm>
            <a:off x="1747275" y="1971686"/>
            <a:ext cx="5638524" cy="968121"/>
          </a:xfrm>
          <a:prstGeom prst="rect">
            <a:avLst/>
          </a:prstGeom>
          <a:solidFill>
            <a:schemeClr val="accent6">
              <a:lumMod val="95000"/>
            </a:schemeClr>
          </a:solidFill>
        </p:spPr>
        <p:txBody>
          <a:bodyPr spcFirstLastPara="1" wrap="square" lIns="91425" tIns="91425" rIns="91425" bIns="91425" anchor="ctr" anchorCtr="0">
            <a:noAutofit/>
          </a:bodyPr>
          <a:lstStyle/>
          <a:p>
            <a:pPr algn="ctr"/>
            <a:r>
              <a:rPr lang="en-US" sz="4800"/>
              <a:t>Optimum Workforce</a:t>
            </a:r>
            <a:endParaRPr lang="en-US" sz="6600"/>
          </a:p>
        </p:txBody>
      </p:sp>
      <p:sp>
        <p:nvSpPr>
          <p:cNvPr id="10" name="Google Shape;360;p36">
            <a:extLst>
              <a:ext uri="{FF2B5EF4-FFF2-40B4-BE49-F238E27FC236}">
                <a16:creationId xmlns:a16="http://schemas.microsoft.com/office/drawing/2014/main" id="{9061CC1C-74A9-86AB-38E0-E3F90D83BE95}"/>
              </a:ext>
            </a:extLst>
          </p:cNvPr>
          <p:cNvSpPr/>
          <p:nvPr/>
        </p:nvSpPr>
        <p:spPr>
          <a:xfrm rot="10800000" flipH="1">
            <a:off x="759353" y="22989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4C74F9B6-39EB-4E98-F25A-51E6DC670397}"/>
              </a:ext>
            </a:extLst>
          </p:cNvPr>
          <p:cNvSpPr/>
          <p:nvPr/>
        </p:nvSpPr>
        <p:spPr>
          <a:xfrm rot="10800000" flipH="1">
            <a:off x="610140" y="181492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65;p36">
            <a:extLst>
              <a:ext uri="{FF2B5EF4-FFF2-40B4-BE49-F238E27FC236}">
                <a16:creationId xmlns:a16="http://schemas.microsoft.com/office/drawing/2014/main" id="{2D95E7C1-8FDB-F978-8A4D-83C208D8A6C1}"/>
              </a:ext>
            </a:extLst>
          </p:cNvPr>
          <p:cNvSpPr/>
          <p:nvPr/>
        </p:nvSpPr>
        <p:spPr>
          <a:xfrm rot="10800000" flipH="1">
            <a:off x="7761006" y="221044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95359A87-4F60-5232-1F6E-6B33386B7B4A}"/>
              </a:ext>
            </a:extLst>
          </p:cNvPr>
          <p:cNvSpPr/>
          <p:nvPr/>
        </p:nvSpPr>
        <p:spPr>
          <a:xfrm rot="10800000" flipH="1">
            <a:off x="7611792" y="181492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1475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ctrTitle"/>
          </p:nvPr>
        </p:nvSpPr>
        <p:spPr>
          <a:xfrm>
            <a:off x="198869" y="161744"/>
            <a:ext cx="7204772" cy="419558"/>
          </a:xfrm>
          <a:prstGeom prst="rect">
            <a:avLst/>
          </a:prstGeom>
        </p:spPr>
        <p:txBody>
          <a:bodyPr spcFirstLastPara="1" wrap="square" lIns="91425" tIns="91425" rIns="91425" bIns="91425" anchor="ctr" anchorCtr="0">
            <a:noAutofit/>
          </a:bodyPr>
          <a:lstStyle/>
          <a:p>
            <a:r>
              <a:rPr lang="en-US" sz="2400"/>
              <a:t>Regression Analysis: Efficiency %</a:t>
            </a:r>
            <a:endParaRPr lang="en-US"/>
          </a:p>
        </p:txBody>
      </p:sp>
      <p:pic>
        <p:nvPicPr>
          <p:cNvPr id="1030" name="Picture 6" descr="Ball Corporation Recognized by Several Leading Organizations for its  Sustainability and Workplace Achievements">
            <a:extLst>
              <a:ext uri="{FF2B5EF4-FFF2-40B4-BE49-F238E27FC236}">
                <a16:creationId xmlns:a16="http://schemas.microsoft.com/office/drawing/2014/main" id="{629D2B73-22F1-0C68-8AB0-05B513856C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009" r="24010"/>
          <a:stretch/>
        </p:blipFill>
        <p:spPr bwMode="auto">
          <a:xfrm>
            <a:off x="8458200" y="142164"/>
            <a:ext cx="521929" cy="524866"/>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360;p36">
            <a:extLst>
              <a:ext uri="{FF2B5EF4-FFF2-40B4-BE49-F238E27FC236}">
                <a16:creationId xmlns:a16="http://schemas.microsoft.com/office/drawing/2014/main" id="{9061CC1C-74A9-86AB-38E0-E3F90D83BE95}"/>
              </a:ext>
            </a:extLst>
          </p:cNvPr>
          <p:cNvSpPr/>
          <p:nvPr/>
        </p:nvSpPr>
        <p:spPr>
          <a:xfrm rot="10800000" flipH="1">
            <a:off x="-212337" y="402537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95359A87-4F60-5232-1F6E-6B33386B7B4A}"/>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4C74F9B6-39EB-4E98-F25A-51E6DC670397}"/>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roup 62">
            <a:extLst>
              <a:ext uri="{FF2B5EF4-FFF2-40B4-BE49-F238E27FC236}">
                <a16:creationId xmlns:a16="http://schemas.microsoft.com/office/drawing/2014/main" id="{0A69836B-E529-7FDB-184A-6D6D70761D16}"/>
              </a:ext>
            </a:extLst>
          </p:cNvPr>
          <p:cNvGrpSpPr/>
          <p:nvPr/>
        </p:nvGrpSpPr>
        <p:grpSpPr>
          <a:xfrm>
            <a:off x="1118261" y="4662237"/>
            <a:ext cx="7586726" cy="319523"/>
            <a:chOff x="1118261" y="4662237"/>
            <a:chExt cx="7586726" cy="319523"/>
          </a:xfrm>
        </p:grpSpPr>
        <p:grpSp>
          <p:nvGrpSpPr>
            <p:cNvPr id="1024" name="Group 1023">
              <a:extLst>
                <a:ext uri="{FF2B5EF4-FFF2-40B4-BE49-F238E27FC236}">
                  <a16:creationId xmlns:a16="http://schemas.microsoft.com/office/drawing/2014/main" id="{42C00C2D-A620-96A1-30CC-3D169E708FC7}"/>
                </a:ext>
              </a:extLst>
            </p:cNvPr>
            <p:cNvGrpSpPr/>
            <p:nvPr/>
          </p:nvGrpSpPr>
          <p:grpSpPr>
            <a:xfrm>
              <a:off x="1118261" y="4662262"/>
              <a:ext cx="1080001" cy="319498"/>
              <a:chOff x="447867" y="6400802"/>
              <a:chExt cx="1080001" cy="359954"/>
            </a:xfrm>
          </p:grpSpPr>
          <p:sp>
            <p:nvSpPr>
              <p:cNvPr id="1041" name="Rectangle 1040">
                <a:extLst>
                  <a:ext uri="{FF2B5EF4-FFF2-40B4-BE49-F238E27FC236}">
                    <a16:creationId xmlns:a16="http://schemas.microsoft.com/office/drawing/2014/main" id="{5041D18D-79F2-28D1-6B2A-456423AA7510}"/>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Overview</a:t>
                </a:r>
              </a:p>
            </p:txBody>
          </p:sp>
          <p:cxnSp>
            <p:nvCxnSpPr>
              <p:cNvPr id="1042" name="Straight Connector 1041">
                <a:extLst>
                  <a:ext uri="{FF2B5EF4-FFF2-40B4-BE49-F238E27FC236}">
                    <a16:creationId xmlns:a16="http://schemas.microsoft.com/office/drawing/2014/main" id="{4C0E7DC4-B735-CEA6-1E2F-E3EAE0C282EE}"/>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5" name="Group 1024">
              <a:extLst>
                <a:ext uri="{FF2B5EF4-FFF2-40B4-BE49-F238E27FC236}">
                  <a16:creationId xmlns:a16="http://schemas.microsoft.com/office/drawing/2014/main" id="{4D3FFC8A-881E-46CB-D7C4-9903D1129817}"/>
                </a:ext>
              </a:extLst>
            </p:cNvPr>
            <p:cNvGrpSpPr/>
            <p:nvPr/>
          </p:nvGrpSpPr>
          <p:grpSpPr>
            <a:xfrm>
              <a:off x="2419606" y="4662257"/>
              <a:ext cx="1080001" cy="319498"/>
              <a:chOff x="447867" y="6400802"/>
              <a:chExt cx="1080001" cy="359954"/>
            </a:xfrm>
          </p:grpSpPr>
          <p:sp>
            <p:nvSpPr>
              <p:cNvPr id="1039" name="Rectangle 1038">
                <a:extLst>
                  <a:ext uri="{FF2B5EF4-FFF2-40B4-BE49-F238E27FC236}">
                    <a16:creationId xmlns:a16="http://schemas.microsoft.com/office/drawing/2014/main" id="{D51F28A1-8E15-21A9-657A-2EDF4590C802}"/>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Exploratory Data Analysis</a:t>
                </a:r>
              </a:p>
            </p:txBody>
          </p:sp>
          <p:cxnSp>
            <p:nvCxnSpPr>
              <p:cNvPr id="1040" name="Straight Connector 1039">
                <a:extLst>
                  <a:ext uri="{FF2B5EF4-FFF2-40B4-BE49-F238E27FC236}">
                    <a16:creationId xmlns:a16="http://schemas.microsoft.com/office/drawing/2014/main" id="{389B4E07-5041-39FE-7A7B-11B7DAAF44F1}"/>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6" name="Group 1025">
              <a:extLst>
                <a:ext uri="{FF2B5EF4-FFF2-40B4-BE49-F238E27FC236}">
                  <a16:creationId xmlns:a16="http://schemas.microsoft.com/office/drawing/2014/main" id="{5949E55F-74DD-202A-1B77-C28D1160CE56}"/>
                </a:ext>
              </a:extLst>
            </p:cNvPr>
            <p:cNvGrpSpPr/>
            <p:nvPr/>
          </p:nvGrpSpPr>
          <p:grpSpPr>
            <a:xfrm>
              <a:off x="3720951" y="4662252"/>
              <a:ext cx="1080001" cy="319498"/>
              <a:chOff x="447867" y="6400802"/>
              <a:chExt cx="1080001" cy="359954"/>
            </a:xfrm>
          </p:grpSpPr>
          <p:sp>
            <p:nvSpPr>
              <p:cNvPr id="1037" name="Rectangle 1036">
                <a:extLst>
                  <a:ext uri="{FF2B5EF4-FFF2-40B4-BE49-F238E27FC236}">
                    <a16:creationId xmlns:a16="http://schemas.microsoft.com/office/drawing/2014/main" id="{53808D62-DB31-2143-64FD-29425ADF9115}"/>
                  </a:ext>
                </a:extLst>
              </p:cNvPr>
              <p:cNvSpPr/>
              <p:nvPr/>
            </p:nvSpPr>
            <p:spPr>
              <a:xfrm>
                <a:off x="447868" y="6462680"/>
                <a:ext cx="1080000" cy="29807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Optimum Workforce</a:t>
                </a:r>
              </a:p>
            </p:txBody>
          </p:sp>
          <p:cxnSp>
            <p:nvCxnSpPr>
              <p:cNvPr id="1038" name="Straight Connector 1037">
                <a:extLst>
                  <a:ext uri="{FF2B5EF4-FFF2-40B4-BE49-F238E27FC236}">
                    <a16:creationId xmlns:a16="http://schemas.microsoft.com/office/drawing/2014/main" id="{F60DEEE7-6534-B5D1-F4C1-FA3E03BA27CD}"/>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7" name="Group 1026">
              <a:extLst>
                <a:ext uri="{FF2B5EF4-FFF2-40B4-BE49-F238E27FC236}">
                  <a16:creationId xmlns:a16="http://schemas.microsoft.com/office/drawing/2014/main" id="{26A4888D-CD8C-0ACC-80C4-386B50C2DFCE}"/>
                </a:ext>
              </a:extLst>
            </p:cNvPr>
            <p:cNvGrpSpPr/>
            <p:nvPr/>
          </p:nvGrpSpPr>
          <p:grpSpPr>
            <a:xfrm>
              <a:off x="5022296" y="4662247"/>
              <a:ext cx="1080001" cy="319498"/>
              <a:chOff x="447867" y="6400802"/>
              <a:chExt cx="1080001" cy="359954"/>
            </a:xfrm>
          </p:grpSpPr>
          <p:sp>
            <p:nvSpPr>
              <p:cNvPr id="1035" name="Rectangle 1034">
                <a:extLst>
                  <a:ext uri="{FF2B5EF4-FFF2-40B4-BE49-F238E27FC236}">
                    <a16:creationId xmlns:a16="http://schemas.microsoft.com/office/drawing/2014/main" id="{BD353C54-042D-A96D-45BE-D55105FD7A4B}"/>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Dynamic Dashboard</a:t>
                </a:r>
              </a:p>
            </p:txBody>
          </p:sp>
          <p:cxnSp>
            <p:nvCxnSpPr>
              <p:cNvPr id="1036" name="Straight Connector 1035">
                <a:extLst>
                  <a:ext uri="{FF2B5EF4-FFF2-40B4-BE49-F238E27FC236}">
                    <a16:creationId xmlns:a16="http://schemas.microsoft.com/office/drawing/2014/main" id="{2727D302-9A3B-7CAE-E15F-78AF2338F215}"/>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8" name="Group 1027">
              <a:extLst>
                <a:ext uri="{FF2B5EF4-FFF2-40B4-BE49-F238E27FC236}">
                  <a16:creationId xmlns:a16="http://schemas.microsoft.com/office/drawing/2014/main" id="{D774A1E1-AED6-AC5D-E0AE-734DBF2D2D60}"/>
                </a:ext>
              </a:extLst>
            </p:cNvPr>
            <p:cNvGrpSpPr/>
            <p:nvPr/>
          </p:nvGrpSpPr>
          <p:grpSpPr>
            <a:xfrm>
              <a:off x="6323641" y="4662242"/>
              <a:ext cx="1080001" cy="319498"/>
              <a:chOff x="447867" y="6400802"/>
              <a:chExt cx="1080001" cy="359954"/>
            </a:xfrm>
          </p:grpSpPr>
          <p:sp>
            <p:nvSpPr>
              <p:cNvPr id="1033" name="Rectangle 1032">
                <a:extLst>
                  <a:ext uri="{FF2B5EF4-FFF2-40B4-BE49-F238E27FC236}">
                    <a16:creationId xmlns:a16="http://schemas.microsoft.com/office/drawing/2014/main" id="{14C54B73-8607-8034-9600-F8C985B3D64C}"/>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Strategies</a:t>
                </a:r>
              </a:p>
            </p:txBody>
          </p:sp>
          <p:cxnSp>
            <p:nvCxnSpPr>
              <p:cNvPr id="1034" name="Straight Connector 1033">
                <a:extLst>
                  <a:ext uri="{FF2B5EF4-FFF2-40B4-BE49-F238E27FC236}">
                    <a16:creationId xmlns:a16="http://schemas.microsoft.com/office/drawing/2014/main" id="{FA2F1C51-D8F6-9B62-4C50-0BDB2200ADCF}"/>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9" name="Group 1028">
              <a:extLst>
                <a:ext uri="{FF2B5EF4-FFF2-40B4-BE49-F238E27FC236}">
                  <a16:creationId xmlns:a16="http://schemas.microsoft.com/office/drawing/2014/main" id="{4AF47CD6-62F2-5E32-526E-F3A1A407E1C4}"/>
                </a:ext>
              </a:extLst>
            </p:cNvPr>
            <p:cNvGrpSpPr/>
            <p:nvPr/>
          </p:nvGrpSpPr>
          <p:grpSpPr>
            <a:xfrm>
              <a:off x="7624986" y="4662237"/>
              <a:ext cx="1080001" cy="319498"/>
              <a:chOff x="447867" y="6400802"/>
              <a:chExt cx="1080001" cy="359954"/>
            </a:xfrm>
          </p:grpSpPr>
          <p:sp>
            <p:nvSpPr>
              <p:cNvPr id="1031" name="Rectangle 1030">
                <a:extLst>
                  <a:ext uri="{FF2B5EF4-FFF2-40B4-BE49-F238E27FC236}">
                    <a16:creationId xmlns:a16="http://schemas.microsoft.com/office/drawing/2014/main" id="{B2F5C3F5-BBA7-44D5-B236-96F8350C769D}"/>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panose="020B0604020202020204" pitchFamily="34" charset="0"/>
                    <a:cs typeface="Arial" panose="020B0604020202020204" pitchFamily="34" charset="0"/>
                  </a:rPr>
                  <a:t>Conclusion</a:t>
                </a:r>
                <a:endPar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1032" name="Straight Connector 1031">
                <a:extLst>
                  <a:ext uri="{FF2B5EF4-FFF2-40B4-BE49-F238E27FC236}">
                    <a16:creationId xmlns:a16="http://schemas.microsoft.com/office/drawing/2014/main" id="{693A0C2A-E7E8-B7BA-70C7-E87A9FA4A852}"/>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 name="Rectangle 5">
            <a:extLst>
              <a:ext uri="{FF2B5EF4-FFF2-40B4-BE49-F238E27FC236}">
                <a16:creationId xmlns:a16="http://schemas.microsoft.com/office/drawing/2014/main" id="{EB8D7E00-EAB5-0080-89F3-1044804315AE}"/>
              </a:ext>
            </a:extLst>
          </p:cNvPr>
          <p:cNvSpPr/>
          <p:nvPr/>
        </p:nvSpPr>
        <p:spPr>
          <a:xfrm>
            <a:off x="270309"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pic>
        <p:nvPicPr>
          <p:cNvPr id="2" name="Picture 1" descr="A screenshot of a computer&#10;&#10;Description automatically generated">
            <a:extLst>
              <a:ext uri="{FF2B5EF4-FFF2-40B4-BE49-F238E27FC236}">
                <a16:creationId xmlns:a16="http://schemas.microsoft.com/office/drawing/2014/main" id="{654E76EE-E881-F186-7FA0-F8148485AD27}"/>
              </a:ext>
            </a:extLst>
          </p:cNvPr>
          <p:cNvPicPr>
            <a:picLocks noChangeAspect="1"/>
          </p:cNvPicPr>
          <p:nvPr/>
        </p:nvPicPr>
        <p:blipFill>
          <a:blip r:embed="rId4"/>
          <a:stretch>
            <a:fillRect/>
          </a:stretch>
        </p:blipFill>
        <p:spPr>
          <a:xfrm>
            <a:off x="854009" y="667030"/>
            <a:ext cx="5716508" cy="3873138"/>
          </a:xfrm>
          <a:prstGeom prst="rect">
            <a:avLst/>
          </a:prstGeom>
        </p:spPr>
      </p:pic>
      <p:grpSp>
        <p:nvGrpSpPr>
          <p:cNvPr id="23" name="Google Shape;148;p17">
            <a:extLst>
              <a:ext uri="{FF2B5EF4-FFF2-40B4-BE49-F238E27FC236}">
                <a16:creationId xmlns:a16="http://schemas.microsoft.com/office/drawing/2014/main" id="{F19104AC-02C1-2868-83D2-FFE95EA96079}"/>
              </a:ext>
            </a:extLst>
          </p:cNvPr>
          <p:cNvGrpSpPr/>
          <p:nvPr/>
        </p:nvGrpSpPr>
        <p:grpSpPr>
          <a:xfrm>
            <a:off x="6517291" y="973460"/>
            <a:ext cx="2053551" cy="977159"/>
            <a:chOff x="710275" y="1563888"/>
            <a:chExt cx="2053551" cy="977159"/>
          </a:xfrm>
        </p:grpSpPr>
        <p:sp>
          <p:nvSpPr>
            <p:cNvPr id="24" name="Google Shape;149;p17">
              <a:extLst>
                <a:ext uri="{FF2B5EF4-FFF2-40B4-BE49-F238E27FC236}">
                  <a16:creationId xmlns:a16="http://schemas.microsoft.com/office/drawing/2014/main" id="{207F82E8-5C90-69E3-0153-7A33E4AF98E0}"/>
                </a:ext>
              </a:extLst>
            </p:cNvPr>
            <p:cNvSpPr txBox="1"/>
            <p:nvPr/>
          </p:nvSpPr>
          <p:spPr>
            <a:xfrm>
              <a:off x="710275" y="1692952"/>
              <a:ext cx="2053551" cy="262500"/>
            </a:xfrm>
            <a:prstGeom prst="rect">
              <a:avLst/>
            </a:prstGeom>
            <a:noFill/>
            <a:ln>
              <a:noFill/>
            </a:ln>
          </p:spPr>
          <p:txBody>
            <a:bodyPr spcFirstLastPara="1" wrap="square" lIns="91425" tIns="91425" rIns="91425" bIns="91425" anchor="ctr" anchorCtr="0">
              <a:noAutofit/>
            </a:bodyPr>
            <a:lstStyle/>
            <a:p>
              <a:pPr>
                <a:buClrTx/>
                <a:defRPr/>
              </a:pPr>
              <a:r>
                <a:rPr lang="en" sz="1700">
                  <a:solidFill>
                    <a:srgbClr val="1E35A1"/>
                  </a:solidFill>
                  <a:latin typeface="Fira Sans Extra Condensed Medium"/>
                  <a:ea typeface="Fira Sans Extra Condensed Medium"/>
                  <a:cs typeface="Fira Sans Extra Condensed Medium"/>
                  <a:sym typeface="Fira Sans Extra Condensed Medium"/>
                </a:rPr>
                <a:t>Significant metrics</a:t>
              </a:r>
              <a:endParaRPr kumimoji="0" sz="1700" b="0" i="0" u="none" strike="noStrike" kern="0" cap="none" spc="0" normalizeH="0" baseline="0" noProof="0">
                <a:ln>
                  <a:noFill/>
                </a:ln>
                <a:solidFill>
                  <a:srgbClr val="1E35A1"/>
                </a:solidFill>
                <a:effectLst/>
                <a:uLnTx/>
                <a:uFillTx/>
                <a:latin typeface="Fira Sans Extra Condensed Medium"/>
                <a:ea typeface="Fira Sans Extra Condensed Medium"/>
                <a:cs typeface="Fira Sans Extra Condensed Medium"/>
                <a:sym typeface="Fira Sans Extra Condensed Medium"/>
              </a:endParaRPr>
            </a:p>
          </p:txBody>
        </p:sp>
        <p:sp>
          <p:nvSpPr>
            <p:cNvPr id="25" name="Google Shape;150;p17">
              <a:extLst>
                <a:ext uri="{FF2B5EF4-FFF2-40B4-BE49-F238E27FC236}">
                  <a16:creationId xmlns:a16="http://schemas.microsoft.com/office/drawing/2014/main" id="{A2382531-CE0E-010D-2BC8-84FF9A898F39}"/>
                </a:ext>
              </a:extLst>
            </p:cNvPr>
            <p:cNvSpPr txBox="1"/>
            <p:nvPr/>
          </p:nvSpPr>
          <p:spPr>
            <a:xfrm>
              <a:off x="762526" y="1992647"/>
              <a:ext cx="1772700" cy="548400"/>
            </a:xfrm>
            <a:prstGeom prst="rect">
              <a:avLst/>
            </a:prstGeom>
            <a:noFill/>
            <a:ln>
              <a:noFill/>
            </a:ln>
          </p:spPr>
          <p:txBody>
            <a:bodyPr spcFirstLastPara="1" wrap="square" lIns="91425" tIns="91425" rIns="91425" bIns="91425" anchor="ctr" anchorCtr="0">
              <a:noAutofit/>
            </a:bodyPr>
            <a:lstStyle/>
            <a:p>
              <a:pPr marL="171450" marR="0" lvl="0" indent="-171450" defTabSz="914400" eaLnBrk="1" fontAlgn="auto" latinLnBrk="0" hangingPunct="1">
                <a:lnSpc>
                  <a:spcPct val="100000"/>
                </a:lnSpc>
                <a:spcBef>
                  <a:spcPts val="0"/>
                </a:spcBef>
                <a:spcAft>
                  <a:spcPts val="0"/>
                </a:spcAft>
                <a:buClrTx/>
                <a:buSzTx/>
                <a:buFont typeface="Arial"/>
                <a:buChar char="•"/>
                <a:tabLst/>
                <a:defRPr/>
              </a:pPr>
              <a:r>
                <a:rPr lang="en" sz="1200">
                  <a:solidFill>
                    <a:srgbClr val="434343"/>
                  </a:solidFill>
                  <a:latin typeface="Roboto"/>
                  <a:ea typeface="Roboto"/>
                  <a:cs typeface="Roboto"/>
                </a:rPr>
                <a:t>Absenteeism</a:t>
              </a:r>
            </a:p>
            <a:p>
              <a:pPr marL="171450" indent="-171450">
                <a:buClrTx/>
                <a:buFont typeface="Arial"/>
                <a:buChar char="•"/>
                <a:defRPr/>
              </a:pPr>
              <a:r>
                <a:rPr lang="en" sz="1200">
                  <a:solidFill>
                    <a:srgbClr val="434343"/>
                  </a:solidFill>
                  <a:latin typeface="Roboto"/>
                  <a:ea typeface="Roboto"/>
                  <a:cs typeface="Roboto"/>
                </a:rPr>
                <a:t>Tenure &gt; 10</a:t>
              </a:r>
            </a:p>
            <a:p>
              <a:pPr marL="171450" indent="-171450">
                <a:buClrTx/>
                <a:buFont typeface="Arial"/>
                <a:buChar char="•"/>
                <a:defRPr/>
              </a:pPr>
              <a:r>
                <a:rPr lang="en" sz="1200">
                  <a:solidFill>
                    <a:srgbClr val="434343"/>
                  </a:solidFill>
                  <a:latin typeface="Roboto"/>
                  <a:ea typeface="Roboto"/>
                  <a:cs typeface="Roboto"/>
                </a:rPr>
                <a:t>Spoilage</a:t>
              </a:r>
            </a:p>
          </p:txBody>
        </p:sp>
        <p:sp>
          <p:nvSpPr>
            <p:cNvPr id="26" name="Google Shape;151;p17">
              <a:extLst>
                <a:ext uri="{FF2B5EF4-FFF2-40B4-BE49-F238E27FC236}">
                  <a16:creationId xmlns:a16="http://schemas.microsoft.com/office/drawing/2014/main" id="{437CB721-57C2-919C-6CB2-B6DE0BBA3109}"/>
                </a:ext>
              </a:extLst>
            </p:cNvPr>
            <p:cNvSpPr/>
            <p:nvPr/>
          </p:nvSpPr>
          <p:spPr>
            <a:xfrm>
              <a:off x="815175" y="1563888"/>
              <a:ext cx="607500" cy="92100"/>
            </a:xfrm>
            <a:prstGeom prst="rect">
              <a:avLst/>
            </a:prstGeom>
            <a:solidFill>
              <a:srgbClr val="1E35A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7" name="Google Shape;152;p17">
            <a:extLst>
              <a:ext uri="{FF2B5EF4-FFF2-40B4-BE49-F238E27FC236}">
                <a16:creationId xmlns:a16="http://schemas.microsoft.com/office/drawing/2014/main" id="{51A687F5-8A50-A6D9-A53A-F99AEF11A8EB}"/>
              </a:ext>
            </a:extLst>
          </p:cNvPr>
          <p:cNvGrpSpPr/>
          <p:nvPr/>
        </p:nvGrpSpPr>
        <p:grpSpPr>
          <a:xfrm>
            <a:off x="6517291" y="2175818"/>
            <a:ext cx="1913126" cy="826937"/>
            <a:chOff x="710275" y="2929813"/>
            <a:chExt cx="1913126" cy="826937"/>
          </a:xfrm>
        </p:grpSpPr>
        <p:sp>
          <p:nvSpPr>
            <p:cNvPr id="28" name="Google Shape;153;p17">
              <a:extLst>
                <a:ext uri="{FF2B5EF4-FFF2-40B4-BE49-F238E27FC236}">
                  <a16:creationId xmlns:a16="http://schemas.microsoft.com/office/drawing/2014/main" id="{D94F5DE0-6FF9-98E8-D4EB-10B988E3BB2A}"/>
                </a:ext>
              </a:extLst>
            </p:cNvPr>
            <p:cNvSpPr txBox="1"/>
            <p:nvPr/>
          </p:nvSpPr>
          <p:spPr>
            <a:xfrm>
              <a:off x="710275" y="3094800"/>
              <a:ext cx="1772700" cy="262500"/>
            </a:xfrm>
            <a:prstGeom prst="rect">
              <a:avLst/>
            </a:prstGeom>
            <a:noFill/>
            <a:ln>
              <a:noFill/>
            </a:ln>
          </p:spPr>
          <p:txBody>
            <a:bodyPr spcFirstLastPara="1" wrap="square" lIns="91425" tIns="91425" rIns="91425" bIns="91425" anchor="ctr" anchorCtr="0">
              <a:noAutofit/>
            </a:bodyPr>
            <a:lstStyle/>
            <a:p>
              <a:pPr>
                <a:buClrTx/>
                <a:defRPr/>
              </a:pPr>
              <a:r>
                <a:rPr lang="en" sz="1700">
                  <a:solidFill>
                    <a:srgbClr val="00D4F0"/>
                  </a:solidFill>
                  <a:latin typeface="Fira Sans Extra Condensed Medium"/>
                  <a:ea typeface="Fira Sans Extra Condensed Medium"/>
                  <a:cs typeface="Fira Sans Extra Condensed Medium"/>
                  <a:sym typeface="Fira Sans Extra Condensed Medium"/>
                </a:rPr>
                <a:t>Positive Impact</a:t>
              </a:r>
              <a:endParaRPr kumimoji="0" sz="1700" b="0" i="0" u="none" strike="noStrike" kern="0" cap="none" spc="0" normalizeH="0" baseline="0" noProof="0">
                <a:ln>
                  <a:noFill/>
                </a:ln>
                <a:solidFill>
                  <a:srgbClr val="00D4F0"/>
                </a:solidFill>
                <a:effectLst/>
                <a:uLnTx/>
                <a:uFillTx/>
                <a:latin typeface="Fira Sans Extra Condensed Medium"/>
                <a:ea typeface="Fira Sans Extra Condensed Medium"/>
                <a:cs typeface="Fira Sans Extra Condensed Medium"/>
                <a:sym typeface="Fira Sans Extra Condensed Medium"/>
              </a:endParaRPr>
            </a:p>
          </p:txBody>
        </p:sp>
        <p:sp>
          <p:nvSpPr>
            <p:cNvPr id="29" name="Google Shape;154;p17">
              <a:extLst>
                <a:ext uri="{FF2B5EF4-FFF2-40B4-BE49-F238E27FC236}">
                  <a16:creationId xmlns:a16="http://schemas.microsoft.com/office/drawing/2014/main" id="{9ED92A2B-4CED-696A-6B67-16EC3D16AE18}"/>
                </a:ext>
              </a:extLst>
            </p:cNvPr>
            <p:cNvSpPr txBox="1"/>
            <p:nvPr/>
          </p:nvSpPr>
          <p:spPr>
            <a:xfrm>
              <a:off x="850701" y="3208350"/>
              <a:ext cx="1772700" cy="548400"/>
            </a:xfrm>
            <a:prstGeom prst="rect">
              <a:avLst/>
            </a:prstGeom>
            <a:noFill/>
            <a:ln>
              <a:noFill/>
            </a:ln>
          </p:spPr>
          <p:txBody>
            <a:bodyPr spcFirstLastPara="1" wrap="square" lIns="91425" tIns="91425" rIns="91425" bIns="91425" anchor="ctr" anchorCtr="0">
              <a:noAutofit/>
            </a:bodyPr>
            <a:lstStyle/>
            <a:p>
              <a:pPr marL="171450" indent="-171450">
                <a:buClrTx/>
                <a:buFont typeface="Arial"/>
                <a:buChar char="•"/>
                <a:defRPr/>
              </a:pPr>
              <a:r>
                <a:rPr lang="en" sz="1200">
                  <a:solidFill>
                    <a:srgbClr val="434343"/>
                  </a:solidFill>
                  <a:latin typeface="Roboto"/>
                  <a:ea typeface="Roboto"/>
                  <a:cs typeface="Roboto"/>
                </a:rPr>
                <a:t>Tenure &gt; 10</a:t>
              </a:r>
              <a:endParaRPr lang="en" sz="1200" b="0" i="0" u="none" strike="noStrike" kern="0" cap="none" spc="0" normalizeH="0" baseline="0" noProof="0">
                <a:ln>
                  <a:noFill/>
                </a:ln>
                <a:solidFill>
                  <a:srgbClr val="434343"/>
                </a:solidFill>
                <a:effectLst/>
                <a:uLnTx/>
                <a:uFillTx/>
                <a:latin typeface="Roboto"/>
                <a:ea typeface="Roboto"/>
                <a:cs typeface="Roboto"/>
              </a:endParaRPr>
            </a:p>
          </p:txBody>
        </p:sp>
        <p:sp>
          <p:nvSpPr>
            <p:cNvPr id="30" name="Google Shape;155;p17">
              <a:extLst>
                <a:ext uri="{FF2B5EF4-FFF2-40B4-BE49-F238E27FC236}">
                  <a16:creationId xmlns:a16="http://schemas.microsoft.com/office/drawing/2014/main" id="{3F16C45C-6B41-C3CB-1407-1AEE9D1A9748}"/>
                </a:ext>
              </a:extLst>
            </p:cNvPr>
            <p:cNvSpPr/>
            <p:nvPr/>
          </p:nvSpPr>
          <p:spPr>
            <a:xfrm>
              <a:off x="815175" y="2929813"/>
              <a:ext cx="607500" cy="92100"/>
            </a:xfrm>
            <a:prstGeom prst="rect">
              <a:avLst/>
            </a:prstGeom>
            <a:solidFill>
              <a:srgbClr val="00D4F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31" name="Google Shape;152;p17">
            <a:extLst>
              <a:ext uri="{FF2B5EF4-FFF2-40B4-BE49-F238E27FC236}">
                <a16:creationId xmlns:a16="http://schemas.microsoft.com/office/drawing/2014/main" id="{CA4D8BA4-5277-A4AC-5C37-C5A3A4EA9D80}"/>
              </a:ext>
            </a:extLst>
          </p:cNvPr>
          <p:cNvGrpSpPr/>
          <p:nvPr/>
        </p:nvGrpSpPr>
        <p:grpSpPr>
          <a:xfrm>
            <a:off x="6517291" y="3224892"/>
            <a:ext cx="1913126" cy="970628"/>
            <a:chOff x="710275" y="2929813"/>
            <a:chExt cx="1913126" cy="970628"/>
          </a:xfrm>
        </p:grpSpPr>
        <p:sp>
          <p:nvSpPr>
            <p:cNvPr id="32" name="Google Shape;153;p17">
              <a:extLst>
                <a:ext uri="{FF2B5EF4-FFF2-40B4-BE49-F238E27FC236}">
                  <a16:creationId xmlns:a16="http://schemas.microsoft.com/office/drawing/2014/main" id="{A0F5B0ED-CD57-E925-1E6A-E6FA54F7BD39}"/>
                </a:ext>
              </a:extLst>
            </p:cNvPr>
            <p:cNvSpPr txBox="1"/>
            <p:nvPr/>
          </p:nvSpPr>
          <p:spPr>
            <a:xfrm>
              <a:off x="710275" y="3094800"/>
              <a:ext cx="1772700" cy="262500"/>
            </a:xfrm>
            <a:prstGeom prst="rect">
              <a:avLst/>
            </a:prstGeom>
            <a:noFill/>
            <a:ln>
              <a:noFill/>
            </a:ln>
          </p:spPr>
          <p:txBody>
            <a:bodyPr spcFirstLastPara="1" wrap="square" lIns="91425" tIns="91425" rIns="91425" bIns="91425" anchor="ctr" anchorCtr="0">
              <a:noAutofit/>
            </a:bodyPr>
            <a:lstStyle/>
            <a:p>
              <a:pPr>
                <a:buClrTx/>
                <a:defRPr/>
              </a:pPr>
              <a:r>
                <a:rPr lang="en" sz="1700">
                  <a:solidFill>
                    <a:schemeClr val="accent1">
                      <a:lumMod val="50000"/>
                    </a:schemeClr>
                  </a:solidFill>
                  <a:latin typeface="Fira Sans Extra Condensed Medium"/>
                  <a:ea typeface="Fira Sans Extra Condensed Medium"/>
                  <a:cs typeface="Fira Sans Extra Condensed Medium"/>
                </a:rPr>
                <a:t>Negative Impact</a:t>
              </a:r>
              <a:endParaRPr lang="en" sz="1700" b="0" i="0" u="none" strike="noStrike" kern="0" cap="none" spc="0" normalizeH="0" baseline="0" noProof="0">
                <a:ln>
                  <a:noFill/>
                </a:ln>
                <a:solidFill>
                  <a:schemeClr val="accent1">
                    <a:lumMod val="50000"/>
                  </a:schemeClr>
                </a:solidFill>
                <a:effectLst/>
                <a:uLnTx/>
                <a:uFillTx/>
                <a:latin typeface="Fira Sans Extra Condensed Medium"/>
                <a:ea typeface="Fira Sans Extra Condensed Medium"/>
                <a:cs typeface="Fira Sans Extra Condensed Medium"/>
              </a:endParaRPr>
            </a:p>
          </p:txBody>
        </p:sp>
        <p:sp>
          <p:nvSpPr>
            <p:cNvPr id="33" name="Google Shape;154;p17">
              <a:extLst>
                <a:ext uri="{FF2B5EF4-FFF2-40B4-BE49-F238E27FC236}">
                  <a16:creationId xmlns:a16="http://schemas.microsoft.com/office/drawing/2014/main" id="{39D48FFE-E294-4753-2EFB-2EF53518C362}"/>
                </a:ext>
              </a:extLst>
            </p:cNvPr>
            <p:cNvSpPr txBox="1"/>
            <p:nvPr/>
          </p:nvSpPr>
          <p:spPr>
            <a:xfrm>
              <a:off x="850701" y="3352041"/>
              <a:ext cx="1772700" cy="548400"/>
            </a:xfrm>
            <a:prstGeom prst="rect">
              <a:avLst/>
            </a:prstGeom>
            <a:noFill/>
            <a:ln>
              <a:noFill/>
            </a:ln>
          </p:spPr>
          <p:txBody>
            <a:bodyPr spcFirstLastPara="1" wrap="square" lIns="91425" tIns="91425" rIns="91425" bIns="91425" anchor="ctr" anchorCtr="0">
              <a:noAutofit/>
            </a:bodyPr>
            <a:lstStyle/>
            <a:p>
              <a:pPr marL="171450" marR="0" lvl="0" indent="-171450" defTabSz="914400" eaLnBrk="1" fontAlgn="auto" latinLnBrk="0" hangingPunct="1">
                <a:lnSpc>
                  <a:spcPct val="100000"/>
                </a:lnSpc>
                <a:spcBef>
                  <a:spcPts val="0"/>
                </a:spcBef>
                <a:spcAft>
                  <a:spcPts val="0"/>
                </a:spcAft>
                <a:buClrTx/>
                <a:buSzTx/>
                <a:buFont typeface="Arial"/>
                <a:buChar char="•"/>
                <a:tabLst/>
                <a:defRPr/>
              </a:pPr>
              <a:r>
                <a:rPr lang="en" sz="1200">
                  <a:solidFill>
                    <a:srgbClr val="434343"/>
                  </a:solidFill>
                  <a:latin typeface="Roboto"/>
                  <a:ea typeface="Roboto"/>
                  <a:cs typeface="Roboto"/>
                </a:rPr>
                <a:t>Absenteeism</a:t>
              </a:r>
            </a:p>
            <a:p>
              <a:pPr marL="171450" indent="-171450">
                <a:buClrTx/>
                <a:buFont typeface="Arial"/>
                <a:buChar char="•"/>
                <a:defRPr/>
              </a:pPr>
              <a:r>
                <a:rPr lang="en" sz="1200">
                  <a:solidFill>
                    <a:srgbClr val="434343"/>
                  </a:solidFill>
                  <a:latin typeface="Roboto"/>
                  <a:ea typeface="Roboto"/>
                  <a:cs typeface="Roboto"/>
                </a:rPr>
                <a:t>Spoilage</a:t>
              </a:r>
            </a:p>
          </p:txBody>
        </p:sp>
        <p:sp>
          <p:nvSpPr>
            <p:cNvPr id="34" name="Google Shape;155;p17">
              <a:extLst>
                <a:ext uri="{FF2B5EF4-FFF2-40B4-BE49-F238E27FC236}">
                  <a16:creationId xmlns:a16="http://schemas.microsoft.com/office/drawing/2014/main" id="{B78A2BC7-5F0E-331E-80D7-E245100840C8}"/>
                </a:ext>
              </a:extLst>
            </p:cNvPr>
            <p:cNvSpPr/>
            <p:nvPr/>
          </p:nvSpPr>
          <p:spPr>
            <a:xfrm>
              <a:off x="815175" y="2929813"/>
              <a:ext cx="607500" cy="92100"/>
            </a:xfrm>
            <a:prstGeom prst="rect">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637873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ctrTitle"/>
          </p:nvPr>
        </p:nvSpPr>
        <p:spPr>
          <a:xfrm>
            <a:off x="198869" y="161744"/>
            <a:ext cx="7204772" cy="419558"/>
          </a:xfrm>
          <a:prstGeom prst="rect">
            <a:avLst/>
          </a:prstGeom>
        </p:spPr>
        <p:txBody>
          <a:bodyPr spcFirstLastPara="1" wrap="square" lIns="91425" tIns="91425" rIns="91425" bIns="91425" anchor="ctr" anchorCtr="0">
            <a:noAutofit/>
          </a:bodyPr>
          <a:lstStyle/>
          <a:p>
            <a:r>
              <a:rPr lang="en-US" sz="2400"/>
              <a:t>Regression Analysis: Spoilage %</a:t>
            </a:r>
            <a:endParaRPr lang="en-US"/>
          </a:p>
        </p:txBody>
      </p:sp>
      <p:pic>
        <p:nvPicPr>
          <p:cNvPr id="1030" name="Picture 6" descr="Ball Corporation Recognized by Several Leading Organizations for its  Sustainability and Workplace Achievements">
            <a:extLst>
              <a:ext uri="{FF2B5EF4-FFF2-40B4-BE49-F238E27FC236}">
                <a16:creationId xmlns:a16="http://schemas.microsoft.com/office/drawing/2014/main" id="{629D2B73-22F1-0C68-8AB0-05B513856C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009" r="24010"/>
          <a:stretch/>
        </p:blipFill>
        <p:spPr bwMode="auto">
          <a:xfrm>
            <a:off x="8458200" y="142164"/>
            <a:ext cx="521929" cy="524866"/>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360;p36">
            <a:extLst>
              <a:ext uri="{FF2B5EF4-FFF2-40B4-BE49-F238E27FC236}">
                <a16:creationId xmlns:a16="http://schemas.microsoft.com/office/drawing/2014/main" id="{9061CC1C-74A9-86AB-38E0-E3F90D83BE95}"/>
              </a:ext>
            </a:extLst>
          </p:cNvPr>
          <p:cNvSpPr/>
          <p:nvPr/>
        </p:nvSpPr>
        <p:spPr>
          <a:xfrm rot="10800000" flipH="1">
            <a:off x="-212337" y="402537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95359A87-4F60-5232-1F6E-6B33386B7B4A}"/>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4C74F9B6-39EB-4E98-F25A-51E6DC670397}"/>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roup 62">
            <a:extLst>
              <a:ext uri="{FF2B5EF4-FFF2-40B4-BE49-F238E27FC236}">
                <a16:creationId xmlns:a16="http://schemas.microsoft.com/office/drawing/2014/main" id="{0A69836B-E529-7FDB-184A-6D6D70761D16}"/>
              </a:ext>
            </a:extLst>
          </p:cNvPr>
          <p:cNvGrpSpPr/>
          <p:nvPr/>
        </p:nvGrpSpPr>
        <p:grpSpPr>
          <a:xfrm>
            <a:off x="1118261" y="4662237"/>
            <a:ext cx="7586726" cy="319523"/>
            <a:chOff x="1118261" y="4662237"/>
            <a:chExt cx="7586726" cy="319523"/>
          </a:xfrm>
        </p:grpSpPr>
        <p:grpSp>
          <p:nvGrpSpPr>
            <p:cNvPr id="1024" name="Group 1023">
              <a:extLst>
                <a:ext uri="{FF2B5EF4-FFF2-40B4-BE49-F238E27FC236}">
                  <a16:creationId xmlns:a16="http://schemas.microsoft.com/office/drawing/2014/main" id="{42C00C2D-A620-96A1-30CC-3D169E708FC7}"/>
                </a:ext>
              </a:extLst>
            </p:cNvPr>
            <p:cNvGrpSpPr/>
            <p:nvPr/>
          </p:nvGrpSpPr>
          <p:grpSpPr>
            <a:xfrm>
              <a:off x="1118261" y="4662262"/>
              <a:ext cx="1080001" cy="319498"/>
              <a:chOff x="447867" y="6400802"/>
              <a:chExt cx="1080001" cy="359954"/>
            </a:xfrm>
          </p:grpSpPr>
          <p:sp>
            <p:nvSpPr>
              <p:cNvPr id="1041" name="Rectangle 1040">
                <a:extLst>
                  <a:ext uri="{FF2B5EF4-FFF2-40B4-BE49-F238E27FC236}">
                    <a16:creationId xmlns:a16="http://schemas.microsoft.com/office/drawing/2014/main" id="{5041D18D-79F2-28D1-6B2A-456423AA7510}"/>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Overview</a:t>
                </a:r>
              </a:p>
            </p:txBody>
          </p:sp>
          <p:cxnSp>
            <p:nvCxnSpPr>
              <p:cNvPr id="1042" name="Straight Connector 1041">
                <a:extLst>
                  <a:ext uri="{FF2B5EF4-FFF2-40B4-BE49-F238E27FC236}">
                    <a16:creationId xmlns:a16="http://schemas.microsoft.com/office/drawing/2014/main" id="{4C0E7DC4-B735-CEA6-1E2F-E3EAE0C282EE}"/>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5" name="Group 1024">
              <a:extLst>
                <a:ext uri="{FF2B5EF4-FFF2-40B4-BE49-F238E27FC236}">
                  <a16:creationId xmlns:a16="http://schemas.microsoft.com/office/drawing/2014/main" id="{4D3FFC8A-881E-46CB-D7C4-9903D1129817}"/>
                </a:ext>
              </a:extLst>
            </p:cNvPr>
            <p:cNvGrpSpPr/>
            <p:nvPr/>
          </p:nvGrpSpPr>
          <p:grpSpPr>
            <a:xfrm>
              <a:off x="2419606" y="4662257"/>
              <a:ext cx="1080001" cy="319498"/>
              <a:chOff x="447867" y="6400802"/>
              <a:chExt cx="1080001" cy="359954"/>
            </a:xfrm>
          </p:grpSpPr>
          <p:sp>
            <p:nvSpPr>
              <p:cNvPr id="1039" name="Rectangle 1038">
                <a:extLst>
                  <a:ext uri="{FF2B5EF4-FFF2-40B4-BE49-F238E27FC236}">
                    <a16:creationId xmlns:a16="http://schemas.microsoft.com/office/drawing/2014/main" id="{D51F28A1-8E15-21A9-657A-2EDF4590C802}"/>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Exploratory Data Analysis</a:t>
                </a:r>
              </a:p>
            </p:txBody>
          </p:sp>
          <p:cxnSp>
            <p:nvCxnSpPr>
              <p:cNvPr id="1040" name="Straight Connector 1039">
                <a:extLst>
                  <a:ext uri="{FF2B5EF4-FFF2-40B4-BE49-F238E27FC236}">
                    <a16:creationId xmlns:a16="http://schemas.microsoft.com/office/drawing/2014/main" id="{389B4E07-5041-39FE-7A7B-11B7DAAF44F1}"/>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6" name="Group 1025">
              <a:extLst>
                <a:ext uri="{FF2B5EF4-FFF2-40B4-BE49-F238E27FC236}">
                  <a16:creationId xmlns:a16="http://schemas.microsoft.com/office/drawing/2014/main" id="{5949E55F-74DD-202A-1B77-C28D1160CE56}"/>
                </a:ext>
              </a:extLst>
            </p:cNvPr>
            <p:cNvGrpSpPr/>
            <p:nvPr/>
          </p:nvGrpSpPr>
          <p:grpSpPr>
            <a:xfrm>
              <a:off x="3720951" y="4662252"/>
              <a:ext cx="1080001" cy="319498"/>
              <a:chOff x="447867" y="6400802"/>
              <a:chExt cx="1080001" cy="359954"/>
            </a:xfrm>
          </p:grpSpPr>
          <p:sp>
            <p:nvSpPr>
              <p:cNvPr id="1037" name="Rectangle 1036">
                <a:extLst>
                  <a:ext uri="{FF2B5EF4-FFF2-40B4-BE49-F238E27FC236}">
                    <a16:creationId xmlns:a16="http://schemas.microsoft.com/office/drawing/2014/main" id="{53808D62-DB31-2143-64FD-29425ADF9115}"/>
                  </a:ext>
                </a:extLst>
              </p:cNvPr>
              <p:cNvSpPr/>
              <p:nvPr/>
            </p:nvSpPr>
            <p:spPr>
              <a:xfrm>
                <a:off x="447868" y="6462680"/>
                <a:ext cx="1080000" cy="29807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Optimum Workforce</a:t>
                </a:r>
              </a:p>
            </p:txBody>
          </p:sp>
          <p:cxnSp>
            <p:nvCxnSpPr>
              <p:cNvPr id="1038" name="Straight Connector 1037">
                <a:extLst>
                  <a:ext uri="{FF2B5EF4-FFF2-40B4-BE49-F238E27FC236}">
                    <a16:creationId xmlns:a16="http://schemas.microsoft.com/office/drawing/2014/main" id="{F60DEEE7-6534-B5D1-F4C1-FA3E03BA27CD}"/>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7" name="Group 1026">
              <a:extLst>
                <a:ext uri="{FF2B5EF4-FFF2-40B4-BE49-F238E27FC236}">
                  <a16:creationId xmlns:a16="http://schemas.microsoft.com/office/drawing/2014/main" id="{26A4888D-CD8C-0ACC-80C4-386B50C2DFCE}"/>
                </a:ext>
              </a:extLst>
            </p:cNvPr>
            <p:cNvGrpSpPr/>
            <p:nvPr/>
          </p:nvGrpSpPr>
          <p:grpSpPr>
            <a:xfrm>
              <a:off x="5022296" y="4662247"/>
              <a:ext cx="1080001" cy="319498"/>
              <a:chOff x="447867" y="6400802"/>
              <a:chExt cx="1080001" cy="359954"/>
            </a:xfrm>
          </p:grpSpPr>
          <p:sp>
            <p:nvSpPr>
              <p:cNvPr id="1035" name="Rectangle 1034">
                <a:extLst>
                  <a:ext uri="{FF2B5EF4-FFF2-40B4-BE49-F238E27FC236}">
                    <a16:creationId xmlns:a16="http://schemas.microsoft.com/office/drawing/2014/main" id="{BD353C54-042D-A96D-45BE-D55105FD7A4B}"/>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Dynamic Dashboard</a:t>
                </a:r>
              </a:p>
            </p:txBody>
          </p:sp>
          <p:cxnSp>
            <p:nvCxnSpPr>
              <p:cNvPr id="1036" name="Straight Connector 1035">
                <a:extLst>
                  <a:ext uri="{FF2B5EF4-FFF2-40B4-BE49-F238E27FC236}">
                    <a16:creationId xmlns:a16="http://schemas.microsoft.com/office/drawing/2014/main" id="{2727D302-9A3B-7CAE-E15F-78AF2338F215}"/>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8" name="Group 1027">
              <a:extLst>
                <a:ext uri="{FF2B5EF4-FFF2-40B4-BE49-F238E27FC236}">
                  <a16:creationId xmlns:a16="http://schemas.microsoft.com/office/drawing/2014/main" id="{D774A1E1-AED6-AC5D-E0AE-734DBF2D2D60}"/>
                </a:ext>
              </a:extLst>
            </p:cNvPr>
            <p:cNvGrpSpPr/>
            <p:nvPr/>
          </p:nvGrpSpPr>
          <p:grpSpPr>
            <a:xfrm>
              <a:off x="6323641" y="4662242"/>
              <a:ext cx="1080001" cy="319498"/>
              <a:chOff x="447867" y="6400802"/>
              <a:chExt cx="1080001" cy="359954"/>
            </a:xfrm>
          </p:grpSpPr>
          <p:sp>
            <p:nvSpPr>
              <p:cNvPr id="1033" name="Rectangle 1032">
                <a:extLst>
                  <a:ext uri="{FF2B5EF4-FFF2-40B4-BE49-F238E27FC236}">
                    <a16:creationId xmlns:a16="http://schemas.microsoft.com/office/drawing/2014/main" id="{14C54B73-8607-8034-9600-F8C985B3D64C}"/>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Strategies</a:t>
                </a:r>
              </a:p>
            </p:txBody>
          </p:sp>
          <p:cxnSp>
            <p:nvCxnSpPr>
              <p:cNvPr id="1034" name="Straight Connector 1033">
                <a:extLst>
                  <a:ext uri="{FF2B5EF4-FFF2-40B4-BE49-F238E27FC236}">
                    <a16:creationId xmlns:a16="http://schemas.microsoft.com/office/drawing/2014/main" id="{FA2F1C51-D8F6-9B62-4C50-0BDB2200ADCF}"/>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9" name="Group 1028">
              <a:extLst>
                <a:ext uri="{FF2B5EF4-FFF2-40B4-BE49-F238E27FC236}">
                  <a16:creationId xmlns:a16="http://schemas.microsoft.com/office/drawing/2014/main" id="{4AF47CD6-62F2-5E32-526E-F3A1A407E1C4}"/>
                </a:ext>
              </a:extLst>
            </p:cNvPr>
            <p:cNvGrpSpPr/>
            <p:nvPr/>
          </p:nvGrpSpPr>
          <p:grpSpPr>
            <a:xfrm>
              <a:off x="7624986" y="4662237"/>
              <a:ext cx="1080001" cy="319498"/>
              <a:chOff x="447867" y="6400802"/>
              <a:chExt cx="1080001" cy="359954"/>
            </a:xfrm>
          </p:grpSpPr>
          <p:sp>
            <p:nvSpPr>
              <p:cNvPr id="1031" name="Rectangle 1030">
                <a:extLst>
                  <a:ext uri="{FF2B5EF4-FFF2-40B4-BE49-F238E27FC236}">
                    <a16:creationId xmlns:a16="http://schemas.microsoft.com/office/drawing/2014/main" id="{B2F5C3F5-BBA7-44D5-B236-96F8350C769D}"/>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panose="020B0604020202020204" pitchFamily="34" charset="0"/>
                    <a:cs typeface="Arial" panose="020B0604020202020204" pitchFamily="34" charset="0"/>
                  </a:rPr>
                  <a:t>Conclusion</a:t>
                </a:r>
                <a:endPar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1032" name="Straight Connector 1031">
                <a:extLst>
                  <a:ext uri="{FF2B5EF4-FFF2-40B4-BE49-F238E27FC236}">
                    <a16:creationId xmlns:a16="http://schemas.microsoft.com/office/drawing/2014/main" id="{693A0C2A-E7E8-B7BA-70C7-E87A9FA4A852}"/>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 name="Rectangle 5">
            <a:extLst>
              <a:ext uri="{FF2B5EF4-FFF2-40B4-BE49-F238E27FC236}">
                <a16:creationId xmlns:a16="http://schemas.microsoft.com/office/drawing/2014/main" id="{EB8D7E00-EAB5-0080-89F3-1044804315AE}"/>
              </a:ext>
            </a:extLst>
          </p:cNvPr>
          <p:cNvSpPr/>
          <p:nvPr/>
        </p:nvSpPr>
        <p:spPr>
          <a:xfrm>
            <a:off x="270309"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pic>
        <p:nvPicPr>
          <p:cNvPr id="2" name="Picture 1" descr="A screenshot of a computer&#10;&#10;Description automatically generated">
            <a:extLst>
              <a:ext uri="{FF2B5EF4-FFF2-40B4-BE49-F238E27FC236}">
                <a16:creationId xmlns:a16="http://schemas.microsoft.com/office/drawing/2014/main" id="{4CF7C840-C33B-D0A9-46A7-006186E59064}"/>
              </a:ext>
            </a:extLst>
          </p:cNvPr>
          <p:cNvPicPr>
            <a:picLocks noChangeAspect="1"/>
          </p:cNvPicPr>
          <p:nvPr/>
        </p:nvPicPr>
        <p:blipFill>
          <a:blip r:embed="rId4"/>
          <a:stretch>
            <a:fillRect/>
          </a:stretch>
        </p:blipFill>
        <p:spPr>
          <a:xfrm>
            <a:off x="760977" y="695237"/>
            <a:ext cx="5461829" cy="3837978"/>
          </a:xfrm>
          <a:prstGeom prst="rect">
            <a:avLst/>
          </a:prstGeom>
        </p:spPr>
      </p:pic>
      <p:grpSp>
        <p:nvGrpSpPr>
          <p:cNvPr id="4" name="Group 3">
            <a:extLst>
              <a:ext uri="{FF2B5EF4-FFF2-40B4-BE49-F238E27FC236}">
                <a16:creationId xmlns:a16="http://schemas.microsoft.com/office/drawing/2014/main" id="{15D5F50B-71BA-D8CC-95B3-32AE05F88A3C}"/>
              </a:ext>
            </a:extLst>
          </p:cNvPr>
          <p:cNvGrpSpPr/>
          <p:nvPr/>
        </p:nvGrpSpPr>
        <p:grpSpPr>
          <a:xfrm>
            <a:off x="6517291" y="973460"/>
            <a:ext cx="2053551" cy="3383237"/>
            <a:chOff x="6517291" y="973460"/>
            <a:chExt cx="2053551" cy="3383237"/>
          </a:xfrm>
        </p:grpSpPr>
        <p:grpSp>
          <p:nvGrpSpPr>
            <p:cNvPr id="5" name="Google Shape;148;p17">
              <a:extLst>
                <a:ext uri="{FF2B5EF4-FFF2-40B4-BE49-F238E27FC236}">
                  <a16:creationId xmlns:a16="http://schemas.microsoft.com/office/drawing/2014/main" id="{C2455CF4-CCF4-B868-BF06-FA716F36C7DF}"/>
                </a:ext>
              </a:extLst>
            </p:cNvPr>
            <p:cNvGrpSpPr/>
            <p:nvPr/>
          </p:nvGrpSpPr>
          <p:grpSpPr>
            <a:xfrm>
              <a:off x="6517291" y="973460"/>
              <a:ext cx="2053551" cy="1146016"/>
              <a:chOff x="710275" y="1563888"/>
              <a:chExt cx="2053551" cy="1146016"/>
            </a:xfrm>
          </p:grpSpPr>
          <p:sp>
            <p:nvSpPr>
              <p:cNvPr id="18" name="Google Shape;149;p17">
                <a:extLst>
                  <a:ext uri="{FF2B5EF4-FFF2-40B4-BE49-F238E27FC236}">
                    <a16:creationId xmlns:a16="http://schemas.microsoft.com/office/drawing/2014/main" id="{E44BE4D9-CCB1-ED76-3B87-64305543CC1F}"/>
                  </a:ext>
                </a:extLst>
              </p:cNvPr>
              <p:cNvSpPr txBox="1"/>
              <p:nvPr/>
            </p:nvSpPr>
            <p:spPr>
              <a:xfrm>
                <a:off x="710275" y="1692952"/>
                <a:ext cx="2053551" cy="262500"/>
              </a:xfrm>
              <a:prstGeom prst="rect">
                <a:avLst/>
              </a:prstGeom>
              <a:noFill/>
              <a:ln>
                <a:noFill/>
              </a:ln>
            </p:spPr>
            <p:txBody>
              <a:bodyPr spcFirstLastPara="1" wrap="square" lIns="91425" tIns="91425" rIns="91425" bIns="91425" anchor="ctr" anchorCtr="0">
                <a:noAutofit/>
              </a:bodyPr>
              <a:lstStyle/>
              <a:p>
                <a:pPr>
                  <a:buClrTx/>
                  <a:defRPr/>
                </a:pPr>
                <a:r>
                  <a:rPr lang="en" sz="1700">
                    <a:solidFill>
                      <a:srgbClr val="1E35A1"/>
                    </a:solidFill>
                    <a:latin typeface="Fira Sans Extra Condensed Medium"/>
                    <a:ea typeface="Fira Sans Extra Condensed Medium"/>
                    <a:cs typeface="Fira Sans Extra Condensed Medium"/>
                    <a:sym typeface="Fira Sans Extra Condensed Medium"/>
                  </a:rPr>
                  <a:t>Significant metrics</a:t>
                </a:r>
                <a:endParaRPr kumimoji="0" sz="1700" b="0" i="0" u="none" strike="noStrike" kern="0" cap="none" spc="0" normalizeH="0" baseline="0" noProof="0">
                  <a:ln>
                    <a:noFill/>
                  </a:ln>
                  <a:solidFill>
                    <a:srgbClr val="1E35A1"/>
                  </a:solidFill>
                  <a:effectLst/>
                  <a:uLnTx/>
                  <a:uFillTx/>
                  <a:latin typeface="Fira Sans Extra Condensed Medium"/>
                  <a:ea typeface="Fira Sans Extra Condensed Medium"/>
                  <a:cs typeface="Fira Sans Extra Condensed Medium"/>
                  <a:sym typeface="Fira Sans Extra Condensed Medium"/>
                </a:endParaRPr>
              </a:p>
            </p:txBody>
          </p:sp>
          <p:sp>
            <p:nvSpPr>
              <p:cNvPr id="19" name="Google Shape;150;p17">
                <a:extLst>
                  <a:ext uri="{FF2B5EF4-FFF2-40B4-BE49-F238E27FC236}">
                    <a16:creationId xmlns:a16="http://schemas.microsoft.com/office/drawing/2014/main" id="{6B8CD455-1716-0690-4627-8A245B8ACC69}"/>
                  </a:ext>
                </a:extLst>
              </p:cNvPr>
              <p:cNvSpPr txBox="1"/>
              <p:nvPr/>
            </p:nvSpPr>
            <p:spPr>
              <a:xfrm>
                <a:off x="710275" y="2161504"/>
                <a:ext cx="1772700" cy="548400"/>
              </a:xfrm>
              <a:prstGeom prst="rect">
                <a:avLst/>
              </a:prstGeom>
              <a:noFill/>
              <a:ln>
                <a:noFill/>
              </a:ln>
            </p:spPr>
            <p:txBody>
              <a:bodyPr spcFirstLastPara="1" wrap="square" lIns="91425" tIns="91425" rIns="91425" bIns="91425" anchor="ctr" anchorCtr="0">
                <a:noAutofit/>
              </a:bodyPr>
              <a:lstStyle/>
              <a:p>
                <a:pPr marL="171450" marR="0" lvl="0" indent="-171450" defTabSz="914400" eaLnBrk="1" fontAlgn="auto" latinLnBrk="0" hangingPunct="1">
                  <a:lnSpc>
                    <a:spcPct val="100000"/>
                  </a:lnSpc>
                  <a:spcBef>
                    <a:spcPts val="0"/>
                  </a:spcBef>
                  <a:spcAft>
                    <a:spcPts val="0"/>
                  </a:spcAft>
                  <a:buClrTx/>
                  <a:buSzTx/>
                  <a:buFont typeface="Arial"/>
                  <a:buChar char="•"/>
                  <a:tabLst/>
                  <a:defRPr/>
                </a:pPr>
                <a:r>
                  <a:rPr lang="en" sz="1200">
                    <a:solidFill>
                      <a:srgbClr val="434343"/>
                    </a:solidFill>
                    <a:latin typeface="Roboto"/>
                    <a:ea typeface="Roboto"/>
                    <a:cs typeface="Roboto"/>
                  </a:rPr>
                  <a:t>Absenteeism</a:t>
                </a:r>
              </a:p>
              <a:p>
                <a:pPr marL="171450" marR="0" lvl="0" indent="-171450" defTabSz="914400" eaLnBrk="1" fontAlgn="auto" latinLnBrk="0" hangingPunct="1">
                  <a:lnSpc>
                    <a:spcPct val="100000"/>
                  </a:lnSpc>
                  <a:spcBef>
                    <a:spcPts val="0"/>
                  </a:spcBef>
                  <a:spcAft>
                    <a:spcPts val="0"/>
                  </a:spcAft>
                  <a:buClrTx/>
                  <a:buSzTx/>
                  <a:buFont typeface="Arial"/>
                  <a:buChar char="•"/>
                  <a:tabLst/>
                  <a:defRPr/>
                </a:pPr>
                <a:r>
                  <a:rPr lang="en" sz="1200">
                    <a:solidFill>
                      <a:srgbClr val="434343"/>
                    </a:solidFill>
                    <a:latin typeface="Roboto"/>
                    <a:ea typeface="Roboto"/>
                    <a:cs typeface="Roboto"/>
                  </a:rPr>
                  <a:t>Tenure &lt; 2</a:t>
                </a:r>
              </a:p>
              <a:p>
                <a:pPr marL="171450" marR="0" lvl="0" indent="-171450" defTabSz="914400" eaLnBrk="1" fontAlgn="auto" latinLnBrk="0" hangingPunct="1">
                  <a:lnSpc>
                    <a:spcPct val="100000"/>
                  </a:lnSpc>
                  <a:spcBef>
                    <a:spcPts val="0"/>
                  </a:spcBef>
                  <a:spcAft>
                    <a:spcPts val="0"/>
                  </a:spcAft>
                  <a:buClrTx/>
                  <a:buSzTx/>
                  <a:buFont typeface="Arial"/>
                  <a:buChar char="•"/>
                  <a:tabLst/>
                  <a:defRPr/>
                </a:pPr>
                <a:r>
                  <a:rPr lang="en" sz="1200">
                    <a:solidFill>
                      <a:srgbClr val="434343"/>
                    </a:solidFill>
                    <a:latin typeface="Roboto"/>
                    <a:ea typeface="Roboto"/>
                    <a:cs typeface="Roboto"/>
                  </a:rPr>
                  <a:t>Efficiency</a:t>
                </a:r>
              </a:p>
              <a:p>
                <a:pPr marL="171450" marR="0" lvl="0" indent="-171450" defTabSz="914400" eaLnBrk="1" fontAlgn="auto" latinLnBrk="0" hangingPunct="1">
                  <a:lnSpc>
                    <a:spcPct val="100000"/>
                  </a:lnSpc>
                  <a:spcBef>
                    <a:spcPts val="0"/>
                  </a:spcBef>
                  <a:spcAft>
                    <a:spcPts val="0"/>
                  </a:spcAft>
                  <a:buClrTx/>
                  <a:buSzTx/>
                  <a:buFont typeface="Arial"/>
                  <a:buChar char="•"/>
                  <a:tabLst/>
                  <a:defRPr/>
                </a:pPr>
                <a:r>
                  <a:rPr lang="en" sz="1200">
                    <a:solidFill>
                      <a:srgbClr val="434343"/>
                    </a:solidFill>
                    <a:latin typeface="Roboto"/>
                    <a:ea typeface="Roboto"/>
                    <a:cs typeface="Roboto"/>
                  </a:rPr>
                  <a:t>TRIR Safety</a:t>
                </a:r>
              </a:p>
              <a:p>
                <a:pPr marL="171450" marR="0" lvl="0" indent="-171450" defTabSz="914400" eaLnBrk="1" fontAlgn="auto" latinLnBrk="0" hangingPunct="1">
                  <a:lnSpc>
                    <a:spcPct val="100000"/>
                  </a:lnSpc>
                  <a:spcBef>
                    <a:spcPts val="0"/>
                  </a:spcBef>
                  <a:spcAft>
                    <a:spcPts val="0"/>
                  </a:spcAft>
                  <a:buClrTx/>
                  <a:buSzTx/>
                  <a:buFont typeface="Arial"/>
                  <a:buChar char="•"/>
                  <a:tabLst/>
                  <a:defRPr/>
                </a:pPr>
                <a:r>
                  <a:rPr lang="en" sz="1200">
                    <a:solidFill>
                      <a:srgbClr val="434343"/>
                    </a:solidFill>
                    <a:latin typeface="Roboto"/>
                    <a:ea typeface="Roboto"/>
                    <a:cs typeface="Roboto"/>
                  </a:rPr>
                  <a:t>HFI Quality</a:t>
                </a:r>
              </a:p>
            </p:txBody>
          </p:sp>
          <p:sp>
            <p:nvSpPr>
              <p:cNvPr id="20" name="Google Shape;151;p17">
                <a:extLst>
                  <a:ext uri="{FF2B5EF4-FFF2-40B4-BE49-F238E27FC236}">
                    <a16:creationId xmlns:a16="http://schemas.microsoft.com/office/drawing/2014/main" id="{A925BF4B-4AA7-1994-BCA0-47D03FB0AE42}"/>
                  </a:ext>
                </a:extLst>
              </p:cNvPr>
              <p:cNvSpPr/>
              <p:nvPr/>
            </p:nvSpPr>
            <p:spPr>
              <a:xfrm>
                <a:off x="815175" y="1563888"/>
                <a:ext cx="607500" cy="92100"/>
              </a:xfrm>
              <a:prstGeom prst="rect">
                <a:avLst/>
              </a:prstGeom>
              <a:solidFill>
                <a:srgbClr val="1E35A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7" name="Google Shape;152;p17">
              <a:extLst>
                <a:ext uri="{FF2B5EF4-FFF2-40B4-BE49-F238E27FC236}">
                  <a16:creationId xmlns:a16="http://schemas.microsoft.com/office/drawing/2014/main" id="{0D98D181-776D-19D1-BF19-661D582B19E2}"/>
                </a:ext>
              </a:extLst>
            </p:cNvPr>
            <p:cNvGrpSpPr/>
            <p:nvPr/>
          </p:nvGrpSpPr>
          <p:grpSpPr>
            <a:xfrm>
              <a:off x="6517291" y="2477678"/>
              <a:ext cx="1772700" cy="814254"/>
              <a:chOff x="710275" y="3231673"/>
              <a:chExt cx="1772700" cy="814254"/>
            </a:xfrm>
          </p:grpSpPr>
          <p:sp>
            <p:nvSpPr>
              <p:cNvPr id="15" name="Google Shape;153;p17">
                <a:extLst>
                  <a:ext uri="{FF2B5EF4-FFF2-40B4-BE49-F238E27FC236}">
                    <a16:creationId xmlns:a16="http://schemas.microsoft.com/office/drawing/2014/main" id="{FEEB7001-23EF-3B6F-A7D7-A8394990FCB5}"/>
                  </a:ext>
                </a:extLst>
              </p:cNvPr>
              <p:cNvSpPr txBox="1"/>
              <p:nvPr/>
            </p:nvSpPr>
            <p:spPr>
              <a:xfrm>
                <a:off x="710275" y="3331806"/>
                <a:ext cx="1772700" cy="262500"/>
              </a:xfrm>
              <a:prstGeom prst="rect">
                <a:avLst/>
              </a:prstGeom>
              <a:noFill/>
              <a:ln>
                <a:noFill/>
              </a:ln>
            </p:spPr>
            <p:txBody>
              <a:bodyPr spcFirstLastPara="1" wrap="square" lIns="91425" tIns="91425" rIns="91425" bIns="91425" anchor="ctr" anchorCtr="0">
                <a:noAutofit/>
              </a:bodyPr>
              <a:lstStyle/>
              <a:p>
                <a:pPr>
                  <a:buClrTx/>
                  <a:defRPr/>
                </a:pPr>
                <a:r>
                  <a:rPr lang="en" sz="1700">
                    <a:solidFill>
                      <a:srgbClr val="00D4F0"/>
                    </a:solidFill>
                    <a:latin typeface="Fira Sans Extra Condensed Medium"/>
                    <a:ea typeface="Fira Sans Extra Condensed Medium"/>
                    <a:cs typeface="Fira Sans Extra Condensed Medium"/>
                    <a:sym typeface="Fira Sans Extra Condensed Medium"/>
                  </a:rPr>
                  <a:t>Positive Impact</a:t>
                </a:r>
                <a:endParaRPr kumimoji="0" sz="1700" b="0" i="0" u="none" strike="noStrike" kern="0" cap="none" spc="0" normalizeH="0" baseline="0" noProof="0">
                  <a:ln>
                    <a:noFill/>
                  </a:ln>
                  <a:solidFill>
                    <a:srgbClr val="00D4F0"/>
                  </a:solidFill>
                  <a:effectLst/>
                  <a:uLnTx/>
                  <a:uFillTx/>
                  <a:latin typeface="Fira Sans Extra Condensed Medium"/>
                  <a:ea typeface="Fira Sans Extra Condensed Medium"/>
                  <a:cs typeface="Fira Sans Extra Condensed Medium"/>
                  <a:sym typeface="Fira Sans Extra Condensed Medium"/>
                </a:endParaRPr>
              </a:p>
            </p:txBody>
          </p:sp>
          <p:sp>
            <p:nvSpPr>
              <p:cNvPr id="16" name="Google Shape;154;p17">
                <a:extLst>
                  <a:ext uri="{FF2B5EF4-FFF2-40B4-BE49-F238E27FC236}">
                    <a16:creationId xmlns:a16="http://schemas.microsoft.com/office/drawing/2014/main" id="{0D734189-6F01-51D2-BABB-8D40F69817AD}"/>
                  </a:ext>
                </a:extLst>
              </p:cNvPr>
              <p:cNvSpPr txBox="1"/>
              <p:nvPr/>
            </p:nvSpPr>
            <p:spPr>
              <a:xfrm>
                <a:off x="710275" y="3691511"/>
                <a:ext cx="1772700" cy="354416"/>
              </a:xfrm>
              <a:prstGeom prst="rect">
                <a:avLst/>
              </a:prstGeom>
              <a:noFill/>
              <a:ln>
                <a:noFill/>
              </a:ln>
            </p:spPr>
            <p:txBody>
              <a:bodyPr spcFirstLastPara="1" wrap="square" lIns="91425" tIns="91425" rIns="91425" bIns="91425" anchor="ctr" anchorCtr="0">
                <a:noAutofit/>
              </a:bodyPr>
              <a:lstStyle/>
              <a:p>
                <a:pPr marL="171450" indent="-171450">
                  <a:buClrTx/>
                  <a:buFont typeface="Arial"/>
                  <a:buChar char="•"/>
                  <a:defRPr/>
                </a:pPr>
                <a:r>
                  <a:rPr lang="en" sz="1200" b="0" i="0" u="none" strike="noStrike" kern="0" cap="none" spc="0" normalizeH="0" baseline="0" noProof="0">
                    <a:ln>
                      <a:noFill/>
                    </a:ln>
                    <a:solidFill>
                      <a:srgbClr val="434343"/>
                    </a:solidFill>
                    <a:effectLst/>
                    <a:uLnTx/>
                    <a:uFillTx/>
                    <a:latin typeface="Roboto"/>
                    <a:ea typeface="Roboto"/>
                    <a:cs typeface="Roboto"/>
                  </a:rPr>
                  <a:t>Tenure &lt; 2</a:t>
                </a:r>
              </a:p>
              <a:p>
                <a:pPr marL="171450" indent="-171450">
                  <a:buClrTx/>
                  <a:buFont typeface="Arial"/>
                  <a:buChar char="•"/>
                  <a:defRPr/>
                </a:pPr>
                <a:r>
                  <a:rPr lang="en" sz="1200">
                    <a:solidFill>
                      <a:srgbClr val="434343"/>
                    </a:solidFill>
                    <a:latin typeface="Roboto"/>
                    <a:ea typeface="Roboto"/>
                    <a:cs typeface="Roboto"/>
                  </a:rPr>
                  <a:t>Efficiency</a:t>
                </a:r>
              </a:p>
              <a:p>
                <a:pPr marL="171450" indent="-171450">
                  <a:buClrTx/>
                  <a:buFont typeface="Arial"/>
                  <a:buChar char="•"/>
                  <a:defRPr/>
                </a:pPr>
                <a:endParaRPr lang="en" sz="1200" b="0" i="0" u="none" strike="noStrike" kern="0" cap="none" spc="0" normalizeH="0" baseline="0" noProof="0">
                  <a:ln>
                    <a:noFill/>
                  </a:ln>
                  <a:solidFill>
                    <a:srgbClr val="434343"/>
                  </a:solidFill>
                  <a:effectLst/>
                  <a:uLnTx/>
                  <a:uFillTx/>
                  <a:latin typeface="Roboto"/>
                  <a:ea typeface="Roboto"/>
                  <a:cs typeface="Roboto"/>
                </a:endParaRPr>
              </a:p>
            </p:txBody>
          </p:sp>
          <p:sp>
            <p:nvSpPr>
              <p:cNvPr id="17" name="Google Shape;155;p17">
                <a:extLst>
                  <a:ext uri="{FF2B5EF4-FFF2-40B4-BE49-F238E27FC236}">
                    <a16:creationId xmlns:a16="http://schemas.microsoft.com/office/drawing/2014/main" id="{2DAB19AB-EC6D-B3DD-983E-232A83F80727}"/>
                  </a:ext>
                </a:extLst>
              </p:cNvPr>
              <p:cNvSpPr/>
              <p:nvPr/>
            </p:nvSpPr>
            <p:spPr>
              <a:xfrm>
                <a:off x="815175" y="3231673"/>
                <a:ext cx="607500" cy="92100"/>
              </a:xfrm>
              <a:prstGeom prst="rect">
                <a:avLst/>
              </a:prstGeom>
              <a:solidFill>
                <a:srgbClr val="00D4F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8" name="Google Shape;152;p17">
              <a:extLst>
                <a:ext uri="{FF2B5EF4-FFF2-40B4-BE49-F238E27FC236}">
                  <a16:creationId xmlns:a16="http://schemas.microsoft.com/office/drawing/2014/main" id="{1154D181-F2FC-AC60-6817-0FCE84B77EAC}"/>
                </a:ext>
              </a:extLst>
            </p:cNvPr>
            <p:cNvGrpSpPr/>
            <p:nvPr/>
          </p:nvGrpSpPr>
          <p:grpSpPr>
            <a:xfrm>
              <a:off x="6517291" y="3380810"/>
              <a:ext cx="1772700" cy="975887"/>
              <a:chOff x="710275" y="2929813"/>
              <a:chExt cx="1772700" cy="975887"/>
            </a:xfrm>
          </p:grpSpPr>
          <p:sp>
            <p:nvSpPr>
              <p:cNvPr id="9" name="Google Shape;153;p17">
                <a:extLst>
                  <a:ext uri="{FF2B5EF4-FFF2-40B4-BE49-F238E27FC236}">
                    <a16:creationId xmlns:a16="http://schemas.microsoft.com/office/drawing/2014/main" id="{DD97A0E6-7596-6F8F-9934-5A6FE3C153D3}"/>
                  </a:ext>
                </a:extLst>
              </p:cNvPr>
              <p:cNvSpPr txBox="1"/>
              <p:nvPr/>
            </p:nvSpPr>
            <p:spPr>
              <a:xfrm>
                <a:off x="710275" y="3094800"/>
                <a:ext cx="1772700" cy="262500"/>
              </a:xfrm>
              <a:prstGeom prst="rect">
                <a:avLst/>
              </a:prstGeom>
              <a:noFill/>
              <a:ln>
                <a:noFill/>
              </a:ln>
            </p:spPr>
            <p:txBody>
              <a:bodyPr spcFirstLastPara="1" wrap="square" lIns="91425" tIns="91425" rIns="91425" bIns="91425" anchor="ctr" anchorCtr="0">
                <a:noAutofit/>
              </a:bodyPr>
              <a:lstStyle/>
              <a:p>
                <a:pPr>
                  <a:buClrTx/>
                  <a:defRPr/>
                </a:pPr>
                <a:r>
                  <a:rPr lang="en" sz="1700">
                    <a:solidFill>
                      <a:schemeClr val="accent1">
                        <a:lumMod val="50000"/>
                      </a:schemeClr>
                    </a:solidFill>
                    <a:latin typeface="Fira Sans Extra Condensed Medium"/>
                    <a:ea typeface="Fira Sans Extra Condensed Medium"/>
                    <a:cs typeface="Fira Sans Extra Condensed Medium"/>
                  </a:rPr>
                  <a:t>Negative Impact</a:t>
                </a:r>
                <a:endParaRPr lang="en" sz="1700" b="0" i="0" u="none" strike="noStrike" kern="0" cap="none" spc="0" normalizeH="0" baseline="0" noProof="0">
                  <a:ln>
                    <a:noFill/>
                  </a:ln>
                  <a:solidFill>
                    <a:schemeClr val="accent1">
                      <a:lumMod val="50000"/>
                    </a:schemeClr>
                  </a:solidFill>
                  <a:effectLst/>
                  <a:uLnTx/>
                  <a:uFillTx/>
                  <a:latin typeface="Fira Sans Extra Condensed Medium"/>
                  <a:ea typeface="Fira Sans Extra Condensed Medium"/>
                  <a:cs typeface="Fira Sans Extra Condensed Medium"/>
                </a:endParaRPr>
              </a:p>
            </p:txBody>
          </p:sp>
          <p:sp>
            <p:nvSpPr>
              <p:cNvPr id="13" name="Google Shape;154;p17">
                <a:extLst>
                  <a:ext uri="{FF2B5EF4-FFF2-40B4-BE49-F238E27FC236}">
                    <a16:creationId xmlns:a16="http://schemas.microsoft.com/office/drawing/2014/main" id="{B8DD5512-E8A6-CA06-30F4-FEBB23C293FD}"/>
                  </a:ext>
                </a:extLst>
              </p:cNvPr>
              <p:cNvSpPr txBox="1"/>
              <p:nvPr/>
            </p:nvSpPr>
            <p:spPr>
              <a:xfrm>
                <a:off x="710275" y="3357300"/>
                <a:ext cx="1772700" cy="548400"/>
              </a:xfrm>
              <a:prstGeom prst="rect">
                <a:avLst/>
              </a:prstGeom>
              <a:noFill/>
              <a:ln>
                <a:noFill/>
              </a:ln>
            </p:spPr>
            <p:txBody>
              <a:bodyPr spcFirstLastPara="1" wrap="square" lIns="91425" tIns="91425" rIns="91425" bIns="91425" anchor="ctr" anchorCtr="0">
                <a:noAutofit/>
              </a:bodyPr>
              <a:lstStyle/>
              <a:p>
                <a:pPr marL="171450" marR="0" lvl="0" indent="-171450" defTabSz="914400" eaLnBrk="1" fontAlgn="auto" latinLnBrk="0" hangingPunct="1">
                  <a:lnSpc>
                    <a:spcPct val="100000"/>
                  </a:lnSpc>
                  <a:spcBef>
                    <a:spcPts val="0"/>
                  </a:spcBef>
                  <a:spcAft>
                    <a:spcPts val="0"/>
                  </a:spcAft>
                  <a:buClrTx/>
                  <a:buSzTx/>
                  <a:buFont typeface="Arial"/>
                  <a:buChar char="•"/>
                  <a:tabLst/>
                  <a:defRPr/>
                </a:pPr>
                <a:r>
                  <a:rPr lang="en" sz="1200">
                    <a:solidFill>
                      <a:srgbClr val="434343"/>
                    </a:solidFill>
                    <a:latin typeface="Roboto"/>
                    <a:ea typeface="Roboto"/>
                    <a:cs typeface="Roboto"/>
                  </a:rPr>
                  <a:t>Absenteeism</a:t>
                </a:r>
              </a:p>
              <a:p>
                <a:pPr marL="171450" marR="0" lvl="0" indent="-171450" defTabSz="914400" eaLnBrk="1" fontAlgn="auto" latinLnBrk="0" hangingPunct="1">
                  <a:lnSpc>
                    <a:spcPct val="100000"/>
                  </a:lnSpc>
                  <a:spcBef>
                    <a:spcPts val="0"/>
                  </a:spcBef>
                  <a:spcAft>
                    <a:spcPts val="0"/>
                  </a:spcAft>
                  <a:buClrTx/>
                  <a:buSzTx/>
                  <a:buFont typeface="Arial"/>
                  <a:buChar char="•"/>
                  <a:tabLst/>
                  <a:defRPr/>
                </a:pPr>
                <a:r>
                  <a:rPr lang="en" sz="1200">
                    <a:solidFill>
                      <a:srgbClr val="434343"/>
                    </a:solidFill>
                    <a:latin typeface="Roboto"/>
                    <a:ea typeface="Roboto"/>
                    <a:cs typeface="Roboto"/>
                  </a:rPr>
                  <a:t>TRIR Safety</a:t>
                </a:r>
              </a:p>
              <a:p>
                <a:pPr marL="171450" marR="0" lvl="0" indent="-171450" defTabSz="914400" eaLnBrk="1" fontAlgn="auto" latinLnBrk="0" hangingPunct="1">
                  <a:lnSpc>
                    <a:spcPct val="100000"/>
                  </a:lnSpc>
                  <a:spcBef>
                    <a:spcPts val="0"/>
                  </a:spcBef>
                  <a:spcAft>
                    <a:spcPts val="0"/>
                  </a:spcAft>
                  <a:buClrTx/>
                  <a:buSzTx/>
                  <a:buFont typeface="Arial"/>
                  <a:buChar char="•"/>
                  <a:tabLst/>
                  <a:defRPr/>
                </a:pPr>
                <a:r>
                  <a:rPr lang="en" sz="1200">
                    <a:solidFill>
                      <a:srgbClr val="434343"/>
                    </a:solidFill>
                    <a:latin typeface="Roboto"/>
                    <a:ea typeface="Roboto"/>
                    <a:cs typeface="Roboto"/>
                  </a:rPr>
                  <a:t>HFI Quality</a:t>
                </a:r>
              </a:p>
            </p:txBody>
          </p:sp>
          <p:sp>
            <p:nvSpPr>
              <p:cNvPr id="14" name="Google Shape;155;p17">
                <a:extLst>
                  <a:ext uri="{FF2B5EF4-FFF2-40B4-BE49-F238E27FC236}">
                    <a16:creationId xmlns:a16="http://schemas.microsoft.com/office/drawing/2014/main" id="{4951893E-06D0-29F1-8F3B-6694C272BAB2}"/>
                  </a:ext>
                </a:extLst>
              </p:cNvPr>
              <p:cNvSpPr/>
              <p:nvPr/>
            </p:nvSpPr>
            <p:spPr>
              <a:xfrm>
                <a:off x="815175" y="2929813"/>
                <a:ext cx="607500" cy="92100"/>
              </a:xfrm>
              <a:prstGeom prst="rect">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spTree>
    <p:extLst>
      <p:ext uri="{BB962C8B-B14F-4D97-AF65-F5344CB8AC3E}">
        <p14:creationId xmlns:p14="http://schemas.microsoft.com/office/powerpoint/2010/main" val="14598072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ctrTitle"/>
          </p:nvPr>
        </p:nvSpPr>
        <p:spPr>
          <a:xfrm>
            <a:off x="198869" y="161744"/>
            <a:ext cx="7204772" cy="419558"/>
          </a:xfrm>
          <a:prstGeom prst="rect">
            <a:avLst/>
          </a:prstGeom>
        </p:spPr>
        <p:txBody>
          <a:bodyPr spcFirstLastPara="1" wrap="square" lIns="91425" tIns="91425" rIns="91425" bIns="91425" anchor="ctr" anchorCtr="0">
            <a:noAutofit/>
          </a:bodyPr>
          <a:lstStyle/>
          <a:p>
            <a:r>
              <a:rPr lang="en-US" sz="2400"/>
              <a:t>Regression Analysis: TRIR Safety</a:t>
            </a:r>
            <a:endParaRPr lang="en-US"/>
          </a:p>
        </p:txBody>
      </p:sp>
      <p:pic>
        <p:nvPicPr>
          <p:cNvPr id="1030" name="Picture 6" descr="Ball Corporation Recognized by Several Leading Organizations for its  Sustainability and Workplace Achievements">
            <a:extLst>
              <a:ext uri="{FF2B5EF4-FFF2-40B4-BE49-F238E27FC236}">
                <a16:creationId xmlns:a16="http://schemas.microsoft.com/office/drawing/2014/main" id="{629D2B73-22F1-0C68-8AB0-05B513856C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009" r="24010"/>
          <a:stretch/>
        </p:blipFill>
        <p:spPr bwMode="auto">
          <a:xfrm>
            <a:off x="8458200" y="142164"/>
            <a:ext cx="521929" cy="524866"/>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360;p36">
            <a:extLst>
              <a:ext uri="{FF2B5EF4-FFF2-40B4-BE49-F238E27FC236}">
                <a16:creationId xmlns:a16="http://schemas.microsoft.com/office/drawing/2014/main" id="{9061CC1C-74A9-86AB-38E0-E3F90D83BE95}"/>
              </a:ext>
            </a:extLst>
          </p:cNvPr>
          <p:cNvSpPr/>
          <p:nvPr/>
        </p:nvSpPr>
        <p:spPr>
          <a:xfrm rot="10800000" flipH="1">
            <a:off x="-212337" y="402537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95359A87-4F60-5232-1F6E-6B33386B7B4A}"/>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4C74F9B6-39EB-4E98-F25A-51E6DC670397}"/>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roup 62">
            <a:extLst>
              <a:ext uri="{FF2B5EF4-FFF2-40B4-BE49-F238E27FC236}">
                <a16:creationId xmlns:a16="http://schemas.microsoft.com/office/drawing/2014/main" id="{0A69836B-E529-7FDB-184A-6D6D70761D16}"/>
              </a:ext>
            </a:extLst>
          </p:cNvPr>
          <p:cNvGrpSpPr/>
          <p:nvPr/>
        </p:nvGrpSpPr>
        <p:grpSpPr>
          <a:xfrm>
            <a:off x="1118261" y="4662237"/>
            <a:ext cx="7586726" cy="319523"/>
            <a:chOff x="1118261" y="4662237"/>
            <a:chExt cx="7586726" cy="319523"/>
          </a:xfrm>
        </p:grpSpPr>
        <p:grpSp>
          <p:nvGrpSpPr>
            <p:cNvPr id="1024" name="Group 1023">
              <a:extLst>
                <a:ext uri="{FF2B5EF4-FFF2-40B4-BE49-F238E27FC236}">
                  <a16:creationId xmlns:a16="http://schemas.microsoft.com/office/drawing/2014/main" id="{42C00C2D-A620-96A1-30CC-3D169E708FC7}"/>
                </a:ext>
              </a:extLst>
            </p:cNvPr>
            <p:cNvGrpSpPr/>
            <p:nvPr/>
          </p:nvGrpSpPr>
          <p:grpSpPr>
            <a:xfrm>
              <a:off x="1118261" y="4662262"/>
              <a:ext cx="1080001" cy="319498"/>
              <a:chOff x="447867" y="6400802"/>
              <a:chExt cx="1080001" cy="359954"/>
            </a:xfrm>
          </p:grpSpPr>
          <p:sp>
            <p:nvSpPr>
              <p:cNvPr id="1041" name="Rectangle 1040">
                <a:extLst>
                  <a:ext uri="{FF2B5EF4-FFF2-40B4-BE49-F238E27FC236}">
                    <a16:creationId xmlns:a16="http://schemas.microsoft.com/office/drawing/2014/main" id="{5041D18D-79F2-28D1-6B2A-456423AA7510}"/>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Overview</a:t>
                </a:r>
              </a:p>
            </p:txBody>
          </p:sp>
          <p:cxnSp>
            <p:nvCxnSpPr>
              <p:cNvPr id="1042" name="Straight Connector 1041">
                <a:extLst>
                  <a:ext uri="{FF2B5EF4-FFF2-40B4-BE49-F238E27FC236}">
                    <a16:creationId xmlns:a16="http://schemas.microsoft.com/office/drawing/2014/main" id="{4C0E7DC4-B735-CEA6-1E2F-E3EAE0C282EE}"/>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5" name="Group 1024">
              <a:extLst>
                <a:ext uri="{FF2B5EF4-FFF2-40B4-BE49-F238E27FC236}">
                  <a16:creationId xmlns:a16="http://schemas.microsoft.com/office/drawing/2014/main" id="{4D3FFC8A-881E-46CB-D7C4-9903D1129817}"/>
                </a:ext>
              </a:extLst>
            </p:cNvPr>
            <p:cNvGrpSpPr/>
            <p:nvPr/>
          </p:nvGrpSpPr>
          <p:grpSpPr>
            <a:xfrm>
              <a:off x="2419606" y="4662257"/>
              <a:ext cx="1080001" cy="319498"/>
              <a:chOff x="447867" y="6400802"/>
              <a:chExt cx="1080001" cy="359954"/>
            </a:xfrm>
          </p:grpSpPr>
          <p:sp>
            <p:nvSpPr>
              <p:cNvPr id="1039" name="Rectangle 1038">
                <a:extLst>
                  <a:ext uri="{FF2B5EF4-FFF2-40B4-BE49-F238E27FC236}">
                    <a16:creationId xmlns:a16="http://schemas.microsoft.com/office/drawing/2014/main" id="{D51F28A1-8E15-21A9-657A-2EDF4590C802}"/>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Exploratory Data Analysis</a:t>
                </a:r>
              </a:p>
            </p:txBody>
          </p:sp>
          <p:cxnSp>
            <p:nvCxnSpPr>
              <p:cNvPr id="1040" name="Straight Connector 1039">
                <a:extLst>
                  <a:ext uri="{FF2B5EF4-FFF2-40B4-BE49-F238E27FC236}">
                    <a16:creationId xmlns:a16="http://schemas.microsoft.com/office/drawing/2014/main" id="{389B4E07-5041-39FE-7A7B-11B7DAAF44F1}"/>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6" name="Group 1025">
              <a:extLst>
                <a:ext uri="{FF2B5EF4-FFF2-40B4-BE49-F238E27FC236}">
                  <a16:creationId xmlns:a16="http://schemas.microsoft.com/office/drawing/2014/main" id="{5949E55F-74DD-202A-1B77-C28D1160CE56}"/>
                </a:ext>
              </a:extLst>
            </p:cNvPr>
            <p:cNvGrpSpPr/>
            <p:nvPr/>
          </p:nvGrpSpPr>
          <p:grpSpPr>
            <a:xfrm>
              <a:off x="3720951" y="4662252"/>
              <a:ext cx="1080001" cy="319498"/>
              <a:chOff x="447867" y="6400802"/>
              <a:chExt cx="1080001" cy="359954"/>
            </a:xfrm>
          </p:grpSpPr>
          <p:sp>
            <p:nvSpPr>
              <p:cNvPr id="1037" name="Rectangle 1036">
                <a:extLst>
                  <a:ext uri="{FF2B5EF4-FFF2-40B4-BE49-F238E27FC236}">
                    <a16:creationId xmlns:a16="http://schemas.microsoft.com/office/drawing/2014/main" id="{53808D62-DB31-2143-64FD-29425ADF9115}"/>
                  </a:ext>
                </a:extLst>
              </p:cNvPr>
              <p:cNvSpPr/>
              <p:nvPr/>
            </p:nvSpPr>
            <p:spPr>
              <a:xfrm>
                <a:off x="447868" y="6462680"/>
                <a:ext cx="1080000" cy="29807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Optimum Workforce</a:t>
                </a:r>
              </a:p>
            </p:txBody>
          </p:sp>
          <p:cxnSp>
            <p:nvCxnSpPr>
              <p:cNvPr id="1038" name="Straight Connector 1037">
                <a:extLst>
                  <a:ext uri="{FF2B5EF4-FFF2-40B4-BE49-F238E27FC236}">
                    <a16:creationId xmlns:a16="http://schemas.microsoft.com/office/drawing/2014/main" id="{F60DEEE7-6534-B5D1-F4C1-FA3E03BA27CD}"/>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7" name="Group 1026">
              <a:extLst>
                <a:ext uri="{FF2B5EF4-FFF2-40B4-BE49-F238E27FC236}">
                  <a16:creationId xmlns:a16="http://schemas.microsoft.com/office/drawing/2014/main" id="{26A4888D-CD8C-0ACC-80C4-386B50C2DFCE}"/>
                </a:ext>
              </a:extLst>
            </p:cNvPr>
            <p:cNvGrpSpPr/>
            <p:nvPr/>
          </p:nvGrpSpPr>
          <p:grpSpPr>
            <a:xfrm>
              <a:off x="5022296" y="4662247"/>
              <a:ext cx="1080001" cy="319498"/>
              <a:chOff x="447867" y="6400802"/>
              <a:chExt cx="1080001" cy="359954"/>
            </a:xfrm>
          </p:grpSpPr>
          <p:sp>
            <p:nvSpPr>
              <p:cNvPr id="1035" name="Rectangle 1034">
                <a:extLst>
                  <a:ext uri="{FF2B5EF4-FFF2-40B4-BE49-F238E27FC236}">
                    <a16:creationId xmlns:a16="http://schemas.microsoft.com/office/drawing/2014/main" id="{BD353C54-042D-A96D-45BE-D55105FD7A4B}"/>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Dynamic Dashboard</a:t>
                </a:r>
              </a:p>
            </p:txBody>
          </p:sp>
          <p:cxnSp>
            <p:nvCxnSpPr>
              <p:cNvPr id="1036" name="Straight Connector 1035">
                <a:extLst>
                  <a:ext uri="{FF2B5EF4-FFF2-40B4-BE49-F238E27FC236}">
                    <a16:creationId xmlns:a16="http://schemas.microsoft.com/office/drawing/2014/main" id="{2727D302-9A3B-7CAE-E15F-78AF2338F215}"/>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8" name="Group 1027">
              <a:extLst>
                <a:ext uri="{FF2B5EF4-FFF2-40B4-BE49-F238E27FC236}">
                  <a16:creationId xmlns:a16="http://schemas.microsoft.com/office/drawing/2014/main" id="{D774A1E1-AED6-AC5D-E0AE-734DBF2D2D60}"/>
                </a:ext>
              </a:extLst>
            </p:cNvPr>
            <p:cNvGrpSpPr/>
            <p:nvPr/>
          </p:nvGrpSpPr>
          <p:grpSpPr>
            <a:xfrm>
              <a:off x="6323641" y="4662242"/>
              <a:ext cx="1080001" cy="319498"/>
              <a:chOff x="447867" y="6400802"/>
              <a:chExt cx="1080001" cy="359954"/>
            </a:xfrm>
          </p:grpSpPr>
          <p:sp>
            <p:nvSpPr>
              <p:cNvPr id="1033" name="Rectangle 1032">
                <a:extLst>
                  <a:ext uri="{FF2B5EF4-FFF2-40B4-BE49-F238E27FC236}">
                    <a16:creationId xmlns:a16="http://schemas.microsoft.com/office/drawing/2014/main" id="{14C54B73-8607-8034-9600-F8C985B3D64C}"/>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Strategies</a:t>
                </a:r>
              </a:p>
            </p:txBody>
          </p:sp>
          <p:cxnSp>
            <p:nvCxnSpPr>
              <p:cNvPr id="1034" name="Straight Connector 1033">
                <a:extLst>
                  <a:ext uri="{FF2B5EF4-FFF2-40B4-BE49-F238E27FC236}">
                    <a16:creationId xmlns:a16="http://schemas.microsoft.com/office/drawing/2014/main" id="{FA2F1C51-D8F6-9B62-4C50-0BDB2200ADCF}"/>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9" name="Group 1028">
              <a:extLst>
                <a:ext uri="{FF2B5EF4-FFF2-40B4-BE49-F238E27FC236}">
                  <a16:creationId xmlns:a16="http://schemas.microsoft.com/office/drawing/2014/main" id="{4AF47CD6-62F2-5E32-526E-F3A1A407E1C4}"/>
                </a:ext>
              </a:extLst>
            </p:cNvPr>
            <p:cNvGrpSpPr/>
            <p:nvPr/>
          </p:nvGrpSpPr>
          <p:grpSpPr>
            <a:xfrm>
              <a:off x="7624986" y="4662237"/>
              <a:ext cx="1080001" cy="319498"/>
              <a:chOff x="447867" y="6400802"/>
              <a:chExt cx="1080001" cy="359954"/>
            </a:xfrm>
          </p:grpSpPr>
          <p:sp>
            <p:nvSpPr>
              <p:cNvPr id="1031" name="Rectangle 1030">
                <a:extLst>
                  <a:ext uri="{FF2B5EF4-FFF2-40B4-BE49-F238E27FC236}">
                    <a16:creationId xmlns:a16="http://schemas.microsoft.com/office/drawing/2014/main" id="{B2F5C3F5-BBA7-44D5-B236-96F8350C769D}"/>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panose="020B0604020202020204" pitchFamily="34" charset="0"/>
                    <a:cs typeface="Arial" panose="020B0604020202020204" pitchFamily="34" charset="0"/>
                  </a:rPr>
                  <a:t>Conclusion</a:t>
                </a:r>
                <a:endPar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1032" name="Straight Connector 1031">
                <a:extLst>
                  <a:ext uri="{FF2B5EF4-FFF2-40B4-BE49-F238E27FC236}">
                    <a16:creationId xmlns:a16="http://schemas.microsoft.com/office/drawing/2014/main" id="{693A0C2A-E7E8-B7BA-70C7-E87A9FA4A852}"/>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 name="Rectangle 5">
            <a:extLst>
              <a:ext uri="{FF2B5EF4-FFF2-40B4-BE49-F238E27FC236}">
                <a16:creationId xmlns:a16="http://schemas.microsoft.com/office/drawing/2014/main" id="{EB8D7E00-EAB5-0080-89F3-1044804315AE}"/>
              </a:ext>
            </a:extLst>
          </p:cNvPr>
          <p:cNvSpPr/>
          <p:nvPr/>
        </p:nvSpPr>
        <p:spPr>
          <a:xfrm>
            <a:off x="270309"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pic>
        <p:nvPicPr>
          <p:cNvPr id="2" name="Picture 1" descr="A screenshot of a computer&#10;&#10;Description automatically generated">
            <a:extLst>
              <a:ext uri="{FF2B5EF4-FFF2-40B4-BE49-F238E27FC236}">
                <a16:creationId xmlns:a16="http://schemas.microsoft.com/office/drawing/2014/main" id="{ED3AB903-F4C9-2493-851F-D2E64C269154}"/>
              </a:ext>
            </a:extLst>
          </p:cNvPr>
          <p:cNvPicPr>
            <a:picLocks noChangeAspect="1"/>
          </p:cNvPicPr>
          <p:nvPr/>
        </p:nvPicPr>
        <p:blipFill>
          <a:blip r:embed="rId4"/>
          <a:stretch>
            <a:fillRect/>
          </a:stretch>
        </p:blipFill>
        <p:spPr>
          <a:xfrm>
            <a:off x="881436" y="839288"/>
            <a:ext cx="5144115" cy="3657600"/>
          </a:xfrm>
          <a:prstGeom prst="rect">
            <a:avLst/>
          </a:prstGeom>
        </p:spPr>
      </p:pic>
      <p:grpSp>
        <p:nvGrpSpPr>
          <p:cNvPr id="3" name="Group 2">
            <a:extLst>
              <a:ext uri="{FF2B5EF4-FFF2-40B4-BE49-F238E27FC236}">
                <a16:creationId xmlns:a16="http://schemas.microsoft.com/office/drawing/2014/main" id="{013B00EF-C08E-CBBF-B679-3ECC542CA1D4}"/>
              </a:ext>
            </a:extLst>
          </p:cNvPr>
          <p:cNvGrpSpPr/>
          <p:nvPr/>
        </p:nvGrpSpPr>
        <p:grpSpPr>
          <a:xfrm>
            <a:off x="6517291" y="973460"/>
            <a:ext cx="2053551" cy="3289266"/>
            <a:chOff x="6517291" y="973460"/>
            <a:chExt cx="2053551" cy="3289266"/>
          </a:xfrm>
        </p:grpSpPr>
        <p:grpSp>
          <p:nvGrpSpPr>
            <p:cNvPr id="4" name="Google Shape;148;p17">
              <a:extLst>
                <a:ext uri="{FF2B5EF4-FFF2-40B4-BE49-F238E27FC236}">
                  <a16:creationId xmlns:a16="http://schemas.microsoft.com/office/drawing/2014/main" id="{DDBA0F6F-9AF9-E958-CAE4-285C2082CBC7}"/>
                </a:ext>
              </a:extLst>
            </p:cNvPr>
            <p:cNvGrpSpPr/>
            <p:nvPr/>
          </p:nvGrpSpPr>
          <p:grpSpPr>
            <a:xfrm>
              <a:off x="6517291" y="973460"/>
              <a:ext cx="2053551" cy="977159"/>
              <a:chOff x="710275" y="1563888"/>
              <a:chExt cx="2053551" cy="977159"/>
            </a:xfrm>
          </p:grpSpPr>
          <p:sp>
            <p:nvSpPr>
              <p:cNvPr id="17" name="Google Shape;149;p17">
                <a:extLst>
                  <a:ext uri="{FF2B5EF4-FFF2-40B4-BE49-F238E27FC236}">
                    <a16:creationId xmlns:a16="http://schemas.microsoft.com/office/drawing/2014/main" id="{E7C735EC-8CD9-8980-5F0F-90ACAD52CD7A}"/>
                  </a:ext>
                </a:extLst>
              </p:cNvPr>
              <p:cNvSpPr txBox="1"/>
              <p:nvPr/>
            </p:nvSpPr>
            <p:spPr>
              <a:xfrm>
                <a:off x="710275" y="1692952"/>
                <a:ext cx="2053551" cy="262500"/>
              </a:xfrm>
              <a:prstGeom prst="rect">
                <a:avLst/>
              </a:prstGeom>
              <a:noFill/>
              <a:ln>
                <a:noFill/>
              </a:ln>
            </p:spPr>
            <p:txBody>
              <a:bodyPr spcFirstLastPara="1" wrap="square" lIns="91425" tIns="91425" rIns="91425" bIns="91425" anchor="ctr" anchorCtr="0">
                <a:noAutofit/>
              </a:bodyPr>
              <a:lstStyle/>
              <a:p>
                <a:pPr>
                  <a:buClrTx/>
                  <a:defRPr/>
                </a:pPr>
                <a:r>
                  <a:rPr lang="en" sz="1700">
                    <a:solidFill>
                      <a:srgbClr val="1E35A1"/>
                    </a:solidFill>
                    <a:latin typeface="Fira Sans Extra Condensed Medium"/>
                    <a:ea typeface="Fira Sans Extra Condensed Medium"/>
                    <a:cs typeface="Fira Sans Extra Condensed Medium"/>
                    <a:sym typeface="Fira Sans Extra Condensed Medium"/>
                  </a:rPr>
                  <a:t>Significant metrics</a:t>
                </a:r>
                <a:endParaRPr kumimoji="0" sz="1700" b="0" i="0" u="none" strike="noStrike" kern="0" cap="none" spc="0" normalizeH="0" baseline="0" noProof="0">
                  <a:ln>
                    <a:noFill/>
                  </a:ln>
                  <a:solidFill>
                    <a:srgbClr val="1E35A1"/>
                  </a:solidFill>
                  <a:effectLst/>
                  <a:uLnTx/>
                  <a:uFillTx/>
                  <a:latin typeface="Fira Sans Extra Condensed Medium"/>
                  <a:ea typeface="Fira Sans Extra Condensed Medium"/>
                  <a:cs typeface="Fira Sans Extra Condensed Medium"/>
                  <a:sym typeface="Fira Sans Extra Condensed Medium"/>
                </a:endParaRPr>
              </a:p>
            </p:txBody>
          </p:sp>
          <p:sp>
            <p:nvSpPr>
              <p:cNvPr id="18" name="Google Shape;150;p17">
                <a:extLst>
                  <a:ext uri="{FF2B5EF4-FFF2-40B4-BE49-F238E27FC236}">
                    <a16:creationId xmlns:a16="http://schemas.microsoft.com/office/drawing/2014/main" id="{559BCD64-9A15-8B20-8016-03AC01AF279B}"/>
                  </a:ext>
                </a:extLst>
              </p:cNvPr>
              <p:cNvSpPr txBox="1"/>
              <p:nvPr/>
            </p:nvSpPr>
            <p:spPr>
              <a:xfrm>
                <a:off x="762526" y="1992647"/>
                <a:ext cx="1772700" cy="548400"/>
              </a:xfrm>
              <a:prstGeom prst="rect">
                <a:avLst/>
              </a:prstGeom>
              <a:noFill/>
              <a:ln>
                <a:noFill/>
              </a:ln>
            </p:spPr>
            <p:txBody>
              <a:bodyPr spcFirstLastPara="1" wrap="square" lIns="91425" tIns="91425" rIns="91425" bIns="91425" anchor="ctr" anchorCtr="0">
                <a:noAutofit/>
              </a:bodyPr>
              <a:lstStyle/>
              <a:p>
                <a:pPr marL="171450" indent="-171450">
                  <a:buClrTx/>
                  <a:buFont typeface="Arial" panose="020B0604020202020204" pitchFamily="34" charset="0"/>
                  <a:buChar char="•"/>
                  <a:defRPr/>
                </a:pPr>
                <a:r>
                  <a:rPr lang="en" sz="1200">
                    <a:solidFill>
                      <a:srgbClr val="434343"/>
                    </a:solidFill>
                    <a:latin typeface="Roboto"/>
                    <a:ea typeface="Roboto"/>
                    <a:cs typeface="Roboto"/>
                  </a:rPr>
                  <a:t>Tenure &gt; 10</a:t>
                </a:r>
              </a:p>
              <a:p>
                <a:pPr marL="171450" indent="-171450">
                  <a:buClrTx/>
                  <a:buFont typeface="Arial" panose="020B0604020202020204" pitchFamily="34" charset="0"/>
                  <a:buChar char="•"/>
                  <a:defRPr/>
                </a:pPr>
                <a:r>
                  <a:rPr lang="en" sz="1200">
                    <a:solidFill>
                      <a:srgbClr val="434343"/>
                    </a:solidFill>
                    <a:latin typeface="Roboto"/>
                    <a:ea typeface="Roboto"/>
                    <a:cs typeface="Roboto"/>
                  </a:rPr>
                  <a:t>Spoilage %</a:t>
                </a:r>
              </a:p>
              <a:p>
                <a:pPr marL="171450" indent="-171450">
                  <a:buClrTx/>
                  <a:buFont typeface="Arial" panose="020B0604020202020204" pitchFamily="34" charset="0"/>
                  <a:buChar char="•"/>
                  <a:defRPr/>
                </a:pPr>
                <a:r>
                  <a:rPr lang="en" sz="1200">
                    <a:solidFill>
                      <a:srgbClr val="434343"/>
                    </a:solidFill>
                    <a:latin typeface="Roboto"/>
                    <a:ea typeface="Roboto"/>
                    <a:cs typeface="Roboto"/>
                  </a:rPr>
                  <a:t>HFI Quality</a:t>
                </a:r>
              </a:p>
            </p:txBody>
          </p:sp>
          <p:sp>
            <p:nvSpPr>
              <p:cNvPr id="19" name="Google Shape;151;p17">
                <a:extLst>
                  <a:ext uri="{FF2B5EF4-FFF2-40B4-BE49-F238E27FC236}">
                    <a16:creationId xmlns:a16="http://schemas.microsoft.com/office/drawing/2014/main" id="{A99BF8E2-67E1-89F3-B71F-CAA9B2624DCA}"/>
                  </a:ext>
                </a:extLst>
              </p:cNvPr>
              <p:cNvSpPr/>
              <p:nvPr/>
            </p:nvSpPr>
            <p:spPr>
              <a:xfrm>
                <a:off x="815175" y="1563888"/>
                <a:ext cx="607500" cy="92100"/>
              </a:xfrm>
              <a:prstGeom prst="rect">
                <a:avLst/>
              </a:prstGeom>
              <a:solidFill>
                <a:srgbClr val="1E35A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5" name="Google Shape;152;p17">
              <a:extLst>
                <a:ext uri="{FF2B5EF4-FFF2-40B4-BE49-F238E27FC236}">
                  <a16:creationId xmlns:a16="http://schemas.microsoft.com/office/drawing/2014/main" id="{C0D64875-0F83-60F4-3D62-99AB2C88A452}"/>
                </a:ext>
              </a:extLst>
            </p:cNvPr>
            <p:cNvGrpSpPr/>
            <p:nvPr/>
          </p:nvGrpSpPr>
          <p:grpSpPr>
            <a:xfrm>
              <a:off x="6517291" y="2175818"/>
              <a:ext cx="1824951" cy="903331"/>
              <a:chOff x="710275" y="2929813"/>
              <a:chExt cx="1824951" cy="903331"/>
            </a:xfrm>
          </p:grpSpPr>
          <p:sp>
            <p:nvSpPr>
              <p:cNvPr id="14" name="Google Shape;153;p17">
                <a:extLst>
                  <a:ext uri="{FF2B5EF4-FFF2-40B4-BE49-F238E27FC236}">
                    <a16:creationId xmlns:a16="http://schemas.microsoft.com/office/drawing/2014/main" id="{27AC61EE-8AAB-4332-207A-CD6738A0BBAA}"/>
                  </a:ext>
                </a:extLst>
              </p:cNvPr>
              <p:cNvSpPr txBox="1"/>
              <p:nvPr/>
            </p:nvSpPr>
            <p:spPr>
              <a:xfrm>
                <a:off x="710275" y="3094800"/>
                <a:ext cx="1772700" cy="262500"/>
              </a:xfrm>
              <a:prstGeom prst="rect">
                <a:avLst/>
              </a:prstGeom>
              <a:noFill/>
              <a:ln>
                <a:noFill/>
              </a:ln>
            </p:spPr>
            <p:txBody>
              <a:bodyPr spcFirstLastPara="1" wrap="square" lIns="91425" tIns="91425" rIns="91425" bIns="91425" anchor="ctr" anchorCtr="0">
                <a:noAutofit/>
              </a:bodyPr>
              <a:lstStyle/>
              <a:p>
                <a:pPr>
                  <a:buClrTx/>
                  <a:defRPr/>
                </a:pPr>
                <a:r>
                  <a:rPr lang="en" sz="1700">
                    <a:solidFill>
                      <a:srgbClr val="00D4F0"/>
                    </a:solidFill>
                    <a:latin typeface="Fira Sans Extra Condensed Medium"/>
                    <a:ea typeface="Fira Sans Extra Condensed Medium"/>
                    <a:cs typeface="Fira Sans Extra Condensed Medium"/>
                    <a:sym typeface="Fira Sans Extra Condensed Medium"/>
                  </a:rPr>
                  <a:t>Positive Impact</a:t>
                </a:r>
                <a:endParaRPr kumimoji="0" sz="1700" b="0" i="0" u="none" strike="noStrike" kern="0" cap="none" spc="0" normalizeH="0" baseline="0" noProof="0">
                  <a:ln>
                    <a:noFill/>
                  </a:ln>
                  <a:solidFill>
                    <a:srgbClr val="00D4F0"/>
                  </a:solidFill>
                  <a:effectLst/>
                  <a:uLnTx/>
                  <a:uFillTx/>
                  <a:latin typeface="Fira Sans Extra Condensed Medium"/>
                  <a:ea typeface="Fira Sans Extra Condensed Medium"/>
                  <a:cs typeface="Fira Sans Extra Condensed Medium"/>
                  <a:sym typeface="Fira Sans Extra Condensed Medium"/>
                </a:endParaRPr>
              </a:p>
            </p:txBody>
          </p:sp>
          <p:sp>
            <p:nvSpPr>
              <p:cNvPr id="15" name="Google Shape;154;p17">
                <a:extLst>
                  <a:ext uri="{FF2B5EF4-FFF2-40B4-BE49-F238E27FC236}">
                    <a16:creationId xmlns:a16="http://schemas.microsoft.com/office/drawing/2014/main" id="{D5B92034-8480-B5E4-870D-7AD1E0421478}"/>
                  </a:ext>
                </a:extLst>
              </p:cNvPr>
              <p:cNvSpPr txBox="1"/>
              <p:nvPr/>
            </p:nvSpPr>
            <p:spPr>
              <a:xfrm>
                <a:off x="762526" y="3284744"/>
                <a:ext cx="1772700" cy="548400"/>
              </a:xfrm>
              <a:prstGeom prst="rect">
                <a:avLst/>
              </a:prstGeom>
              <a:noFill/>
              <a:ln>
                <a:noFill/>
              </a:ln>
            </p:spPr>
            <p:txBody>
              <a:bodyPr spcFirstLastPara="1" wrap="square" lIns="91425" tIns="91425" rIns="91425" bIns="91425" anchor="ctr" anchorCtr="0">
                <a:noAutofit/>
              </a:bodyPr>
              <a:lstStyle/>
              <a:p>
                <a:pPr marL="171450" indent="-171450">
                  <a:buClrTx/>
                  <a:buFont typeface="Arial"/>
                  <a:buChar char="•"/>
                  <a:defRPr/>
                </a:pPr>
                <a:r>
                  <a:rPr lang="en" sz="1200">
                    <a:solidFill>
                      <a:srgbClr val="434343"/>
                    </a:solidFill>
                    <a:latin typeface="Roboto"/>
                    <a:ea typeface="Roboto"/>
                    <a:cs typeface="Roboto"/>
                  </a:rPr>
                  <a:t>Tenure &gt; 10</a:t>
                </a:r>
              </a:p>
              <a:p>
                <a:pPr marL="171450" indent="-171450">
                  <a:buClrTx/>
                  <a:buFont typeface="Arial"/>
                  <a:buChar char="•"/>
                  <a:defRPr/>
                </a:pPr>
                <a:r>
                  <a:rPr lang="en" sz="1200" b="0" i="0" u="none" strike="noStrike" kern="0" cap="none" spc="0" normalizeH="0" baseline="0" noProof="0">
                    <a:ln>
                      <a:noFill/>
                    </a:ln>
                    <a:solidFill>
                      <a:srgbClr val="434343"/>
                    </a:solidFill>
                    <a:effectLst/>
                    <a:uLnTx/>
                    <a:uFillTx/>
                    <a:latin typeface="Roboto"/>
                    <a:ea typeface="Roboto"/>
                    <a:cs typeface="Roboto"/>
                  </a:rPr>
                  <a:t>Spoilage %</a:t>
                </a:r>
              </a:p>
            </p:txBody>
          </p:sp>
          <p:sp>
            <p:nvSpPr>
              <p:cNvPr id="16" name="Google Shape;155;p17">
                <a:extLst>
                  <a:ext uri="{FF2B5EF4-FFF2-40B4-BE49-F238E27FC236}">
                    <a16:creationId xmlns:a16="http://schemas.microsoft.com/office/drawing/2014/main" id="{F9F4BB13-0566-AAEE-463C-B1C17D487B20}"/>
                  </a:ext>
                </a:extLst>
              </p:cNvPr>
              <p:cNvSpPr/>
              <p:nvPr/>
            </p:nvSpPr>
            <p:spPr>
              <a:xfrm>
                <a:off x="815175" y="2929813"/>
                <a:ext cx="607500" cy="92100"/>
              </a:xfrm>
              <a:prstGeom prst="rect">
                <a:avLst/>
              </a:prstGeom>
              <a:solidFill>
                <a:srgbClr val="00D4F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7" name="Google Shape;152;p17">
              <a:extLst>
                <a:ext uri="{FF2B5EF4-FFF2-40B4-BE49-F238E27FC236}">
                  <a16:creationId xmlns:a16="http://schemas.microsoft.com/office/drawing/2014/main" id="{AD0AB94D-A23D-70CE-1F6F-28F932C1C02B}"/>
                </a:ext>
              </a:extLst>
            </p:cNvPr>
            <p:cNvGrpSpPr/>
            <p:nvPr/>
          </p:nvGrpSpPr>
          <p:grpSpPr>
            <a:xfrm>
              <a:off x="6517291" y="3380810"/>
              <a:ext cx="1824951" cy="881916"/>
              <a:chOff x="710275" y="2929813"/>
              <a:chExt cx="1824951" cy="881916"/>
            </a:xfrm>
          </p:grpSpPr>
          <p:sp>
            <p:nvSpPr>
              <p:cNvPr id="8" name="Google Shape;153;p17">
                <a:extLst>
                  <a:ext uri="{FF2B5EF4-FFF2-40B4-BE49-F238E27FC236}">
                    <a16:creationId xmlns:a16="http://schemas.microsoft.com/office/drawing/2014/main" id="{6C0A59F7-EDEF-E6B2-DB8C-AF2B1435FDA1}"/>
                  </a:ext>
                </a:extLst>
              </p:cNvPr>
              <p:cNvSpPr txBox="1"/>
              <p:nvPr/>
            </p:nvSpPr>
            <p:spPr>
              <a:xfrm>
                <a:off x="710275" y="3094800"/>
                <a:ext cx="1772700" cy="262500"/>
              </a:xfrm>
              <a:prstGeom prst="rect">
                <a:avLst/>
              </a:prstGeom>
              <a:noFill/>
              <a:ln>
                <a:noFill/>
              </a:ln>
            </p:spPr>
            <p:txBody>
              <a:bodyPr spcFirstLastPara="1" wrap="square" lIns="91425" tIns="91425" rIns="91425" bIns="91425" anchor="ctr" anchorCtr="0">
                <a:noAutofit/>
              </a:bodyPr>
              <a:lstStyle/>
              <a:p>
                <a:pPr>
                  <a:buClrTx/>
                  <a:defRPr/>
                </a:pPr>
                <a:r>
                  <a:rPr lang="en" sz="1700">
                    <a:solidFill>
                      <a:schemeClr val="accent1">
                        <a:lumMod val="50000"/>
                      </a:schemeClr>
                    </a:solidFill>
                    <a:latin typeface="Fira Sans Extra Condensed Medium"/>
                    <a:ea typeface="Fira Sans Extra Condensed Medium"/>
                    <a:cs typeface="Fira Sans Extra Condensed Medium"/>
                  </a:rPr>
                  <a:t>Negative Impact</a:t>
                </a:r>
                <a:endParaRPr lang="en" sz="1700" b="0" i="0" u="none" strike="noStrike" kern="0" cap="none" spc="0" normalizeH="0" baseline="0" noProof="0">
                  <a:ln>
                    <a:noFill/>
                  </a:ln>
                  <a:solidFill>
                    <a:schemeClr val="accent1">
                      <a:lumMod val="50000"/>
                    </a:schemeClr>
                  </a:solidFill>
                  <a:effectLst/>
                  <a:uLnTx/>
                  <a:uFillTx/>
                  <a:latin typeface="Fira Sans Extra Condensed Medium"/>
                  <a:ea typeface="Fira Sans Extra Condensed Medium"/>
                  <a:cs typeface="Fira Sans Extra Condensed Medium"/>
                </a:endParaRPr>
              </a:p>
            </p:txBody>
          </p:sp>
          <p:sp>
            <p:nvSpPr>
              <p:cNvPr id="9" name="Google Shape;154;p17">
                <a:extLst>
                  <a:ext uri="{FF2B5EF4-FFF2-40B4-BE49-F238E27FC236}">
                    <a16:creationId xmlns:a16="http://schemas.microsoft.com/office/drawing/2014/main" id="{EDB2D6CC-8973-5ACB-2909-EC2338BA3DE1}"/>
                  </a:ext>
                </a:extLst>
              </p:cNvPr>
              <p:cNvSpPr txBox="1"/>
              <p:nvPr/>
            </p:nvSpPr>
            <p:spPr>
              <a:xfrm>
                <a:off x="762526" y="3263329"/>
                <a:ext cx="1772700" cy="548400"/>
              </a:xfrm>
              <a:prstGeom prst="rect">
                <a:avLst/>
              </a:prstGeom>
              <a:noFill/>
              <a:ln>
                <a:noFill/>
              </a:ln>
            </p:spPr>
            <p:txBody>
              <a:bodyPr spcFirstLastPara="1" wrap="square" lIns="91425" tIns="91425" rIns="91425" bIns="91425" anchor="ctr" anchorCtr="0">
                <a:noAutofit/>
              </a:bodyPr>
              <a:lstStyle/>
              <a:p>
                <a:pPr marL="171450" marR="0" lvl="0" indent="-171450" defTabSz="914400" eaLnBrk="1" fontAlgn="auto" latinLnBrk="0" hangingPunct="1">
                  <a:lnSpc>
                    <a:spcPct val="100000"/>
                  </a:lnSpc>
                  <a:spcBef>
                    <a:spcPts val="0"/>
                  </a:spcBef>
                  <a:spcAft>
                    <a:spcPts val="0"/>
                  </a:spcAft>
                  <a:buClrTx/>
                  <a:buSzTx/>
                  <a:buFont typeface="Arial"/>
                  <a:buChar char="•"/>
                  <a:tabLst/>
                  <a:defRPr/>
                </a:pPr>
                <a:r>
                  <a:rPr lang="en" sz="1200">
                    <a:solidFill>
                      <a:srgbClr val="434343"/>
                    </a:solidFill>
                    <a:latin typeface="Roboto"/>
                    <a:ea typeface="Roboto"/>
                    <a:cs typeface="Roboto"/>
                  </a:rPr>
                  <a:t>HFI Quality</a:t>
                </a:r>
              </a:p>
            </p:txBody>
          </p:sp>
          <p:sp>
            <p:nvSpPr>
              <p:cNvPr id="13" name="Google Shape;155;p17">
                <a:extLst>
                  <a:ext uri="{FF2B5EF4-FFF2-40B4-BE49-F238E27FC236}">
                    <a16:creationId xmlns:a16="http://schemas.microsoft.com/office/drawing/2014/main" id="{308F95B9-E59F-C159-CB30-9C409CD5E77A}"/>
                  </a:ext>
                </a:extLst>
              </p:cNvPr>
              <p:cNvSpPr/>
              <p:nvPr/>
            </p:nvSpPr>
            <p:spPr>
              <a:xfrm>
                <a:off x="815175" y="2929813"/>
                <a:ext cx="607500" cy="92100"/>
              </a:xfrm>
              <a:prstGeom prst="rect">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spTree>
    <p:extLst>
      <p:ext uri="{BB962C8B-B14F-4D97-AF65-F5344CB8AC3E}">
        <p14:creationId xmlns:p14="http://schemas.microsoft.com/office/powerpoint/2010/main" val="5424812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ctrTitle"/>
          </p:nvPr>
        </p:nvSpPr>
        <p:spPr>
          <a:xfrm>
            <a:off x="198869" y="161744"/>
            <a:ext cx="7204772" cy="419558"/>
          </a:xfrm>
          <a:prstGeom prst="rect">
            <a:avLst/>
          </a:prstGeom>
        </p:spPr>
        <p:txBody>
          <a:bodyPr spcFirstLastPara="1" wrap="square" lIns="91425" tIns="91425" rIns="91425" bIns="91425" anchor="ctr" anchorCtr="0">
            <a:noAutofit/>
          </a:bodyPr>
          <a:lstStyle/>
          <a:p>
            <a:r>
              <a:rPr lang="en-US" sz="2400"/>
              <a:t>Regression Analysis: HFI Quality</a:t>
            </a:r>
            <a:endParaRPr lang="en-US"/>
          </a:p>
        </p:txBody>
      </p:sp>
      <p:pic>
        <p:nvPicPr>
          <p:cNvPr id="1030" name="Picture 6" descr="Ball Corporation Recognized by Several Leading Organizations for its  Sustainability and Workplace Achievements">
            <a:extLst>
              <a:ext uri="{FF2B5EF4-FFF2-40B4-BE49-F238E27FC236}">
                <a16:creationId xmlns:a16="http://schemas.microsoft.com/office/drawing/2014/main" id="{629D2B73-22F1-0C68-8AB0-05B513856C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009" r="24010"/>
          <a:stretch/>
        </p:blipFill>
        <p:spPr bwMode="auto">
          <a:xfrm>
            <a:off x="8458200" y="142164"/>
            <a:ext cx="521929" cy="524866"/>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360;p36">
            <a:extLst>
              <a:ext uri="{FF2B5EF4-FFF2-40B4-BE49-F238E27FC236}">
                <a16:creationId xmlns:a16="http://schemas.microsoft.com/office/drawing/2014/main" id="{9061CC1C-74A9-86AB-38E0-E3F90D83BE95}"/>
              </a:ext>
            </a:extLst>
          </p:cNvPr>
          <p:cNvSpPr/>
          <p:nvPr/>
        </p:nvSpPr>
        <p:spPr>
          <a:xfrm rot="10800000" flipH="1">
            <a:off x="-212337" y="402537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95359A87-4F60-5232-1F6E-6B33386B7B4A}"/>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4C74F9B6-39EB-4E98-F25A-51E6DC670397}"/>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roup 62">
            <a:extLst>
              <a:ext uri="{FF2B5EF4-FFF2-40B4-BE49-F238E27FC236}">
                <a16:creationId xmlns:a16="http://schemas.microsoft.com/office/drawing/2014/main" id="{0A69836B-E529-7FDB-184A-6D6D70761D16}"/>
              </a:ext>
            </a:extLst>
          </p:cNvPr>
          <p:cNvGrpSpPr/>
          <p:nvPr/>
        </p:nvGrpSpPr>
        <p:grpSpPr>
          <a:xfrm>
            <a:off x="1118261" y="4662237"/>
            <a:ext cx="7586726" cy="319523"/>
            <a:chOff x="1118261" y="4662237"/>
            <a:chExt cx="7586726" cy="319523"/>
          </a:xfrm>
        </p:grpSpPr>
        <p:grpSp>
          <p:nvGrpSpPr>
            <p:cNvPr id="1024" name="Group 1023">
              <a:extLst>
                <a:ext uri="{FF2B5EF4-FFF2-40B4-BE49-F238E27FC236}">
                  <a16:creationId xmlns:a16="http://schemas.microsoft.com/office/drawing/2014/main" id="{42C00C2D-A620-96A1-30CC-3D169E708FC7}"/>
                </a:ext>
              </a:extLst>
            </p:cNvPr>
            <p:cNvGrpSpPr/>
            <p:nvPr/>
          </p:nvGrpSpPr>
          <p:grpSpPr>
            <a:xfrm>
              <a:off x="1118261" y="4662262"/>
              <a:ext cx="1080001" cy="319498"/>
              <a:chOff x="447867" y="6400802"/>
              <a:chExt cx="1080001" cy="359954"/>
            </a:xfrm>
          </p:grpSpPr>
          <p:sp>
            <p:nvSpPr>
              <p:cNvPr id="1041" name="Rectangle 1040">
                <a:extLst>
                  <a:ext uri="{FF2B5EF4-FFF2-40B4-BE49-F238E27FC236}">
                    <a16:creationId xmlns:a16="http://schemas.microsoft.com/office/drawing/2014/main" id="{5041D18D-79F2-28D1-6B2A-456423AA7510}"/>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Overview</a:t>
                </a:r>
              </a:p>
            </p:txBody>
          </p:sp>
          <p:cxnSp>
            <p:nvCxnSpPr>
              <p:cNvPr id="1042" name="Straight Connector 1041">
                <a:extLst>
                  <a:ext uri="{FF2B5EF4-FFF2-40B4-BE49-F238E27FC236}">
                    <a16:creationId xmlns:a16="http://schemas.microsoft.com/office/drawing/2014/main" id="{4C0E7DC4-B735-CEA6-1E2F-E3EAE0C282EE}"/>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5" name="Group 1024">
              <a:extLst>
                <a:ext uri="{FF2B5EF4-FFF2-40B4-BE49-F238E27FC236}">
                  <a16:creationId xmlns:a16="http://schemas.microsoft.com/office/drawing/2014/main" id="{4D3FFC8A-881E-46CB-D7C4-9903D1129817}"/>
                </a:ext>
              </a:extLst>
            </p:cNvPr>
            <p:cNvGrpSpPr/>
            <p:nvPr/>
          </p:nvGrpSpPr>
          <p:grpSpPr>
            <a:xfrm>
              <a:off x="2419606" y="4662257"/>
              <a:ext cx="1080001" cy="319498"/>
              <a:chOff x="447867" y="6400802"/>
              <a:chExt cx="1080001" cy="359954"/>
            </a:xfrm>
          </p:grpSpPr>
          <p:sp>
            <p:nvSpPr>
              <p:cNvPr id="1039" name="Rectangle 1038">
                <a:extLst>
                  <a:ext uri="{FF2B5EF4-FFF2-40B4-BE49-F238E27FC236}">
                    <a16:creationId xmlns:a16="http://schemas.microsoft.com/office/drawing/2014/main" id="{D51F28A1-8E15-21A9-657A-2EDF4590C802}"/>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Exploratory Data Analysis</a:t>
                </a:r>
              </a:p>
            </p:txBody>
          </p:sp>
          <p:cxnSp>
            <p:nvCxnSpPr>
              <p:cNvPr id="1040" name="Straight Connector 1039">
                <a:extLst>
                  <a:ext uri="{FF2B5EF4-FFF2-40B4-BE49-F238E27FC236}">
                    <a16:creationId xmlns:a16="http://schemas.microsoft.com/office/drawing/2014/main" id="{389B4E07-5041-39FE-7A7B-11B7DAAF44F1}"/>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6" name="Group 1025">
              <a:extLst>
                <a:ext uri="{FF2B5EF4-FFF2-40B4-BE49-F238E27FC236}">
                  <a16:creationId xmlns:a16="http://schemas.microsoft.com/office/drawing/2014/main" id="{5949E55F-74DD-202A-1B77-C28D1160CE56}"/>
                </a:ext>
              </a:extLst>
            </p:cNvPr>
            <p:cNvGrpSpPr/>
            <p:nvPr/>
          </p:nvGrpSpPr>
          <p:grpSpPr>
            <a:xfrm>
              <a:off x="3720951" y="4662252"/>
              <a:ext cx="1080001" cy="319498"/>
              <a:chOff x="447867" y="6400802"/>
              <a:chExt cx="1080001" cy="359954"/>
            </a:xfrm>
          </p:grpSpPr>
          <p:sp>
            <p:nvSpPr>
              <p:cNvPr id="1037" name="Rectangle 1036">
                <a:extLst>
                  <a:ext uri="{FF2B5EF4-FFF2-40B4-BE49-F238E27FC236}">
                    <a16:creationId xmlns:a16="http://schemas.microsoft.com/office/drawing/2014/main" id="{53808D62-DB31-2143-64FD-29425ADF9115}"/>
                  </a:ext>
                </a:extLst>
              </p:cNvPr>
              <p:cNvSpPr/>
              <p:nvPr/>
            </p:nvSpPr>
            <p:spPr>
              <a:xfrm>
                <a:off x="447868" y="6462680"/>
                <a:ext cx="1080000" cy="29807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Optimum Workforce</a:t>
                </a:r>
              </a:p>
            </p:txBody>
          </p:sp>
          <p:cxnSp>
            <p:nvCxnSpPr>
              <p:cNvPr id="1038" name="Straight Connector 1037">
                <a:extLst>
                  <a:ext uri="{FF2B5EF4-FFF2-40B4-BE49-F238E27FC236}">
                    <a16:creationId xmlns:a16="http://schemas.microsoft.com/office/drawing/2014/main" id="{F60DEEE7-6534-B5D1-F4C1-FA3E03BA27CD}"/>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7" name="Group 1026">
              <a:extLst>
                <a:ext uri="{FF2B5EF4-FFF2-40B4-BE49-F238E27FC236}">
                  <a16:creationId xmlns:a16="http://schemas.microsoft.com/office/drawing/2014/main" id="{26A4888D-CD8C-0ACC-80C4-386B50C2DFCE}"/>
                </a:ext>
              </a:extLst>
            </p:cNvPr>
            <p:cNvGrpSpPr/>
            <p:nvPr/>
          </p:nvGrpSpPr>
          <p:grpSpPr>
            <a:xfrm>
              <a:off x="5022296" y="4662247"/>
              <a:ext cx="1080001" cy="319498"/>
              <a:chOff x="447867" y="6400802"/>
              <a:chExt cx="1080001" cy="359954"/>
            </a:xfrm>
          </p:grpSpPr>
          <p:sp>
            <p:nvSpPr>
              <p:cNvPr id="1035" name="Rectangle 1034">
                <a:extLst>
                  <a:ext uri="{FF2B5EF4-FFF2-40B4-BE49-F238E27FC236}">
                    <a16:creationId xmlns:a16="http://schemas.microsoft.com/office/drawing/2014/main" id="{BD353C54-042D-A96D-45BE-D55105FD7A4B}"/>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Dynamic Dashboard</a:t>
                </a:r>
              </a:p>
            </p:txBody>
          </p:sp>
          <p:cxnSp>
            <p:nvCxnSpPr>
              <p:cNvPr id="1036" name="Straight Connector 1035">
                <a:extLst>
                  <a:ext uri="{FF2B5EF4-FFF2-40B4-BE49-F238E27FC236}">
                    <a16:creationId xmlns:a16="http://schemas.microsoft.com/office/drawing/2014/main" id="{2727D302-9A3B-7CAE-E15F-78AF2338F215}"/>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8" name="Group 1027">
              <a:extLst>
                <a:ext uri="{FF2B5EF4-FFF2-40B4-BE49-F238E27FC236}">
                  <a16:creationId xmlns:a16="http://schemas.microsoft.com/office/drawing/2014/main" id="{D774A1E1-AED6-AC5D-E0AE-734DBF2D2D60}"/>
                </a:ext>
              </a:extLst>
            </p:cNvPr>
            <p:cNvGrpSpPr/>
            <p:nvPr/>
          </p:nvGrpSpPr>
          <p:grpSpPr>
            <a:xfrm>
              <a:off x="6323641" y="4662242"/>
              <a:ext cx="1080001" cy="319498"/>
              <a:chOff x="447867" y="6400802"/>
              <a:chExt cx="1080001" cy="359954"/>
            </a:xfrm>
          </p:grpSpPr>
          <p:sp>
            <p:nvSpPr>
              <p:cNvPr id="1033" name="Rectangle 1032">
                <a:extLst>
                  <a:ext uri="{FF2B5EF4-FFF2-40B4-BE49-F238E27FC236}">
                    <a16:creationId xmlns:a16="http://schemas.microsoft.com/office/drawing/2014/main" id="{14C54B73-8607-8034-9600-F8C985B3D64C}"/>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Strategies</a:t>
                </a:r>
              </a:p>
            </p:txBody>
          </p:sp>
          <p:cxnSp>
            <p:nvCxnSpPr>
              <p:cNvPr id="1034" name="Straight Connector 1033">
                <a:extLst>
                  <a:ext uri="{FF2B5EF4-FFF2-40B4-BE49-F238E27FC236}">
                    <a16:creationId xmlns:a16="http://schemas.microsoft.com/office/drawing/2014/main" id="{FA2F1C51-D8F6-9B62-4C50-0BDB2200ADCF}"/>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9" name="Group 1028">
              <a:extLst>
                <a:ext uri="{FF2B5EF4-FFF2-40B4-BE49-F238E27FC236}">
                  <a16:creationId xmlns:a16="http://schemas.microsoft.com/office/drawing/2014/main" id="{4AF47CD6-62F2-5E32-526E-F3A1A407E1C4}"/>
                </a:ext>
              </a:extLst>
            </p:cNvPr>
            <p:cNvGrpSpPr/>
            <p:nvPr/>
          </p:nvGrpSpPr>
          <p:grpSpPr>
            <a:xfrm>
              <a:off x="7624986" y="4662237"/>
              <a:ext cx="1080001" cy="319498"/>
              <a:chOff x="447867" y="6400802"/>
              <a:chExt cx="1080001" cy="359954"/>
            </a:xfrm>
          </p:grpSpPr>
          <p:sp>
            <p:nvSpPr>
              <p:cNvPr id="1031" name="Rectangle 1030">
                <a:extLst>
                  <a:ext uri="{FF2B5EF4-FFF2-40B4-BE49-F238E27FC236}">
                    <a16:creationId xmlns:a16="http://schemas.microsoft.com/office/drawing/2014/main" id="{B2F5C3F5-BBA7-44D5-B236-96F8350C769D}"/>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panose="020B0604020202020204" pitchFamily="34" charset="0"/>
                    <a:cs typeface="Arial" panose="020B0604020202020204" pitchFamily="34" charset="0"/>
                  </a:rPr>
                  <a:t>Conclusion</a:t>
                </a:r>
                <a:endPar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1032" name="Straight Connector 1031">
                <a:extLst>
                  <a:ext uri="{FF2B5EF4-FFF2-40B4-BE49-F238E27FC236}">
                    <a16:creationId xmlns:a16="http://schemas.microsoft.com/office/drawing/2014/main" id="{693A0C2A-E7E8-B7BA-70C7-E87A9FA4A852}"/>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 name="Rectangle 5">
            <a:extLst>
              <a:ext uri="{FF2B5EF4-FFF2-40B4-BE49-F238E27FC236}">
                <a16:creationId xmlns:a16="http://schemas.microsoft.com/office/drawing/2014/main" id="{EB8D7E00-EAB5-0080-89F3-1044804315AE}"/>
              </a:ext>
            </a:extLst>
          </p:cNvPr>
          <p:cNvSpPr/>
          <p:nvPr/>
        </p:nvSpPr>
        <p:spPr>
          <a:xfrm>
            <a:off x="270309"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pic>
        <p:nvPicPr>
          <p:cNvPr id="2" name="Picture 1" descr="A screenshot of a computer&#10;&#10;Description automatically generated">
            <a:extLst>
              <a:ext uri="{FF2B5EF4-FFF2-40B4-BE49-F238E27FC236}">
                <a16:creationId xmlns:a16="http://schemas.microsoft.com/office/drawing/2014/main" id="{89F93916-5D9A-EE92-09E0-4AD26AD05B94}"/>
              </a:ext>
            </a:extLst>
          </p:cNvPr>
          <p:cNvPicPr>
            <a:picLocks noChangeAspect="1"/>
          </p:cNvPicPr>
          <p:nvPr/>
        </p:nvPicPr>
        <p:blipFill>
          <a:blip r:embed="rId4"/>
          <a:stretch>
            <a:fillRect/>
          </a:stretch>
        </p:blipFill>
        <p:spPr>
          <a:xfrm>
            <a:off x="623036" y="671751"/>
            <a:ext cx="5899804" cy="3961311"/>
          </a:xfrm>
          <a:prstGeom prst="rect">
            <a:avLst/>
          </a:prstGeom>
        </p:spPr>
      </p:pic>
      <p:grpSp>
        <p:nvGrpSpPr>
          <p:cNvPr id="3" name="Group 2">
            <a:extLst>
              <a:ext uri="{FF2B5EF4-FFF2-40B4-BE49-F238E27FC236}">
                <a16:creationId xmlns:a16="http://schemas.microsoft.com/office/drawing/2014/main" id="{F118FEE4-CF8A-70B4-BD20-4E49751BD5CE}"/>
              </a:ext>
            </a:extLst>
          </p:cNvPr>
          <p:cNvGrpSpPr/>
          <p:nvPr/>
        </p:nvGrpSpPr>
        <p:grpSpPr>
          <a:xfrm>
            <a:off x="6517291" y="973460"/>
            <a:ext cx="2053551" cy="3377978"/>
            <a:chOff x="6517291" y="973460"/>
            <a:chExt cx="2053551" cy="3377978"/>
          </a:xfrm>
        </p:grpSpPr>
        <p:grpSp>
          <p:nvGrpSpPr>
            <p:cNvPr id="4" name="Google Shape;148;p17">
              <a:extLst>
                <a:ext uri="{FF2B5EF4-FFF2-40B4-BE49-F238E27FC236}">
                  <a16:creationId xmlns:a16="http://schemas.microsoft.com/office/drawing/2014/main" id="{730AF34B-F9FD-7AFE-ED9D-C80F3870E948}"/>
                </a:ext>
              </a:extLst>
            </p:cNvPr>
            <p:cNvGrpSpPr/>
            <p:nvPr/>
          </p:nvGrpSpPr>
          <p:grpSpPr>
            <a:xfrm>
              <a:off x="6517291" y="973460"/>
              <a:ext cx="2053551" cy="1055677"/>
              <a:chOff x="710275" y="1563888"/>
              <a:chExt cx="2053551" cy="1055677"/>
            </a:xfrm>
          </p:grpSpPr>
          <p:sp>
            <p:nvSpPr>
              <p:cNvPr id="17" name="Google Shape;149;p17">
                <a:extLst>
                  <a:ext uri="{FF2B5EF4-FFF2-40B4-BE49-F238E27FC236}">
                    <a16:creationId xmlns:a16="http://schemas.microsoft.com/office/drawing/2014/main" id="{7348D325-78B6-BFF3-4675-10DCFAC8F56C}"/>
                  </a:ext>
                </a:extLst>
              </p:cNvPr>
              <p:cNvSpPr txBox="1"/>
              <p:nvPr/>
            </p:nvSpPr>
            <p:spPr>
              <a:xfrm>
                <a:off x="710275" y="1692952"/>
                <a:ext cx="2053551" cy="262500"/>
              </a:xfrm>
              <a:prstGeom prst="rect">
                <a:avLst/>
              </a:prstGeom>
              <a:noFill/>
              <a:ln>
                <a:noFill/>
              </a:ln>
            </p:spPr>
            <p:txBody>
              <a:bodyPr spcFirstLastPara="1" wrap="square" lIns="91425" tIns="91425" rIns="91425" bIns="91425" anchor="ctr" anchorCtr="0">
                <a:noAutofit/>
              </a:bodyPr>
              <a:lstStyle/>
              <a:p>
                <a:pPr>
                  <a:buClrTx/>
                  <a:defRPr/>
                </a:pPr>
                <a:r>
                  <a:rPr lang="en" sz="1700">
                    <a:solidFill>
                      <a:srgbClr val="1E35A1"/>
                    </a:solidFill>
                    <a:latin typeface="Fira Sans Extra Condensed Medium"/>
                    <a:ea typeface="Fira Sans Extra Condensed Medium"/>
                    <a:cs typeface="Fira Sans Extra Condensed Medium"/>
                    <a:sym typeface="Fira Sans Extra Condensed Medium"/>
                  </a:rPr>
                  <a:t>Significant metrics</a:t>
                </a:r>
                <a:endParaRPr kumimoji="0" sz="1700" b="0" i="0" u="none" strike="noStrike" kern="0" cap="none" spc="0" normalizeH="0" baseline="0" noProof="0">
                  <a:ln>
                    <a:noFill/>
                  </a:ln>
                  <a:solidFill>
                    <a:srgbClr val="1E35A1"/>
                  </a:solidFill>
                  <a:effectLst/>
                  <a:uLnTx/>
                  <a:uFillTx/>
                  <a:latin typeface="Fira Sans Extra Condensed Medium"/>
                  <a:ea typeface="Fira Sans Extra Condensed Medium"/>
                  <a:cs typeface="Fira Sans Extra Condensed Medium"/>
                  <a:sym typeface="Fira Sans Extra Condensed Medium"/>
                </a:endParaRPr>
              </a:p>
            </p:txBody>
          </p:sp>
          <p:sp>
            <p:nvSpPr>
              <p:cNvPr id="18" name="Google Shape;150;p17">
                <a:extLst>
                  <a:ext uri="{FF2B5EF4-FFF2-40B4-BE49-F238E27FC236}">
                    <a16:creationId xmlns:a16="http://schemas.microsoft.com/office/drawing/2014/main" id="{EC0026B4-74F1-2928-F80B-D223BFDA942E}"/>
                  </a:ext>
                </a:extLst>
              </p:cNvPr>
              <p:cNvSpPr txBox="1"/>
              <p:nvPr/>
            </p:nvSpPr>
            <p:spPr>
              <a:xfrm>
                <a:off x="783139" y="2071165"/>
                <a:ext cx="1772700" cy="548400"/>
              </a:xfrm>
              <a:prstGeom prst="rect">
                <a:avLst/>
              </a:prstGeom>
              <a:noFill/>
              <a:ln>
                <a:noFill/>
              </a:ln>
            </p:spPr>
            <p:txBody>
              <a:bodyPr spcFirstLastPara="1" wrap="square" lIns="91425" tIns="91425" rIns="91425" bIns="91425" anchor="ctr" anchorCtr="0">
                <a:noAutofit/>
              </a:bodyPr>
              <a:lstStyle/>
              <a:p>
                <a:pPr marL="171450" marR="0" lvl="0" indent="-171450" defTabSz="914400" eaLnBrk="1" fontAlgn="auto" latinLnBrk="0" hangingPunct="1">
                  <a:lnSpc>
                    <a:spcPct val="100000"/>
                  </a:lnSpc>
                  <a:spcBef>
                    <a:spcPts val="0"/>
                  </a:spcBef>
                  <a:spcAft>
                    <a:spcPts val="0"/>
                  </a:spcAft>
                  <a:buClrTx/>
                  <a:buSzTx/>
                  <a:buFont typeface="Arial"/>
                  <a:buChar char="•"/>
                  <a:tabLst/>
                  <a:defRPr/>
                </a:pPr>
                <a:r>
                  <a:rPr lang="en" sz="1200">
                    <a:solidFill>
                      <a:srgbClr val="434343"/>
                    </a:solidFill>
                    <a:latin typeface="Roboto"/>
                    <a:ea typeface="Roboto"/>
                    <a:cs typeface="Roboto"/>
                  </a:rPr>
                  <a:t>Absenteeism</a:t>
                </a:r>
              </a:p>
              <a:p>
                <a:pPr marL="171450" indent="-171450">
                  <a:buClrTx/>
                  <a:buFont typeface="Arial"/>
                  <a:buChar char="•"/>
                  <a:defRPr/>
                </a:pPr>
                <a:r>
                  <a:rPr lang="en" sz="1200">
                    <a:solidFill>
                      <a:srgbClr val="434343"/>
                    </a:solidFill>
                    <a:latin typeface="Roboto"/>
                    <a:ea typeface="Roboto"/>
                    <a:cs typeface="Roboto"/>
                  </a:rPr>
                  <a:t>Tenure &gt; 10</a:t>
                </a:r>
              </a:p>
              <a:p>
                <a:pPr marL="171450" indent="-171450">
                  <a:buClrTx/>
                  <a:buFont typeface="Arial"/>
                  <a:buChar char="•"/>
                  <a:defRPr/>
                </a:pPr>
                <a:r>
                  <a:rPr lang="en" sz="1200">
                    <a:solidFill>
                      <a:srgbClr val="434343"/>
                    </a:solidFill>
                    <a:latin typeface="Roboto"/>
                    <a:ea typeface="Roboto"/>
                    <a:cs typeface="Roboto"/>
                  </a:rPr>
                  <a:t>Spoilage</a:t>
                </a:r>
              </a:p>
              <a:p>
                <a:pPr marL="171450" indent="-171450">
                  <a:buClrTx/>
                  <a:buFont typeface="Arial"/>
                  <a:buChar char="•"/>
                  <a:defRPr/>
                </a:pPr>
                <a:r>
                  <a:rPr lang="en" sz="1200">
                    <a:solidFill>
                      <a:srgbClr val="434343"/>
                    </a:solidFill>
                    <a:latin typeface="Roboto"/>
                    <a:ea typeface="Roboto"/>
                    <a:cs typeface="Roboto"/>
                  </a:rPr>
                  <a:t>TRIR Safety</a:t>
                </a:r>
              </a:p>
            </p:txBody>
          </p:sp>
          <p:sp>
            <p:nvSpPr>
              <p:cNvPr id="19" name="Google Shape;151;p17">
                <a:extLst>
                  <a:ext uri="{FF2B5EF4-FFF2-40B4-BE49-F238E27FC236}">
                    <a16:creationId xmlns:a16="http://schemas.microsoft.com/office/drawing/2014/main" id="{297112F9-AA65-F599-9716-7AB391FD0A6E}"/>
                  </a:ext>
                </a:extLst>
              </p:cNvPr>
              <p:cNvSpPr/>
              <p:nvPr/>
            </p:nvSpPr>
            <p:spPr>
              <a:xfrm>
                <a:off x="815175" y="1563888"/>
                <a:ext cx="607500" cy="92100"/>
              </a:xfrm>
              <a:prstGeom prst="rect">
                <a:avLst/>
              </a:prstGeom>
              <a:solidFill>
                <a:srgbClr val="1E35A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5" name="Google Shape;152;p17">
              <a:extLst>
                <a:ext uri="{FF2B5EF4-FFF2-40B4-BE49-F238E27FC236}">
                  <a16:creationId xmlns:a16="http://schemas.microsoft.com/office/drawing/2014/main" id="{E35B5B4C-7948-930F-F187-5873C50ADCFC}"/>
                </a:ext>
              </a:extLst>
            </p:cNvPr>
            <p:cNvGrpSpPr/>
            <p:nvPr/>
          </p:nvGrpSpPr>
          <p:grpSpPr>
            <a:xfrm>
              <a:off x="6517291" y="2348022"/>
              <a:ext cx="1877600" cy="918235"/>
              <a:chOff x="710275" y="3102017"/>
              <a:chExt cx="1877600" cy="918235"/>
            </a:xfrm>
          </p:grpSpPr>
          <p:sp>
            <p:nvSpPr>
              <p:cNvPr id="14" name="Google Shape;153;p17">
                <a:extLst>
                  <a:ext uri="{FF2B5EF4-FFF2-40B4-BE49-F238E27FC236}">
                    <a16:creationId xmlns:a16="http://schemas.microsoft.com/office/drawing/2014/main" id="{D485D07C-4994-318C-E821-B671CDEAEA04}"/>
                  </a:ext>
                </a:extLst>
              </p:cNvPr>
              <p:cNvSpPr txBox="1"/>
              <p:nvPr/>
            </p:nvSpPr>
            <p:spPr>
              <a:xfrm>
                <a:off x="710275" y="3268776"/>
                <a:ext cx="1772700" cy="262500"/>
              </a:xfrm>
              <a:prstGeom prst="rect">
                <a:avLst/>
              </a:prstGeom>
              <a:noFill/>
              <a:ln>
                <a:noFill/>
              </a:ln>
            </p:spPr>
            <p:txBody>
              <a:bodyPr spcFirstLastPara="1" wrap="square" lIns="91425" tIns="91425" rIns="91425" bIns="91425" anchor="ctr" anchorCtr="0">
                <a:noAutofit/>
              </a:bodyPr>
              <a:lstStyle/>
              <a:p>
                <a:pPr>
                  <a:buClrTx/>
                  <a:defRPr/>
                </a:pPr>
                <a:r>
                  <a:rPr lang="en" sz="1700">
                    <a:solidFill>
                      <a:srgbClr val="00D4F0"/>
                    </a:solidFill>
                    <a:latin typeface="Fira Sans Extra Condensed Medium"/>
                    <a:ea typeface="Fira Sans Extra Condensed Medium"/>
                    <a:cs typeface="Fira Sans Extra Condensed Medium"/>
                    <a:sym typeface="Fira Sans Extra Condensed Medium"/>
                  </a:rPr>
                  <a:t>Positive Impact</a:t>
                </a:r>
                <a:endParaRPr kumimoji="0" sz="1700" b="0" i="0" u="none" strike="noStrike" kern="0" cap="none" spc="0" normalizeH="0" baseline="0" noProof="0">
                  <a:ln>
                    <a:noFill/>
                  </a:ln>
                  <a:solidFill>
                    <a:srgbClr val="00D4F0"/>
                  </a:solidFill>
                  <a:effectLst/>
                  <a:uLnTx/>
                  <a:uFillTx/>
                  <a:latin typeface="Fira Sans Extra Condensed Medium"/>
                  <a:ea typeface="Fira Sans Extra Condensed Medium"/>
                  <a:cs typeface="Fira Sans Extra Condensed Medium"/>
                  <a:sym typeface="Fira Sans Extra Condensed Medium"/>
                </a:endParaRPr>
              </a:p>
            </p:txBody>
          </p:sp>
          <p:sp>
            <p:nvSpPr>
              <p:cNvPr id="15" name="Google Shape;154;p17">
                <a:extLst>
                  <a:ext uri="{FF2B5EF4-FFF2-40B4-BE49-F238E27FC236}">
                    <a16:creationId xmlns:a16="http://schemas.microsoft.com/office/drawing/2014/main" id="{E41AE56B-3F74-DA40-8700-5A916663FFF0}"/>
                  </a:ext>
                </a:extLst>
              </p:cNvPr>
              <p:cNvSpPr txBox="1"/>
              <p:nvPr/>
            </p:nvSpPr>
            <p:spPr>
              <a:xfrm>
                <a:off x="815175" y="3471852"/>
                <a:ext cx="1772700" cy="548400"/>
              </a:xfrm>
              <a:prstGeom prst="rect">
                <a:avLst/>
              </a:prstGeom>
              <a:noFill/>
              <a:ln>
                <a:noFill/>
              </a:ln>
            </p:spPr>
            <p:txBody>
              <a:bodyPr spcFirstLastPara="1" wrap="square" lIns="91425" tIns="91425" rIns="91425" bIns="91425" anchor="ctr" anchorCtr="0">
                <a:noAutofit/>
              </a:bodyPr>
              <a:lstStyle/>
              <a:p>
                <a:pPr marL="171450" indent="-171450">
                  <a:buClrTx/>
                  <a:buFont typeface="Arial"/>
                  <a:buChar char="•"/>
                  <a:defRPr/>
                </a:pPr>
                <a:r>
                  <a:rPr lang="en" sz="1200">
                    <a:solidFill>
                      <a:srgbClr val="434343"/>
                    </a:solidFill>
                    <a:latin typeface="Roboto"/>
                    <a:ea typeface="Roboto"/>
                    <a:cs typeface="Roboto"/>
                  </a:rPr>
                  <a:t>Tenure &gt; 10</a:t>
                </a:r>
              </a:p>
              <a:p>
                <a:pPr marL="171450" indent="-171450">
                  <a:buClrTx/>
                  <a:buFont typeface="Arial"/>
                  <a:buChar char="•"/>
                  <a:defRPr/>
                </a:pPr>
                <a:r>
                  <a:rPr lang="en" sz="1200" b="0" i="0" u="none" strike="noStrike" kern="0" cap="none" spc="0" normalizeH="0" baseline="0" noProof="0">
                    <a:ln>
                      <a:noFill/>
                    </a:ln>
                    <a:solidFill>
                      <a:srgbClr val="434343"/>
                    </a:solidFill>
                    <a:effectLst/>
                    <a:uLnTx/>
                    <a:uFillTx/>
                    <a:latin typeface="Roboto"/>
                    <a:ea typeface="Roboto"/>
                    <a:cs typeface="Roboto"/>
                  </a:rPr>
                  <a:t>Spoilage %</a:t>
                </a:r>
              </a:p>
            </p:txBody>
          </p:sp>
          <p:sp>
            <p:nvSpPr>
              <p:cNvPr id="16" name="Google Shape;155;p17">
                <a:extLst>
                  <a:ext uri="{FF2B5EF4-FFF2-40B4-BE49-F238E27FC236}">
                    <a16:creationId xmlns:a16="http://schemas.microsoft.com/office/drawing/2014/main" id="{D2580201-E1F7-54FA-FDCB-881475D0E298}"/>
                  </a:ext>
                </a:extLst>
              </p:cNvPr>
              <p:cNvSpPr/>
              <p:nvPr/>
            </p:nvSpPr>
            <p:spPr>
              <a:xfrm>
                <a:off x="815175" y="3102017"/>
                <a:ext cx="607500" cy="92100"/>
              </a:xfrm>
              <a:prstGeom prst="rect">
                <a:avLst/>
              </a:prstGeom>
              <a:solidFill>
                <a:srgbClr val="00D4F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7" name="Google Shape;152;p17">
              <a:extLst>
                <a:ext uri="{FF2B5EF4-FFF2-40B4-BE49-F238E27FC236}">
                  <a16:creationId xmlns:a16="http://schemas.microsoft.com/office/drawing/2014/main" id="{2F23E97E-286A-335D-E121-1522C070D456}"/>
                </a:ext>
              </a:extLst>
            </p:cNvPr>
            <p:cNvGrpSpPr/>
            <p:nvPr/>
          </p:nvGrpSpPr>
          <p:grpSpPr>
            <a:xfrm>
              <a:off x="6517291" y="3380810"/>
              <a:ext cx="1913126" cy="970628"/>
              <a:chOff x="710275" y="2929813"/>
              <a:chExt cx="1913126" cy="970628"/>
            </a:xfrm>
          </p:grpSpPr>
          <p:sp>
            <p:nvSpPr>
              <p:cNvPr id="8" name="Google Shape;153;p17">
                <a:extLst>
                  <a:ext uri="{FF2B5EF4-FFF2-40B4-BE49-F238E27FC236}">
                    <a16:creationId xmlns:a16="http://schemas.microsoft.com/office/drawing/2014/main" id="{4D5DABD2-E9C7-3F0C-0A32-83F3D11698D8}"/>
                  </a:ext>
                </a:extLst>
              </p:cNvPr>
              <p:cNvSpPr txBox="1"/>
              <p:nvPr/>
            </p:nvSpPr>
            <p:spPr>
              <a:xfrm>
                <a:off x="710275" y="3094800"/>
                <a:ext cx="1772700" cy="262500"/>
              </a:xfrm>
              <a:prstGeom prst="rect">
                <a:avLst/>
              </a:prstGeom>
              <a:noFill/>
              <a:ln>
                <a:noFill/>
              </a:ln>
            </p:spPr>
            <p:txBody>
              <a:bodyPr spcFirstLastPara="1" wrap="square" lIns="91425" tIns="91425" rIns="91425" bIns="91425" anchor="ctr" anchorCtr="0">
                <a:noAutofit/>
              </a:bodyPr>
              <a:lstStyle/>
              <a:p>
                <a:pPr>
                  <a:buClrTx/>
                  <a:defRPr/>
                </a:pPr>
                <a:r>
                  <a:rPr lang="en" sz="1700">
                    <a:solidFill>
                      <a:schemeClr val="accent1">
                        <a:lumMod val="50000"/>
                      </a:schemeClr>
                    </a:solidFill>
                    <a:latin typeface="Fira Sans Extra Condensed Medium"/>
                    <a:ea typeface="Fira Sans Extra Condensed Medium"/>
                    <a:cs typeface="Fira Sans Extra Condensed Medium"/>
                  </a:rPr>
                  <a:t>Negative Impact</a:t>
                </a:r>
                <a:endParaRPr lang="en" sz="1700" b="0" i="0" u="none" strike="noStrike" kern="0" cap="none" spc="0" normalizeH="0" baseline="0" noProof="0">
                  <a:ln>
                    <a:noFill/>
                  </a:ln>
                  <a:solidFill>
                    <a:schemeClr val="accent1">
                      <a:lumMod val="50000"/>
                    </a:schemeClr>
                  </a:solidFill>
                  <a:effectLst/>
                  <a:uLnTx/>
                  <a:uFillTx/>
                  <a:latin typeface="Fira Sans Extra Condensed Medium"/>
                  <a:ea typeface="Fira Sans Extra Condensed Medium"/>
                  <a:cs typeface="Fira Sans Extra Condensed Medium"/>
                </a:endParaRPr>
              </a:p>
            </p:txBody>
          </p:sp>
          <p:sp>
            <p:nvSpPr>
              <p:cNvPr id="9" name="Google Shape;154;p17">
                <a:extLst>
                  <a:ext uri="{FF2B5EF4-FFF2-40B4-BE49-F238E27FC236}">
                    <a16:creationId xmlns:a16="http://schemas.microsoft.com/office/drawing/2014/main" id="{87CEB684-0BD2-B822-F699-E8E2F2D61CBE}"/>
                  </a:ext>
                </a:extLst>
              </p:cNvPr>
              <p:cNvSpPr txBox="1"/>
              <p:nvPr/>
            </p:nvSpPr>
            <p:spPr>
              <a:xfrm>
                <a:off x="850701" y="3352041"/>
                <a:ext cx="1772700" cy="548400"/>
              </a:xfrm>
              <a:prstGeom prst="rect">
                <a:avLst/>
              </a:prstGeom>
              <a:noFill/>
              <a:ln>
                <a:noFill/>
              </a:ln>
            </p:spPr>
            <p:txBody>
              <a:bodyPr spcFirstLastPara="1" wrap="square" lIns="91425" tIns="91425" rIns="91425" bIns="91425" anchor="ctr" anchorCtr="0">
                <a:noAutofit/>
              </a:bodyPr>
              <a:lstStyle/>
              <a:p>
                <a:pPr marL="171450" marR="0" lvl="0" indent="-171450" defTabSz="914400" eaLnBrk="1" fontAlgn="auto" latinLnBrk="0" hangingPunct="1">
                  <a:lnSpc>
                    <a:spcPct val="100000"/>
                  </a:lnSpc>
                  <a:spcBef>
                    <a:spcPts val="0"/>
                  </a:spcBef>
                  <a:spcAft>
                    <a:spcPts val="0"/>
                  </a:spcAft>
                  <a:buClrTx/>
                  <a:buSzTx/>
                  <a:buFont typeface="Arial"/>
                  <a:buChar char="•"/>
                  <a:tabLst/>
                  <a:defRPr/>
                </a:pPr>
                <a:r>
                  <a:rPr lang="en" sz="1200">
                    <a:solidFill>
                      <a:srgbClr val="434343"/>
                    </a:solidFill>
                    <a:latin typeface="Roboto"/>
                    <a:ea typeface="Roboto"/>
                    <a:cs typeface="Roboto"/>
                  </a:rPr>
                  <a:t>Absenteeism</a:t>
                </a:r>
              </a:p>
              <a:p>
                <a:pPr marL="171450" indent="-171450">
                  <a:buClrTx/>
                  <a:buFont typeface="Arial"/>
                  <a:buChar char="•"/>
                  <a:defRPr/>
                </a:pPr>
                <a:r>
                  <a:rPr lang="en" sz="1200">
                    <a:solidFill>
                      <a:srgbClr val="434343"/>
                    </a:solidFill>
                    <a:latin typeface="Roboto"/>
                    <a:ea typeface="Roboto"/>
                    <a:cs typeface="Roboto"/>
                  </a:rPr>
                  <a:t>TRIR Safety</a:t>
                </a:r>
              </a:p>
            </p:txBody>
          </p:sp>
          <p:sp>
            <p:nvSpPr>
              <p:cNvPr id="13" name="Google Shape;155;p17">
                <a:extLst>
                  <a:ext uri="{FF2B5EF4-FFF2-40B4-BE49-F238E27FC236}">
                    <a16:creationId xmlns:a16="http://schemas.microsoft.com/office/drawing/2014/main" id="{93DFEB0E-3BD9-61D6-8D59-B6EBF5230306}"/>
                  </a:ext>
                </a:extLst>
              </p:cNvPr>
              <p:cNvSpPr/>
              <p:nvPr/>
            </p:nvSpPr>
            <p:spPr>
              <a:xfrm>
                <a:off x="815175" y="2929813"/>
                <a:ext cx="607500" cy="92100"/>
              </a:xfrm>
              <a:prstGeom prst="rect">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spTree>
    <p:extLst>
      <p:ext uri="{BB962C8B-B14F-4D97-AF65-F5344CB8AC3E}">
        <p14:creationId xmlns:p14="http://schemas.microsoft.com/office/powerpoint/2010/main" val="1100340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erson with glasses and a beard&#10;&#10;Description automatically generated">
            <a:extLst>
              <a:ext uri="{FF2B5EF4-FFF2-40B4-BE49-F238E27FC236}">
                <a16:creationId xmlns:a16="http://schemas.microsoft.com/office/drawing/2014/main" id="{23E9C9DB-5144-C274-3FDF-3905116ED638}"/>
              </a:ext>
            </a:extLst>
          </p:cNvPr>
          <p:cNvPicPr>
            <a:picLocks noChangeAspect="1"/>
          </p:cNvPicPr>
          <p:nvPr/>
        </p:nvPicPr>
        <p:blipFill rotWithShape="1">
          <a:blip r:embed="rId2"/>
          <a:srcRect t="4750" r="3" b="25503"/>
          <a:stretch/>
        </p:blipFill>
        <p:spPr>
          <a:xfrm>
            <a:off x="2689235" y="1610140"/>
            <a:ext cx="1807649" cy="1807649"/>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pic>
        <p:nvPicPr>
          <p:cNvPr id="10" name="Picture 9" descr="A person with dark hair in a black shirt&#10;&#10;Description automatically generated">
            <a:extLst>
              <a:ext uri="{FF2B5EF4-FFF2-40B4-BE49-F238E27FC236}">
                <a16:creationId xmlns:a16="http://schemas.microsoft.com/office/drawing/2014/main" id="{BB0C3AF1-B5ED-D364-F070-854A9443722E}"/>
              </a:ext>
            </a:extLst>
          </p:cNvPr>
          <p:cNvPicPr>
            <a:picLocks noChangeAspect="1"/>
          </p:cNvPicPr>
          <p:nvPr/>
        </p:nvPicPr>
        <p:blipFill rotWithShape="1">
          <a:blip r:embed="rId3"/>
          <a:srcRect/>
          <a:stretch/>
        </p:blipFill>
        <p:spPr>
          <a:xfrm>
            <a:off x="4647116" y="1610140"/>
            <a:ext cx="1807649" cy="1807649"/>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pic>
        <p:nvPicPr>
          <p:cNvPr id="9" name="Picture 8" descr="A person in a suit smiling&#10;&#10;Description automatically generated">
            <a:extLst>
              <a:ext uri="{FF2B5EF4-FFF2-40B4-BE49-F238E27FC236}">
                <a16:creationId xmlns:a16="http://schemas.microsoft.com/office/drawing/2014/main" id="{0C51E347-0669-C417-937A-A5E9E6AC6688}"/>
              </a:ext>
            </a:extLst>
          </p:cNvPr>
          <p:cNvPicPr>
            <a:picLocks noChangeAspect="1"/>
          </p:cNvPicPr>
          <p:nvPr/>
        </p:nvPicPr>
        <p:blipFill rotWithShape="1">
          <a:blip r:embed="rId4"/>
          <a:srcRect r="-2" b="11998"/>
          <a:stretch/>
        </p:blipFill>
        <p:spPr>
          <a:xfrm>
            <a:off x="6604997" y="1610140"/>
            <a:ext cx="1807649" cy="1807649"/>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sp>
        <p:nvSpPr>
          <p:cNvPr id="13" name="TextBox 12">
            <a:extLst>
              <a:ext uri="{FF2B5EF4-FFF2-40B4-BE49-F238E27FC236}">
                <a16:creationId xmlns:a16="http://schemas.microsoft.com/office/drawing/2014/main" id="{9D348E0C-CFC6-F5D1-808A-179A88F72FF8}"/>
              </a:ext>
            </a:extLst>
          </p:cNvPr>
          <p:cNvSpPr txBox="1"/>
          <p:nvPr/>
        </p:nvSpPr>
        <p:spPr>
          <a:xfrm>
            <a:off x="4490884" y="2971800"/>
            <a:ext cx="184731" cy="253916"/>
          </a:xfrm>
          <a:prstGeom prst="rect">
            <a:avLst/>
          </a:prstGeom>
          <a:noFill/>
        </p:spPr>
        <p:txBody>
          <a:bodyPr wrap="none" rtlCol="0">
            <a:spAutoFit/>
          </a:bodyPr>
          <a:lstStyle/>
          <a:p>
            <a:endParaRPr lang="en-BD" sz="1050"/>
          </a:p>
        </p:txBody>
      </p:sp>
      <p:pic>
        <p:nvPicPr>
          <p:cNvPr id="3" name="Picture 6" descr="Ball Corporation Recognized by Several Leading Organizations for its  Sustainability and Workplace Achievements">
            <a:extLst>
              <a:ext uri="{FF2B5EF4-FFF2-40B4-BE49-F238E27FC236}">
                <a16:creationId xmlns:a16="http://schemas.microsoft.com/office/drawing/2014/main" id="{87D1E642-A064-1723-CCB3-8EA8A95DD2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009" r="24010"/>
          <a:stretch/>
        </p:blipFill>
        <p:spPr bwMode="auto">
          <a:xfrm>
            <a:off x="8458200" y="142164"/>
            <a:ext cx="521929" cy="524866"/>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404;p39">
            <a:extLst>
              <a:ext uri="{FF2B5EF4-FFF2-40B4-BE49-F238E27FC236}">
                <a16:creationId xmlns:a16="http://schemas.microsoft.com/office/drawing/2014/main" id="{CA50DD2E-1C20-BECE-66B1-7200AE0B7B02}"/>
              </a:ext>
            </a:extLst>
          </p:cNvPr>
          <p:cNvSpPr txBox="1">
            <a:spLocks/>
          </p:cNvSpPr>
          <p:nvPr/>
        </p:nvSpPr>
        <p:spPr>
          <a:xfrm>
            <a:off x="2944040" y="522161"/>
            <a:ext cx="2994643" cy="524867"/>
          </a:xfrm>
          <a:prstGeom prst="rect">
            <a:avLst/>
          </a:prstGeom>
          <a:solidFill>
            <a:schemeClr val="accent1">
              <a:lumMod val="60000"/>
              <a:lumOff val="4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1919"/>
              </a:buClr>
              <a:buSzPts val="5200"/>
              <a:buFont typeface="Outfit"/>
              <a:buNone/>
              <a:defRPr sz="36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rgbClr val="191919"/>
              </a:buClr>
              <a:buSzPts val="5200"/>
              <a:buFont typeface="Outfit Medium"/>
              <a:buNone/>
              <a:defRPr sz="5200" b="0" i="0" u="none" strike="noStrike" cap="none">
                <a:solidFill>
                  <a:srgbClr val="191919"/>
                </a:solidFill>
                <a:latin typeface="Outfit Medium"/>
                <a:ea typeface="Outfit Medium"/>
                <a:cs typeface="Outfit Medium"/>
                <a:sym typeface="Outfit Medium"/>
              </a:defRPr>
            </a:lvl2pPr>
            <a:lvl3pPr marR="0" lvl="2" algn="ctr" rtl="0">
              <a:lnSpc>
                <a:spcPct val="100000"/>
              </a:lnSpc>
              <a:spcBef>
                <a:spcPts val="0"/>
              </a:spcBef>
              <a:spcAft>
                <a:spcPts val="0"/>
              </a:spcAft>
              <a:buClr>
                <a:srgbClr val="191919"/>
              </a:buClr>
              <a:buSzPts val="5200"/>
              <a:buFont typeface="Outfit Medium"/>
              <a:buNone/>
              <a:defRPr sz="5200" b="0" i="0" u="none" strike="noStrike" cap="none">
                <a:solidFill>
                  <a:srgbClr val="191919"/>
                </a:solidFill>
                <a:latin typeface="Outfit Medium"/>
                <a:ea typeface="Outfit Medium"/>
                <a:cs typeface="Outfit Medium"/>
                <a:sym typeface="Outfit Medium"/>
              </a:defRPr>
            </a:lvl3pPr>
            <a:lvl4pPr marR="0" lvl="3" algn="ctr" rtl="0">
              <a:lnSpc>
                <a:spcPct val="100000"/>
              </a:lnSpc>
              <a:spcBef>
                <a:spcPts val="0"/>
              </a:spcBef>
              <a:spcAft>
                <a:spcPts val="0"/>
              </a:spcAft>
              <a:buClr>
                <a:srgbClr val="191919"/>
              </a:buClr>
              <a:buSzPts val="5200"/>
              <a:buFont typeface="Outfit Medium"/>
              <a:buNone/>
              <a:defRPr sz="5200" b="0" i="0" u="none" strike="noStrike" cap="none">
                <a:solidFill>
                  <a:srgbClr val="191919"/>
                </a:solidFill>
                <a:latin typeface="Outfit Medium"/>
                <a:ea typeface="Outfit Medium"/>
                <a:cs typeface="Outfit Medium"/>
                <a:sym typeface="Outfit Medium"/>
              </a:defRPr>
            </a:lvl4pPr>
            <a:lvl5pPr marR="0" lvl="4" algn="ctr" rtl="0">
              <a:lnSpc>
                <a:spcPct val="100000"/>
              </a:lnSpc>
              <a:spcBef>
                <a:spcPts val="0"/>
              </a:spcBef>
              <a:spcAft>
                <a:spcPts val="0"/>
              </a:spcAft>
              <a:buClr>
                <a:srgbClr val="191919"/>
              </a:buClr>
              <a:buSzPts val="5200"/>
              <a:buFont typeface="Outfit Medium"/>
              <a:buNone/>
              <a:defRPr sz="5200" b="0" i="0" u="none" strike="noStrike" cap="none">
                <a:solidFill>
                  <a:srgbClr val="191919"/>
                </a:solidFill>
                <a:latin typeface="Outfit Medium"/>
                <a:ea typeface="Outfit Medium"/>
                <a:cs typeface="Outfit Medium"/>
                <a:sym typeface="Outfit Medium"/>
              </a:defRPr>
            </a:lvl5pPr>
            <a:lvl6pPr marR="0" lvl="5" algn="ctr" rtl="0">
              <a:lnSpc>
                <a:spcPct val="100000"/>
              </a:lnSpc>
              <a:spcBef>
                <a:spcPts val="0"/>
              </a:spcBef>
              <a:spcAft>
                <a:spcPts val="0"/>
              </a:spcAft>
              <a:buClr>
                <a:srgbClr val="191919"/>
              </a:buClr>
              <a:buSzPts val="5200"/>
              <a:buFont typeface="Outfit Medium"/>
              <a:buNone/>
              <a:defRPr sz="5200" b="0" i="0" u="none" strike="noStrike" cap="none">
                <a:solidFill>
                  <a:srgbClr val="191919"/>
                </a:solidFill>
                <a:latin typeface="Outfit Medium"/>
                <a:ea typeface="Outfit Medium"/>
                <a:cs typeface="Outfit Medium"/>
                <a:sym typeface="Outfit Medium"/>
              </a:defRPr>
            </a:lvl6pPr>
            <a:lvl7pPr marR="0" lvl="6" algn="ctr" rtl="0">
              <a:lnSpc>
                <a:spcPct val="100000"/>
              </a:lnSpc>
              <a:spcBef>
                <a:spcPts val="0"/>
              </a:spcBef>
              <a:spcAft>
                <a:spcPts val="0"/>
              </a:spcAft>
              <a:buClr>
                <a:srgbClr val="191919"/>
              </a:buClr>
              <a:buSzPts val="5200"/>
              <a:buFont typeface="Outfit Medium"/>
              <a:buNone/>
              <a:defRPr sz="5200" b="0" i="0" u="none" strike="noStrike" cap="none">
                <a:solidFill>
                  <a:srgbClr val="191919"/>
                </a:solidFill>
                <a:latin typeface="Outfit Medium"/>
                <a:ea typeface="Outfit Medium"/>
                <a:cs typeface="Outfit Medium"/>
                <a:sym typeface="Outfit Medium"/>
              </a:defRPr>
            </a:lvl7pPr>
            <a:lvl8pPr marR="0" lvl="7" algn="ctr" rtl="0">
              <a:lnSpc>
                <a:spcPct val="100000"/>
              </a:lnSpc>
              <a:spcBef>
                <a:spcPts val="0"/>
              </a:spcBef>
              <a:spcAft>
                <a:spcPts val="0"/>
              </a:spcAft>
              <a:buClr>
                <a:srgbClr val="191919"/>
              </a:buClr>
              <a:buSzPts val="5200"/>
              <a:buFont typeface="Outfit Medium"/>
              <a:buNone/>
              <a:defRPr sz="5200" b="0" i="0" u="none" strike="noStrike" cap="none">
                <a:solidFill>
                  <a:srgbClr val="191919"/>
                </a:solidFill>
                <a:latin typeface="Outfit Medium"/>
                <a:ea typeface="Outfit Medium"/>
                <a:cs typeface="Outfit Medium"/>
                <a:sym typeface="Outfit Medium"/>
              </a:defRPr>
            </a:lvl8pPr>
            <a:lvl9pPr marR="0" lvl="8" algn="ctr" rtl="0">
              <a:lnSpc>
                <a:spcPct val="100000"/>
              </a:lnSpc>
              <a:spcBef>
                <a:spcPts val="0"/>
              </a:spcBef>
              <a:spcAft>
                <a:spcPts val="0"/>
              </a:spcAft>
              <a:buClr>
                <a:srgbClr val="191919"/>
              </a:buClr>
              <a:buSzPts val="5200"/>
              <a:buFont typeface="Outfit Medium"/>
              <a:buNone/>
              <a:defRPr sz="5200" b="0" i="0" u="none" strike="noStrike" cap="none">
                <a:solidFill>
                  <a:srgbClr val="191919"/>
                </a:solidFill>
                <a:latin typeface="Outfit Medium"/>
                <a:ea typeface="Outfit Medium"/>
                <a:cs typeface="Outfit Medium"/>
                <a:sym typeface="Outfit Medium"/>
              </a:defRPr>
            </a:lvl9pPr>
          </a:lstStyle>
          <a:p>
            <a:pPr algn="ctr"/>
            <a:r>
              <a:rPr lang="en"/>
              <a:t>TEAM - 07</a:t>
            </a:r>
          </a:p>
        </p:txBody>
      </p:sp>
      <p:sp>
        <p:nvSpPr>
          <p:cNvPr id="5" name="Google Shape;405;p39">
            <a:extLst>
              <a:ext uri="{FF2B5EF4-FFF2-40B4-BE49-F238E27FC236}">
                <a16:creationId xmlns:a16="http://schemas.microsoft.com/office/drawing/2014/main" id="{B24B1CDB-4E2E-5971-1366-017AC12449B8}"/>
              </a:ext>
            </a:extLst>
          </p:cNvPr>
          <p:cNvSpPr txBox="1">
            <a:spLocks noGrp="1"/>
          </p:cNvSpPr>
          <p:nvPr>
            <p:ph type="subTitle" idx="1"/>
          </p:nvPr>
        </p:nvSpPr>
        <p:spPr>
          <a:xfrm>
            <a:off x="6650551" y="3594770"/>
            <a:ext cx="1807649" cy="715594"/>
          </a:xfrm>
          <a:prstGeom prst="rect">
            <a:avLst/>
          </a:prstGeom>
        </p:spPr>
        <p:txBody>
          <a:bodyPr spcFirstLastPara="1" wrap="square" lIns="91425" tIns="91425" rIns="91425" bIns="91425" anchor="t" anchorCtr="0">
            <a:noAutofit/>
          </a:bodyPr>
          <a:lstStyle/>
          <a:p>
            <a:pPr marL="0" lvl="0" indent="0" algn="ctr">
              <a:lnSpc>
                <a:spcPct val="114999"/>
              </a:lnSpc>
              <a:spcBef>
                <a:spcPts val="0"/>
              </a:spcBef>
              <a:spcAft>
                <a:spcPts val="0"/>
              </a:spcAft>
              <a:buNone/>
            </a:pPr>
            <a:r>
              <a:rPr lang="en-GB" b="1" i="0" err="1">
                <a:solidFill>
                  <a:srgbClr val="242424"/>
                </a:solidFill>
                <a:effectLst/>
                <a:highlight>
                  <a:srgbClr val="FFFFFF"/>
                </a:highlight>
                <a:latin typeface="+mn-lt"/>
              </a:rPr>
              <a:t>Anastasiia</a:t>
            </a:r>
            <a:r>
              <a:rPr lang="en-GB" b="1" i="0">
                <a:solidFill>
                  <a:srgbClr val="242424"/>
                </a:solidFill>
                <a:effectLst/>
                <a:highlight>
                  <a:srgbClr val="FFFFFF"/>
                </a:highlight>
                <a:latin typeface="+mn-lt"/>
              </a:rPr>
              <a:t> </a:t>
            </a:r>
            <a:r>
              <a:rPr lang="en-GB" b="1" i="0" err="1">
                <a:solidFill>
                  <a:srgbClr val="242424"/>
                </a:solidFill>
                <a:effectLst/>
                <a:highlight>
                  <a:srgbClr val="FFFFFF"/>
                </a:highlight>
                <a:latin typeface="+mn-lt"/>
              </a:rPr>
              <a:t>Prydius</a:t>
            </a:r>
            <a:endParaRPr lang="en-GB" b="1" i="0">
              <a:solidFill>
                <a:srgbClr val="242424"/>
              </a:solidFill>
              <a:effectLst/>
              <a:highlight>
                <a:srgbClr val="FFFFFF"/>
              </a:highlight>
              <a:latin typeface="+mn-lt"/>
            </a:endParaRPr>
          </a:p>
        </p:txBody>
      </p:sp>
      <p:sp>
        <p:nvSpPr>
          <p:cNvPr id="6" name="Google Shape;405;p39">
            <a:extLst>
              <a:ext uri="{FF2B5EF4-FFF2-40B4-BE49-F238E27FC236}">
                <a16:creationId xmlns:a16="http://schemas.microsoft.com/office/drawing/2014/main" id="{91471EBD-36C8-7424-5ACC-4143F429C83B}"/>
              </a:ext>
            </a:extLst>
          </p:cNvPr>
          <p:cNvSpPr txBox="1">
            <a:spLocks/>
          </p:cNvSpPr>
          <p:nvPr/>
        </p:nvSpPr>
        <p:spPr>
          <a:xfrm>
            <a:off x="4675615" y="3581102"/>
            <a:ext cx="1586536" cy="7155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None/>
              <a:defRPr sz="15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9pPr>
          </a:lstStyle>
          <a:p>
            <a:pPr marL="0" lvl="0" indent="0" algn="ctr" rtl="0">
              <a:spcBef>
                <a:spcPts val="0"/>
              </a:spcBef>
              <a:spcAft>
                <a:spcPts val="0"/>
              </a:spcAft>
              <a:buNone/>
            </a:pPr>
            <a:r>
              <a:rPr lang="en-GB" b="1" i="0">
                <a:solidFill>
                  <a:srgbClr val="242424"/>
                </a:solidFill>
                <a:effectLst/>
                <a:highlight>
                  <a:srgbClr val="FFFFFF"/>
                </a:highlight>
                <a:latin typeface="+mn-lt"/>
              </a:rPr>
              <a:t>Anna </a:t>
            </a:r>
            <a:r>
              <a:rPr lang="en-GB" b="1" i="0" err="1">
                <a:solidFill>
                  <a:srgbClr val="242424"/>
                </a:solidFill>
                <a:effectLst/>
                <a:highlight>
                  <a:srgbClr val="FFFFFF"/>
                </a:highlight>
                <a:latin typeface="+mn-lt"/>
              </a:rPr>
              <a:t>Bezshkura</a:t>
            </a:r>
            <a:endParaRPr lang="en-GB" b="1">
              <a:solidFill>
                <a:srgbClr val="242424"/>
              </a:solidFill>
              <a:highlight>
                <a:srgbClr val="FFFFFF"/>
              </a:highlight>
              <a:latin typeface="+mn-lt"/>
            </a:endParaRPr>
          </a:p>
        </p:txBody>
      </p:sp>
      <p:sp>
        <p:nvSpPr>
          <p:cNvPr id="7" name="Google Shape;405;p39">
            <a:extLst>
              <a:ext uri="{FF2B5EF4-FFF2-40B4-BE49-F238E27FC236}">
                <a16:creationId xmlns:a16="http://schemas.microsoft.com/office/drawing/2014/main" id="{A2B42659-D95D-9B2B-6A9E-D93F3611DE89}"/>
              </a:ext>
            </a:extLst>
          </p:cNvPr>
          <p:cNvSpPr txBox="1">
            <a:spLocks/>
          </p:cNvSpPr>
          <p:nvPr/>
        </p:nvSpPr>
        <p:spPr>
          <a:xfrm>
            <a:off x="2799791" y="3595850"/>
            <a:ext cx="1586536" cy="7155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None/>
              <a:defRPr sz="15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9pPr>
          </a:lstStyle>
          <a:p>
            <a:pPr marL="0" lvl="0" indent="0" algn="ctr" rtl="0">
              <a:spcBef>
                <a:spcPts val="0"/>
              </a:spcBef>
              <a:spcAft>
                <a:spcPts val="0"/>
              </a:spcAft>
              <a:buNone/>
            </a:pPr>
            <a:r>
              <a:rPr lang="en-GB" b="1" i="0">
                <a:solidFill>
                  <a:srgbClr val="242424"/>
                </a:solidFill>
                <a:effectLst/>
                <a:highlight>
                  <a:srgbClr val="FFFFFF"/>
                </a:highlight>
                <a:latin typeface="+mn-lt"/>
              </a:rPr>
              <a:t>Imtiaz Chowdhury</a:t>
            </a:r>
            <a:endParaRPr lang="en-GB" b="1">
              <a:solidFill>
                <a:srgbClr val="242424"/>
              </a:solidFill>
              <a:highlight>
                <a:srgbClr val="FFFFFF"/>
              </a:highlight>
              <a:latin typeface="+mn-lt"/>
            </a:endParaRPr>
          </a:p>
        </p:txBody>
      </p:sp>
      <p:sp>
        <p:nvSpPr>
          <p:cNvPr id="8" name="Google Shape;405;p39">
            <a:extLst>
              <a:ext uri="{FF2B5EF4-FFF2-40B4-BE49-F238E27FC236}">
                <a16:creationId xmlns:a16="http://schemas.microsoft.com/office/drawing/2014/main" id="{8BAE3230-C3C3-E719-96EF-119F0A1C1EA8}"/>
              </a:ext>
            </a:extLst>
          </p:cNvPr>
          <p:cNvSpPr txBox="1">
            <a:spLocks/>
          </p:cNvSpPr>
          <p:nvPr/>
        </p:nvSpPr>
        <p:spPr>
          <a:xfrm>
            <a:off x="835742" y="3610598"/>
            <a:ext cx="1674761" cy="7155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None/>
              <a:defRPr sz="15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9pPr>
          </a:lstStyle>
          <a:p>
            <a:pPr marL="0" lvl="0" indent="0" algn="ctr" rtl="0">
              <a:spcBef>
                <a:spcPts val="0"/>
              </a:spcBef>
              <a:spcAft>
                <a:spcPts val="0"/>
              </a:spcAft>
              <a:buNone/>
            </a:pPr>
            <a:r>
              <a:rPr lang="en-GB" b="1" i="0" err="1">
                <a:solidFill>
                  <a:srgbClr val="242424"/>
                </a:solidFill>
                <a:effectLst/>
                <a:highlight>
                  <a:srgbClr val="FFFFFF"/>
                </a:highlight>
                <a:latin typeface="+mn-lt"/>
              </a:rPr>
              <a:t>Siddarth</a:t>
            </a:r>
            <a:r>
              <a:rPr lang="en-GB" b="1" i="0">
                <a:solidFill>
                  <a:srgbClr val="242424"/>
                </a:solidFill>
                <a:effectLst/>
                <a:highlight>
                  <a:srgbClr val="FFFFFF"/>
                </a:highlight>
                <a:latin typeface="+mn-lt"/>
              </a:rPr>
              <a:t> Gopalakrishnan</a:t>
            </a:r>
          </a:p>
        </p:txBody>
      </p:sp>
      <p:cxnSp>
        <p:nvCxnSpPr>
          <p:cNvPr id="12" name="Google Shape;424;p39">
            <a:extLst>
              <a:ext uri="{FF2B5EF4-FFF2-40B4-BE49-F238E27FC236}">
                <a16:creationId xmlns:a16="http://schemas.microsoft.com/office/drawing/2014/main" id="{A00D7D61-65C5-887B-F2D7-71EFB2B969D3}"/>
              </a:ext>
            </a:extLst>
          </p:cNvPr>
          <p:cNvCxnSpPr/>
          <p:nvPr/>
        </p:nvCxnSpPr>
        <p:spPr>
          <a:xfrm>
            <a:off x="1450342" y="4455393"/>
            <a:ext cx="373500" cy="0"/>
          </a:xfrm>
          <a:prstGeom prst="straightConnector1">
            <a:avLst/>
          </a:prstGeom>
          <a:noFill/>
          <a:ln w="19050" cap="flat" cmpd="sng">
            <a:solidFill>
              <a:schemeClr val="dk1"/>
            </a:solidFill>
            <a:prstDash val="solid"/>
            <a:round/>
            <a:headEnd type="none" w="med" len="med"/>
            <a:tailEnd type="none" w="med" len="med"/>
          </a:ln>
        </p:spPr>
      </p:cxnSp>
      <p:cxnSp>
        <p:nvCxnSpPr>
          <p:cNvPr id="14" name="Google Shape;424;p39">
            <a:extLst>
              <a:ext uri="{FF2B5EF4-FFF2-40B4-BE49-F238E27FC236}">
                <a16:creationId xmlns:a16="http://schemas.microsoft.com/office/drawing/2014/main" id="{D148F384-8E64-78C1-1E3A-87B6118C6088}"/>
              </a:ext>
            </a:extLst>
          </p:cNvPr>
          <p:cNvCxnSpPr/>
          <p:nvPr/>
        </p:nvCxnSpPr>
        <p:spPr>
          <a:xfrm>
            <a:off x="3480703" y="4461689"/>
            <a:ext cx="373500" cy="0"/>
          </a:xfrm>
          <a:prstGeom prst="straightConnector1">
            <a:avLst/>
          </a:prstGeom>
          <a:noFill/>
          <a:ln w="19050" cap="flat" cmpd="sng">
            <a:solidFill>
              <a:schemeClr val="dk1"/>
            </a:solidFill>
            <a:prstDash val="solid"/>
            <a:round/>
            <a:headEnd type="none" w="med" len="med"/>
            <a:tailEnd type="none" w="med" len="med"/>
          </a:ln>
        </p:spPr>
      </p:cxnSp>
      <p:cxnSp>
        <p:nvCxnSpPr>
          <p:cNvPr id="15" name="Google Shape;424;p39">
            <a:extLst>
              <a:ext uri="{FF2B5EF4-FFF2-40B4-BE49-F238E27FC236}">
                <a16:creationId xmlns:a16="http://schemas.microsoft.com/office/drawing/2014/main" id="{AD8710C2-63FE-3A7D-4DF1-8406AE6D9AF0}"/>
              </a:ext>
            </a:extLst>
          </p:cNvPr>
          <p:cNvCxnSpPr/>
          <p:nvPr/>
        </p:nvCxnSpPr>
        <p:spPr>
          <a:xfrm>
            <a:off x="5393077" y="4449701"/>
            <a:ext cx="373500" cy="0"/>
          </a:xfrm>
          <a:prstGeom prst="straightConnector1">
            <a:avLst/>
          </a:prstGeom>
          <a:noFill/>
          <a:ln w="19050" cap="flat" cmpd="sng">
            <a:solidFill>
              <a:schemeClr val="dk1"/>
            </a:solidFill>
            <a:prstDash val="solid"/>
            <a:round/>
            <a:headEnd type="none" w="med" len="med"/>
            <a:tailEnd type="none" w="med" len="med"/>
          </a:ln>
        </p:spPr>
      </p:cxnSp>
      <p:cxnSp>
        <p:nvCxnSpPr>
          <p:cNvPr id="16" name="Google Shape;424;p39">
            <a:extLst>
              <a:ext uri="{FF2B5EF4-FFF2-40B4-BE49-F238E27FC236}">
                <a16:creationId xmlns:a16="http://schemas.microsoft.com/office/drawing/2014/main" id="{40084362-3910-67EE-F970-7D88F38FAD00}"/>
              </a:ext>
            </a:extLst>
          </p:cNvPr>
          <p:cNvCxnSpPr/>
          <p:nvPr/>
        </p:nvCxnSpPr>
        <p:spPr>
          <a:xfrm>
            <a:off x="7403773" y="4445389"/>
            <a:ext cx="373500" cy="0"/>
          </a:xfrm>
          <a:prstGeom prst="straightConnector1">
            <a:avLst/>
          </a:prstGeom>
          <a:noFill/>
          <a:ln w="19050" cap="flat" cmpd="sng">
            <a:solidFill>
              <a:schemeClr val="dk1"/>
            </a:solidFill>
            <a:prstDash val="solid"/>
            <a:round/>
            <a:headEnd type="none" w="med" len="med"/>
            <a:tailEnd type="none" w="med" len="med"/>
          </a:ln>
        </p:spPr>
      </p:cxnSp>
      <p:sp>
        <p:nvSpPr>
          <p:cNvPr id="22" name="TextBox 21">
            <a:extLst>
              <a:ext uri="{FF2B5EF4-FFF2-40B4-BE49-F238E27FC236}">
                <a16:creationId xmlns:a16="http://schemas.microsoft.com/office/drawing/2014/main" id="{91068994-1FF6-DFBE-2552-014849B00074}"/>
              </a:ext>
            </a:extLst>
          </p:cNvPr>
          <p:cNvSpPr txBox="1"/>
          <p:nvPr/>
        </p:nvSpPr>
        <p:spPr>
          <a:xfrm>
            <a:off x="9665110" y="953729"/>
            <a:ext cx="184731" cy="307777"/>
          </a:xfrm>
          <a:prstGeom prst="rect">
            <a:avLst/>
          </a:prstGeom>
          <a:noFill/>
        </p:spPr>
        <p:txBody>
          <a:bodyPr wrap="none" rtlCol="0">
            <a:spAutoFit/>
          </a:bodyPr>
          <a:lstStyle/>
          <a:p>
            <a:endParaRPr lang="en-BD"/>
          </a:p>
        </p:txBody>
      </p:sp>
      <p:cxnSp>
        <p:nvCxnSpPr>
          <p:cNvPr id="23" name="Google Shape;424;p39">
            <a:extLst>
              <a:ext uri="{FF2B5EF4-FFF2-40B4-BE49-F238E27FC236}">
                <a16:creationId xmlns:a16="http://schemas.microsoft.com/office/drawing/2014/main" id="{3D852F84-77FF-82F8-9F0C-28A43A5284C6}"/>
              </a:ext>
            </a:extLst>
          </p:cNvPr>
          <p:cNvCxnSpPr/>
          <p:nvPr/>
        </p:nvCxnSpPr>
        <p:spPr>
          <a:xfrm>
            <a:off x="3077664" y="406099"/>
            <a:ext cx="720000" cy="0"/>
          </a:xfrm>
          <a:prstGeom prst="straightConnector1">
            <a:avLst/>
          </a:prstGeom>
          <a:noFill/>
          <a:ln w="19050" cap="flat" cmpd="sng">
            <a:solidFill>
              <a:schemeClr val="dk1"/>
            </a:solidFill>
            <a:prstDash val="solid"/>
            <a:round/>
            <a:headEnd type="none" w="med" len="med"/>
            <a:tailEnd type="none" w="med" len="med"/>
          </a:ln>
        </p:spPr>
      </p:cxnSp>
      <p:pic>
        <p:nvPicPr>
          <p:cNvPr id="26" name="Picture 25" descr="A person in a black shirt&#10;&#10;Description automatically generated">
            <a:extLst>
              <a:ext uri="{FF2B5EF4-FFF2-40B4-BE49-F238E27FC236}">
                <a16:creationId xmlns:a16="http://schemas.microsoft.com/office/drawing/2014/main" id="{FD4D87D6-92AB-CBA5-CE47-204CBD5D8C85}"/>
              </a:ext>
            </a:extLst>
          </p:cNvPr>
          <p:cNvPicPr>
            <a:picLocks noChangeAspect="1"/>
          </p:cNvPicPr>
          <p:nvPr/>
        </p:nvPicPr>
        <p:blipFill rotWithShape="1">
          <a:blip r:embed="rId6"/>
          <a:srcRect l="14625" r="18625"/>
          <a:stretch/>
        </p:blipFill>
        <p:spPr>
          <a:xfrm>
            <a:off x="696612" y="1610140"/>
            <a:ext cx="1810800" cy="1810800"/>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spTree>
    <p:extLst>
      <p:ext uri="{BB962C8B-B14F-4D97-AF65-F5344CB8AC3E}">
        <p14:creationId xmlns:p14="http://schemas.microsoft.com/office/powerpoint/2010/main" val="36335099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ctrTitle"/>
          </p:nvPr>
        </p:nvSpPr>
        <p:spPr>
          <a:xfrm>
            <a:off x="198869" y="161744"/>
            <a:ext cx="7204772" cy="419558"/>
          </a:xfrm>
          <a:prstGeom prst="rect">
            <a:avLst/>
          </a:prstGeom>
        </p:spPr>
        <p:txBody>
          <a:bodyPr spcFirstLastPara="1" wrap="square" lIns="91425" tIns="91425" rIns="91425" bIns="91425" anchor="ctr" anchorCtr="0">
            <a:noAutofit/>
          </a:bodyPr>
          <a:lstStyle/>
          <a:p>
            <a:r>
              <a:rPr lang="en-US" sz="2400"/>
              <a:t>Optimal Operational Big 4 Matrices</a:t>
            </a:r>
            <a:endParaRPr lang="en-US"/>
          </a:p>
        </p:txBody>
      </p:sp>
      <p:pic>
        <p:nvPicPr>
          <p:cNvPr id="1030" name="Picture 6" descr="Ball Corporation Recognized by Several Leading Organizations for its  Sustainability and Workplace Achievements">
            <a:extLst>
              <a:ext uri="{FF2B5EF4-FFF2-40B4-BE49-F238E27FC236}">
                <a16:creationId xmlns:a16="http://schemas.microsoft.com/office/drawing/2014/main" id="{629D2B73-22F1-0C68-8AB0-05B513856C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009" r="24010"/>
          <a:stretch/>
        </p:blipFill>
        <p:spPr bwMode="auto">
          <a:xfrm>
            <a:off x="8458200" y="142164"/>
            <a:ext cx="521929" cy="524866"/>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360;p36">
            <a:extLst>
              <a:ext uri="{FF2B5EF4-FFF2-40B4-BE49-F238E27FC236}">
                <a16:creationId xmlns:a16="http://schemas.microsoft.com/office/drawing/2014/main" id="{9061CC1C-74A9-86AB-38E0-E3F90D83BE95}"/>
              </a:ext>
            </a:extLst>
          </p:cNvPr>
          <p:cNvSpPr/>
          <p:nvPr/>
        </p:nvSpPr>
        <p:spPr>
          <a:xfrm rot="10800000" flipH="1">
            <a:off x="-212337" y="402537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95359A87-4F60-5232-1F6E-6B33386B7B4A}"/>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4C74F9B6-39EB-4E98-F25A-51E6DC670397}"/>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roup 62">
            <a:extLst>
              <a:ext uri="{FF2B5EF4-FFF2-40B4-BE49-F238E27FC236}">
                <a16:creationId xmlns:a16="http://schemas.microsoft.com/office/drawing/2014/main" id="{0A69836B-E529-7FDB-184A-6D6D70761D16}"/>
              </a:ext>
            </a:extLst>
          </p:cNvPr>
          <p:cNvGrpSpPr/>
          <p:nvPr/>
        </p:nvGrpSpPr>
        <p:grpSpPr>
          <a:xfrm>
            <a:off x="1118261" y="4662237"/>
            <a:ext cx="7586726" cy="319523"/>
            <a:chOff x="1118261" y="4662237"/>
            <a:chExt cx="7586726" cy="319523"/>
          </a:xfrm>
        </p:grpSpPr>
        <p:grpSp>
          <p:nvGrpSpPr>
            <p:cNvPr id="1024" name="Group 1023">
              <a:extLst>
                <a:ext uri="{FF2B5EF4-FFF2-40B4-BE49-F238E27FC236}">
                  <a16:creationId xmlns:a16="http://schemas.microsoft.com/office/drawing/2014/main" id="{42C00C2D-A620-96A1-30CC-3D169E708FC7}"/>
                </a:ext>
              </a:extLst>
            </p:cNvPr>
            <p:cNvGrpSpPr/>
            <p:nvPr/>
          </p:nvGrpSpPr>
          <p:grpSpPr>
            <a:xfrm>
              <a:off x="1118261" y="4662262"/>
              <a:ext cx="1080001" cy="319498"/>
              <a:chOff x="447867" y="6400802"/>
              <a:chExt cx="1080001" cy="359954"/>
            </a:xfrm>
          </p:grpSpPr>
          <p:sp>
            <p:nvSpPr>
              <p:cNvPr id="1041" name="Rectangle 1040">
                <a:extLst>
                  <a:ext uri="{FF2B5EF4-FFF2-40B4-BE49-F238E27FC236}">
                    <a16:creationId xmlns:a16="http://schemas.microsoft.com/office/drawing/2014/main" id="{5041D18D-79F2-28D1-6B2A-456423AA7510}"/>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Overview</a:t>
                </a:r>
              </a:p>
            </p:txBody>
          </p:sp>
          <p:cxnSp>
            <p:nvCxnSpPr>
              <p:cNvPr id="1042" name="Straight Connector 1041">
                <a:extLst>
                  <a:ext uri="{FF2B5EF4-FFF2-40B4-BE49-F238E27FC236}">
                    <a16:creationId xmlns:a16="http://schemas.microsoft.com/office/drawing/2014/main" id="{4C0E7DC4-B735-CEA6-1E2F-E3EAE0C282EE}"/>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5" name="Group 1024">
              <a:extLst>
                <a:ext uri="{FF2B5EF4-FFF2-40B4-BE49-F238E27FC236}">
                  <a16:creationId xmlns:a16="http://schemas.microsoft.com/office/drawing/2014/main" id="{4D3FFC8A-881E-46CB-D7C4-9903D1129817}"/>
                </a:ext>
              </a:extLst>
            </p:cNvPr>
            <p:cNvGrpSpPr/>
            <p:nvPr/>
          </p:nvGrpSpPr>
          <p:grpSpPr>
            <a:xfrm>
              <a:off x="2419606" y="4662257"/>
              <a:ext cx="1080001" cy="319498"/>
              <a:chOff x="447867" y="6400802"/>
              <a:chExt cx="1080001" cy="359954"/>
            </a:xfrm>
          </p:grpSpPr>
          <p:sp>
            <p:nvSpPr>
              <p:cNvPr id="1039" name="Rectangle 1038">
                <a:extLst>
                  <a:ext uri="{FF2B5EF4-FFF2-40B4-BE49-F238E27FC236}">
                    <a16:creationId xmlns:a16="http://schemas.microsoft.com/office/drawing/2014/main" id="{D51F28A1-8E15-21A9-657A-2EDF4590C802}"/>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Exploratory Data Analysis</a:t>
                </a:r>
              </a:p>
            </p:txBody>
          </p:sp>
          <p:cxnSp>
            <p:nvCxnSpPr>
              <p:cNvPr id="1040" name="Straight Connector 1039">
                <a:extLst>
                  <a:ext uri="{FF2B5EF4-FFF2-40B4-BE49-F238E27FC236}">
                    <a16:creationId xmlns:a16="http://schemas.microsoft.com/office/drawing/2014/main" id="{389B4E07-5041-39FE-7A7B-11B7DAAF44F1}"/>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6" name="Group 1025">
              <a:extLst>
                <a:ext uri="{FF2B5EF4-FFF2-40B4-BE49-F238E27FC236}">
                  <a16:creationId xmlns:a16="http://schemas.microsoft.com/office/drawing/2014/main" id="{5949E55F-74DD-202A-1B77-C28D1160CE56}"/>
                </a:ext>
              </a:extLst>
            </p:cNvPr>
            <p:cNvGrpSpPr/>
            <p:nvPr/>
          </p:nvGrpSpPr>
          <p:grpSpPr>
            <a:xfrm>
              <a:off x="3720951" y="4662252"/>
              <a:ext cx="1080001" cy="319498"/>
              <a:chOff x="447867" y="6400802"/>
              <a:chExt cx="1080001" cy="359954"/>
            </a:xfrm>
          </p:grpSpPr>
          <p:sp>
            <p:nvSpPr>
              <p:cNvPr id="1037" name="Rectangle 1036">
                <a:extLst>
                  <a:ext uri="{FF2B5EF4-FFF2-40B4-BE49-F238E27FC236}">
                    <a16:creationId xmlns:a16="http://schemas.microsoft.com/office/drawing/2014/main" id="{53808D62-DB31-2143-64FD-29425ADF9115}"/>
                  </a:ext>
                </a:extLst>
              </p:cNvPr>
              <p:cNvSpPr/>
              <p:nvPr/>
            </p:nvSpPr>
            <p:spPr>
              <a:xfrm>
                <a:off x="447868" y="6462680"/>
                <a:ext cx="1080000" cy="29807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Optimum Workforce</a:t>
                </a:r>
              </a:p>
            </p:txBody>
          </p:sp>
          <p:cxnSp>
            <p:nvCxnSpPr>
              <p:cNvPr id="1038" name="Straight Connector 1037">
                <a:extLst>
                  <a:ext uri="{FF2B5EF4-FFF2-40B4-BE49-F238E27FC236}">
                    <a16:creationId xmlns:a16="http://schemas.microsoft.com/office/drawing/2014/main" id="{F60DEEE7-6534-B5D1-F4C1-FA3E03BA27CD}"/>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7" name="Group 1026">
              <a:extLst>
                <a:ext uri="{FF2B5EF4-FFF2-40B4-BE49-F238E27FC236}">
                  <a16:creationId xmlns:a16="http://schemas.microsoft.com/office/drawing/2014/main" id="{26A4888D-CD8C-0ACC-80C4-386B50C2DFCE}"/>
                </a:ext>
              </a:extLst>
            </p:cNvPr>
            <p:cNvGrpSpPr/>
            <p:nvPr/>
          </p:nvGrpSpPr>
          <p:grpSpPr>
            <a:xfrm>
              <a:off x="5022296" y="4662247"/>
              <a:ext cx="1080001" cy="319498"/>
              <a:chOff x="447867" y="6400802"/>
              <a:chExt cx="1080001" cy="359954"/>
            </a:xfrm>
          </p:grpSpPr>
          <p:sp>
            <p:nvSpPr>
              <p:cNvPr id="1035" name="Rectangle 1034">
                <a:extLst>
                  <a:ext uri="{FF2B5EF4-FFF2-40B4-BE49-F238E27FC236}">
                    <a16:creationId xmlns:a16="http://schemas.microsoft.com/office/drawing/2014/main" id="{BD353C54-042D-A96D-45BE-D55105FD7A4B}"/>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Dynamic Dashboard</a:t>
                </a:r>
              </a:p>
            </p:txBody>
          </p:sp>
          <p:cxnSp>
            <p:nvCxnSpPr>
              <p:cNvPr id="1036" name="Straight Connector 1035">
                <a:extLst>
                  <a:ext uri="{FF2B5EF4-FFF2-40B4-BE49-F238E27FC236}">
                    <a16:creationId xmlns:a16="http://schemas.microsoft.com/office/drawing/2014/main" id="{2727D302-9A3B-7CAE-E15F-78AF2338F215}"/>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8" name="Group 1027">
              <a:extLst>
                <a:ext uri="{FF2B5EF4-FFF2-40B4-BE49-F238E27FC236}">
                  <a16:creationId xmlns:a16="http://schemas.microsoft.com/office/drawing/2014/main" id="{D774A1E1-AED6-AC5D-E0AE-734DBF2D2D60}"/>
                </a:ext>
              </a:extLst>
            </p:cNvPr>
            <p:cNvGrpSpPr/>
            <p:nvPr/>
          </p:nvGrpSpPr>
          <p:grpSpPr>
            <a:xfrm>
              <a:off x="6323641" y="4662242"/>
              <a:ext cx="1080001" cy="319498"/>
              <a:chOff x="447867" y="6400802"/>
              <a:chExt cx="1080001" cy="359954"/>
            </a:xfrm>
          </p:grpSpPr>
          <p:sp>
            <p:nvSpPr>
              <p:cNvPr id="1033" name="Rectangle 1032">
                <a:extLst>
                  <a:ext uri="{FF2B5EF4-FFF2-40B4-BE49-F238E27FC236}">
                    <a16:creationId xmlns:a16="http://schemas.microsoft.com/office/drawing/2014/main" id="{14C54B73-8607-8034-9600-F8C985B3D64C}"/>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Strategies</a:t>
                </a:r>
              </a:p>
            </p:txBody>
          </p:sp>
          <p:cxnSp>
            <p:nvCxnSpPr>
              <p:cNvPr id="1034" name="Straight Connector 1033">
                <a:extLst>
                  <a:ext uri="{FF2B5EF4-FFF2-40B4-BE49-F238E27FC236}">
                    <a16:creationId xmlns:a16="http://schemas.microsoft.com/office/drawing/2014/main" id="{FA2F1C51-D8F6-9B62-4C50-0BDB2200ADCF}"/>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9" name="Group 1028">
              <a:extLst>
                <a:ext uri="{FF2B5EF4-FFF2-40B4-BE49-F238E27FC236}">
                  <a16:creationId xmlns:a16="http://schemas.microsoft.com/office/drawing/2014/main" id="{4AF47CD6-62F2-5E32-526E-F3A1A407E1C4}"/>
                </a:ext>
              </a:extLst>
            </p:cNvPr>
            <p:cNvGrpSpPr/>
            <p:nvPr/>
          </p:nvGrpSpPr>
          <p:grpSpPr>
            <a:xfrm>
              <a:off x="7624986" y="4662237"/>
              <a:ext cx="1080001" cy="319498"/>
              <a:chOff x="447867" y="6400802"/>
              <a:chExt cx="1080001" cy="359954"/>
            </a:xfrm>
          </p:grpSpPr>
          <p:sp>
            <p:nvSpPr>
              <p:cNvPr id="1031" name="Rectangle 1030">
                <a:extLst>
                  <a:ext uri="{FF2B5EF4-FFF2-40B4-BE49-F238E27FC236}">
                    <a16:creationId xmlns:a16="http://schemas.microsoft.com/office/drawing/2014/main" id="{B2F5C3F5-BBA7-44D5-B236-96F8350C769D}"/>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panose="020B0604020202020204" pitchFamily="34" charset="0"/>
                    <a:cs typeface="Arial" panose="020B0604020202020204" pitchFamily="34" charset="0"/>
                  </a:rPr>
                  <a:t>Conclusion</a:t>
                </a:r>
                <a:endPar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1032" name="Straight Connector 1031">
                <a:extLst>
                  <a:ext uri="{FF2B5EF4-FFF2-40B4-BE49-F238E27FC236}">
                    <a16:creationId xmlns:a16="http://schemas.microsoft.com/office/drawing/2014/main" id="{693A0C2A-E7E8-B7BA-70C7-E87A9FA4A852}"/>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 name="Rectangle 5">
            <a:extLst>
              <a:ext uri="{FF2B5EF4-FFF2-40B4-BE49-F238E27FC236}">
                <a16:creationId xmlns:a16="http://schemas.microsoft.com/office/drawing/2014/main" id="{EB8D7E00-EAB5-0080-89F3-1044804315AE}"/>
              </a:ext>
            </a:extLst>
          </p:cNvPr>
          <p:cNvSpPr/>
          <p:nvPr/>
        </p:nvSpPr>
        <p:spPr>
          <a:xfrm>
            <a:off x="270309"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grpSp>
        <p:nvGrpSpPr>
          <p:cNvPr id="53" name="Google Shape;406;p23">
            <a:extLst>
              <a:ext uri="{FF2B5EF4-FFF2-40B4-BE49-F238E27FC236}">
                <a16:creationId xmlns:a16="http://schemas.microsoft.com/office/drawing/2014/main" id="{C6D61ABC-849A-F52F-6334-95C90CF0889C}"/>
              </a:ext>
            </a:extLst>
          </p:cNvPr>
          <p:cNvGrpSpPr/>
          <p:nvPr/>
        </p:nvGrpSpPr>
        <p:grpSpPr>
          <a:xfrm>
            <a:off x="1929494" y="1587111"/>
            <a:ext cx="6721200" cy="2085341"/>
            <a:chOff x="1289038" y="1622496"/>
            <a:chExt cx="6721200" cy="2085341"/>
          </a:xfrm>
        </p:grpSpPr>
        <p:cxnSp>
          <p:nvCxnSpPr>
            <p:cNvPr id="54" name="Google Shape;407;p23">
              <a:extLst>
                <a:ext uri="{FF2B5EF4-FFF2-40B4-BE49-F238E27FC236}">
                  <a16:creationId xmlns:a16="http://schemas.microsoft.com/office/drawing/2014/main" id="{48DB2208-3AF1-84DA-649D-FC1DD2195428}"/>
                </a:ext>
              </a:extLst>
            </p:cNvPr>
            <p:cNvCxnSpPr/>
            <p:nvPr/>
          </p:nvCxnSpPr>
          <p:spPr>
            <a:xfrm>
              <a:off x="1289038" y="1622496"/>
              <a:ext cx="6721200" cy="0"/>
            </a:xfrm>
            <a:prstGeom prst="straightConnector1">
              <a:avLst/>
            </a:prstGeom>
            <a:noFill/>
            <a:ln w="9525" cap="flat" cmpd="sng">
              <a:solidFill>
                <a:srgbClr val="EEEEEE"/>
              </a:solidFill>
              <a:prstDash val="solid"/>
              <a:round/>
              <a:headEnd type="none" w="med" len="med"/>
              <a:tailEnd type="none" w="med" len="med"/>
            </a:ln>
          </p:spPr>
        </p:cxnSp>
        <p:cxnSp>
          <p:nvCxnSpPr>
            <p:cNvPr id="55" name="Google Shape;408;p23">
              <a:extLst>
                <a:ext uri="{FF2B5EF4-FFF2-40B4-BE49-F238E27FC236}">
                  <a16:creationId xmlns:a16="http://schemas.microsoft.com/office/drawing/2014/main" id="{344E8D2B-B41D-1F20-961E-37AFF1B509DF}"/>
                </a:ext>
              </a:extLst>
            </p:cNvPr>
            <p:cNvCxnSpPr/>
            <p:nvPr/>
          </p:nvCxnSpPr>
          <p:spPr>
            <a:xfrm>
              <a:off x="1289038" y="1831030"/>
              <a:ext cx="6721200" cy="0"/>
            </a:xfrm>
            <a:prstGeom prst="straightConnector1">
              <a:avLst/>
            </a:prstGeom>
            <a:noFill/>
            <a:ln w="9525" cap="flat" cmpd="sng">
              <a:solidFill>
                <a:srgbClr val="EEEEEE"/>
              </a:solidFill>
              <a:prstDash val="solid"/>
              <a:round/>
              <a:headEnd type="none" w="med" len="med"/>
              <a:tailEnd type="none" w="med" len="med"/>
            </a:ln>
          </p:spPr>
        </p:cxnSp>
        <p:cxnSp>
          <p:nvCxnSpPr>
            <p:cNvPr id="56" name="Google Shape;409;p23">
              <a:extLst>
                <a:ext uri="{FF2B5EF4-FFF2-40B4-BE49-F238E27FC236}">
                  <a16:creationId xmlns:a16="http://schemas.microsoft.com/office/drawing/2014/main" id="{73253D3C-FC54-8767-E5EE-8C151F8021B7}"/>
                </a:ext>
              </a:extLst>
            </p:cNvPr>
            <p:cNvCxnSpPr/>
            <p:nvPr/>
          </p:nvCxnSpPr>
          <p:spPr>
            <a:xfrm>
              <a:off x="1289038" y="2039564"/>
              <a:ext cx="6721200" cy="0"/>
            </a:xfrm>
            <a:prstGeom prst="straightConnector1">
              <a:avLst/>
            </a:prstGeom>
            <a:noFill/>
            <a:ln w="9525" cap="flat" cmpd="sng">
              <a:solidFill>
                <a:srgbClr val="EEEEEE"/>
              </a:solidFill>
              <a:prstDash val="solid"/>
              <a:round/>
              <a:headEnd type="none" w="med" len="med"/>
              <a:tailEnd type="none" w="med" len="med"/>
            </a:ln>
          </p:spPr>
        </p:cxnSp>
        <p:cxnSp>
          <p:nvCxnSpPr>
            <p:cNvPr id="57" name="Google Shape;410;p23">
              <a:extLst>
                <a:ext uri="{FF2B5EF4-FFF2-40B4-BE49-F238E27FC236}">
                  <a16:creationId xmlns:a16="http://schemas.microsoft.com/office/drawing/2014/main" id="{46D8C3FA-E594-52F0-1C0C-7A924AAFCE7E}"/>
                </a:ext>
              </a:extLst>
            </p:cNvPr>
            <p:cNvCxnSpPr/>
            <p:nvPr/>
          </p:nvCxnSpPr>
          <p:spPr>
            <a:xfrm>
              <a:off x="1289038" y="2248098"/>
              <a:ext cx="6721200" cy="0"/>
            </a:xfrm>
            <a:prstGeom prst="straightConnector1">
              <a:avLst/>
            </a:prstGeom>
            <a:noFill/>
            <a:ln w="9525" cap="flat" cmpd="sng">
              <a:solidFill>
                <a:srgbClr val="EEEEEE"/>
              </a:solidFill>
              <a:prstDash val="solid"/>
              <a:round/>
              <a:headEnd type="none" w="med" len="med"/>
              <a:tailEnd type="none" w="med" len="med"/>
            </a:ln>
          </p:spPr>
        </p:cxnSp>
        <p:cxnSp>
          <p:nvCxnSpPr>
            <p:cNvPr id="58" name="Google Shape;411;p23">
              <a:extLst>
                <a:ext uri="{FF2B5EF4-FFF2-40B4-BE49-F238E27FC236}">
                  <a16:creationId xmlns:a16="http://schemas.microsoft.com/office/drawing/2014/main" id="{B502F237-04C8-D4B5-5188-3758FE7023BB}"/>
                </a:ext>
              </a:extLst>
            </p:cNvPr>
            <p:cNvCxnSpPr/>
            <p:nvPr/>
          </p:nvCxnSpPr>
          <p:spPr>
            <a:xfrm>
              <a:off x="1289038" y="2456632"/>
              <a:ext cx="6721200" cy="0"/>
            </a:xfrm>
            <a:prstGeom prst="straightConnector1">
              <a:avLst/>
            </a:prstGeom>
            <a:noFill/>
            <a:ln w="9525" cap="flat" cmpd="sng">
              <a:solidFill>
                <a:srgbClr val="EEEEEE"/>
              </a:solidFill>
              <a:prstDash val="solid"/>
              <a:round/>
              <a:headEnd type="none" w="med" len="med"/>
              <a:tailEnd type="none" w="med" len="med"/>
            </a:ln>
          </p:spPr>
        </p:cxnSp>
        <p:cxnSp>
          <p:nvCxnSpPr>
            <p:cNvPr id="59" name="Google Shape;412;p23">
              <a:extLst>
                <a:ext uri="{FF2B5EF4-FFF2-40B4-BE49-F238E27FC236}">
                  <a16:creationId xmlns:a16="http://schemas.microsoft.com/office/drawing/2014/main" id="{DA816937-E4B5-3074-8D3B-264556C82B1D}"/>
                </a:ext>
              </a:extLst>
            </p:cNvPr>
            <p:cNvCxnSpPr/>
            <p:nvPr/>
          </p:nvCxnSpPr>
          <p:spPr>
            <a:xfrm>
              <a:off x="1289038" y="2665166"/>
              <a:ext cx="6721200" cy="0"/>
            </a:xfrm>
            <a:prstGeom prst="straightConnector1">
              <a:avLst/>
            </a:prstGeom>
            <a:noFill/>
            <a:ln w="9525" cap="flat" cmpd="sng">
              <a:solidFill>
                <a:srgbClr val="EEEEEE"/>
              </a:solidFill>
              <a:prstDash val="solid"/>
              <a:round/>
              <a:headEnd type="none" w="med" len="med"/>
              <a:tailEnd type="none" w="med" len="med"/>
            </a:ln>
          </p:spPr>
        </p:cxnSp>
        <p:cxnSp>
          <p:nvCxnSpPr>
            <p:cNvPr id="60" name="Google Shape;413;p23">
              <a:extLst>
                <a:ext uri="{FF2B5EF4-FFF2-40B4-BE49-F238E27FC236}">
                  <a16:creationId xmlns:a16="http://schemas.microsoft.com/office/drawing/2014/main" id="{716C86F4-CDE5-60BD-2D43-EA42B9546C2E}"/>
                </a:ext>
              </a:extLst>
            </p:cNvPr>
            <p:cNvCxnSpPr/>
            <p:nvPr/>
          </p:nvCxnSpPr>
          <p:spPr>
            <a:xfrm>
              <a:off x="1289038" y="2873700"/>
              <a:ext cx="6721200" cy="0"/>
            </a:xfrm>
            <a:prstGeom prst="straightConnector1">
              <a:avLst/>
            </a:prstGeom>
            <a:noFill/>
            <a:ln w="9525" cap="flat" cmpd="sng">
              <a:solidFill>
                <a:srgbClr val="EEEEEE"/>
              </a:solidFill>
              <a:prstDash val="solid"/>
              <a:round/>
              <a:headEnd type="none" w="med" len="med"/>
              <a:tailEnd type="none" w="med" len="med"/>
            </a:ln>
          </p:spPr>
        </p:cxnSp>
        <p:cxnSp>
          <p:nvCxnSpPr>
            <p:cNvPr id="61" name="Google Shape;414;p23">
              <a:extLst>
                <a:ext uri="{FF2B5EF4-FFF2-40B4-BE49-F238E27FC236}">
                  <a16:creationId xmlns:a16="http://schemas.microsoft.com/office/drawing/2014/main" id="{1EDC2D81-3AFE-2717-BFF2-403FE2C05081}"/>
                </a:ext>
              </a:extLst>
            </p:cNvPr>
            <p:cNvCxnSpPr/>
            <p:nvPr/>
          </p:nvCxnSpPr>
          <p:spPr>
            <a:xfrm>
              <a:off x="1289038" y="3082235"/>
              <a:ext cx="6721200" cy="0"/>
            </a:xfrm>
            <a:prstGeom prst="straightConnector1">
              <a:avLst/>
            </a:prstGeom>
            <a:noFill/>
            <a:ln w="9525" cap="flat" cmpd="sng">
              <a:solidFill>
                <a:srgbClr val="EEEEEE"/>
              </a:solidFill>
              <a:prstDash val="solid"/>
              <a:round/>
              <a:headEnd type="none" w="med" len="med"/>
              <a:tailEnd type="none" w="med" len="med"/>
            </a:ln>
          </p:spPr>
        </p:cxnSp>
        <p:cxnSp>
          <p:nvCxnSpPr>
            <p:cNvPr id="62" name="Google Shape;415;p23">
              <a:extLst>
                <a:ext uri="{FF2B5EF4-FFF2-40B4-BE49-F238E27FC236}">
                  <a16:creationId xmlns:a16="http://schemas.microsoft.com/office/drawing/2014/main" id="{2AFF6927-EEC8-A830-1CA6-6145F4A1C340}"/>
                </a:ext>
              </a:extLst>
            </p:cNvPr>
            <p:cNvCxnSpPr/>
            <p:nvPr/>
          </p:nvCxnSpPr>
          <p:spPr>
            <a:xfrm>
              <a:off x="1289038" y="3290769"/>
              <a:ext cx="6721200" cy="0"/>
            </a:xfrm>
            <a:prstGeom prst="straightConnector1">
              <a:avLst/>
            </a:prstGeom>
            <a:noFill/>
            <a:ln w="9525" cap="flat" cmpd="sng">
              <a:solidFill>
                <a:srgbClr val="EEEEEE"/>
              </a:solidFill>
              <a:prstDash val="solid"/>
              <a:round/>
              <a:headEnd type="none" w="med" len="med"/>
              <a:tailEnd type="none" w="med" len="med"/>
            </a:ln>
          </p:spPr>
        </p:cxnSp>
        <p:cxnSp>
          <p:nvCxnSpPr>
            <p:cNvPr id="1043" name="Google Shape;416;p23">
              <a:extLst>
                <a:ext uri="{FF2B5EF4-FFF2-40B4-BE49-F238E27FC236}">
                  <a16:creationId xmlns:a16="http://schemas.microsoft.com/office/drawing/2014/main" id="{1FCBF437-8B83-9DD0-8BB8-B6245902EC3E}"/>
                </a:ext>
              </a:extLst>
            </p:cNvPr>
            <p:cNvCxnSpPr/>
            <p:nvPr/>
          </p:nvCxnSpPr>
          <p:spPr>
            <a:xfrm>
              <a:off x="1289038" y="3707837"/>
              <a:ext cx="6721200" cy="0"/>
            </a:xfrm>
            <a:prstGeom prst="straightConnector1">
              <a:avLst/>
            </a:prstGeom>
            <a:noFill/>
            <a:ln w="9525" cap="flat" cmpd="sng">
              <a:solidFill>
                <a:srgbClr val="595959"/>
              </a:solidFill>
              <a:prstDash val="dash"/>
              <a:round/>
              <a:headEnd type="none" w="med" len="med"/>
              <a:tailEnd type="none" w="med" len="med"/>
            </a:ln>
          </p:spPr>
        </p:cxnSp>
        <p:cxnSp>
          <p:nvCxnSpPr>
            <p:cNvPr id="1044" name="Google Shape;417;p23">
              <a:extLst>
                <a:ext uri="{FF2B5EF4-FFF2-40B4-BE49-F238E27FC236}">
                  <a16:creationId xmlns:a16="http://schemas.microsoft.com/office/drawing/2014/main" id="{08474540-207A-E5C7-F3F6-573C7C724A04}"/>
                </a:ext>
              </a:extLst>
            </p:cNvPr>
            <p:cNvCxnSpPr/>
            <p:nvPr/>
          </p:nvCxnSpPr>
          <p:spPr>
            <a:xfrm>
              <a:off x="1289038" y="3499303"/>
              <a:ext cx="6721200" cy="0"/>
            </a:xfrm>
            <a:prstGeom prst="straightConnector1">
              <a:avLst/>
            </a:prstGeom>
            <a:noFill/>
            <a:ln w="9525" cap="flat" cmpd="sng">
              <a:solidFill>
                <a:srgbClr val="EEEEEE"/>
              </a:solidFill>
              <a:prstDash val="solid"/>
              <a:round/>
              <a:headEnd type="none" w="med" len="med"/>
              <a:tailEnd type="none" w="med" len="med"/>
            </a:ln>
          </p:spPr>
        </p:cxnSp>
      </p:grpSp>
      <p:grpSp>
        <p:nvGrpSpPr>
          <p:cNvPr id="1045" name="Google Shape;419;p23">
            <a:extLst>
              <a:ext uri="{FF2B5EF4-FFF2-40B4-BE49-F238E27FC236}">
                <a16:creationId xmlns:a16="http://schemas.microsoft.com/office/drawing/2014/main" id="{0D5EB62E-87F4-571C-EA0E-505E4FA1CA67}"/>
              </a:ext>
            </a:extLst>
          </p:cNvPr>
          <p:cNvGrpSpPr/>
          <p:nvPr/>
        </p:nvGrpSpPr>
        <p:grpSpPr>
          <a:xfrm>
            <a:off x="2007194" y="1151415"/>
            <a:ext cx="1257600" cy="2936050"/>
            <a:chOff x="1289100" y="1186800"/>
            <a:chExt cx="1257600" cy="2936050"/>
          </a:xfrm>
        </p:grpSpPr>
        <p:sp>
          <p:nvSpPr>
            <p:cNvPr id="1046" name="Google Shape;420;p23">
              <a:extLst>
                <a:ext uri="{FF2B5EF4-FFF2-40B4-BE49-F238E27FC236}">
                  <a16:creationId xmlns:a16="http://schemas.microsoft.com/office/drawing/2014/main" id="{414A6527-DE40-D6B5-0BCF-B7344849E918}"/>
                </a:ext>
              </a:extLst>
            </p:cNvPr>
            <p:cNvSpPr txBox="1"/>
            <p:nvPr/>
          </p:nvSpPr>
          <p:spPr>
            <a:xfrm>
              <a:off x="1289100" y="3860350"/>
              <a:ext cx="1257600" cy="262500"/>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700" b="0" i="0" u="none" strike="noStrike" kern="0" cap="none" spc="0" normalizeH="0" baseline="0" noProof="0">
                  <a:ln>
                    <a:noFill/>
                  </a:ln>
                  <a:solidFill>
                    <a:srgbClr val="1E35A1"/>
                  </a:solidFill>
                  <a:effectLst/>
                  <a:uLnTx/>
                  <a:uFillTx/>
                  <a:latin typeface="Fira Sans Extra Condensed Medium"/>
                  <a:ea typeface="Fira Sans Extra Condensed Medium"/>
                  <a:cs typeface="Fira Sans Extra Condensed Medium"/>
                  <a:sym typeface="Fira Sans Extra Condensed Medium"/>
                </a:rPr>
                <a:t>Efficiency %</a:t>
              </a:r>
              <a:endParaRPr kumimoji="0" sz="1700" b="0" i="0" u="none" strike="noStrike" kern="0" cap="none" spc="0" normalizeH="0" baseline="0" noProof="0">
                <a:ln>
                  <a:noFill/>
                </a:ln>
                <a:solidFill>
                  <a:srgbClr val="1E35A1"/>
                </a:solidFill>
                <a:effectLst/>
                <a:uLnTx/>
                <a:uFillTx/>
                <a:latin typeface="Fira Sans Extra Condensed Medium"/>
                <a:ea typeface="Fira Sans Extra Condensed Medium"/>
                <a:cs typeface="Fira Sans Extra Condensed Medium"/>
                <a:sym typeface="Fira Sans Extra Condensed Medium"/>
              </a:endParaRPr>
            </a:p>
          </p:txBody>
        </p:sp>
        <p:sp>
          <p:nvSpPr>
            <p:cNvPr id="1047" name="Google Shape;421;p23">
              <a:extLst>
                <a:ext uri="{FF2B5EF4-FFF2-40B4-BE49-F238E27FC236}">
                  <a16:creationId xmlns:a16="http://schemas.microsoft.com/office/drawing/2014/main" id="{B46C42D2-363E-D184-FD74-41B803F5C958}"/>
                </a:ext>
              </a:extLst>
            </p:cNvPr>
            <p:cNvSpPr txBox="1"/>
            <p:nvPr/>
          </p:nvSpPr>
          <p:spPr>
            <a:xfrm>
              <a:off x="1477500" y="1186800"/>
              <a:ext cx="880800" cy="312300"/>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 sz="2200">
                  <a:solidFill>
                    <a:srgbClr val="1E35A1"/>
                  </a:solidFill>
                  <a:latin typeface="Fira Sans Extra Condensed Medium"/>
                  <a:ea typeface="Fira Sans Extra Condensed"/>
                  <a:cs typeface="Fira Sans Extra Condensed"/>
                  <a:sym typeface="Fira Sans Extra Condensed Medium"/>
                </a:rPr>
                <a:t>91.5</a:t>
              </a:r>
              <a:r>
                <a:rPr kumimoji="0" lang="en" sz="2000" b="0" i="0" u="none" strike="noStrike" kern="0" cap="none" spc="0" normalizeH="0" baseline="0" noProof="0">
                  <a:ln>
                    <a:noFill/>
                  </a:ln>
                  <a:solidFill>
                    <a:srgbClr val="1E35A1"/>
                  </a:solidFill>
                  <a:effectLst/>
                  <a:uLnTx/>
                  <a:uFillTx/>
                  <a:latin typeface="Fira Sans Extra Condensed"/>
                  <a:ea typeface="Fira Sans Extra Condensed"/>
                  <a:cs typeface="Fira Sans Extra Condensed"/>
                  <a:sym typeface="Fira Sans Extra Condensed"/>
                </a:rPr>
                <a:t>%</a:t>
              </a:r>
              <a:endParaRPr kumimoji="0" sz="2000" b="0" i="0" u="none" strike="noStrike" kern="0" cap="none" spc="0" normalizeH="0" baseline="0" noProof="0">
                <a:ln>
                  <a:noFill/>
                </a:ln>
                <a:solidFill>
                  <a:srgbClr val="1E35A1"/>
                </a:solidFill>
                <a:effectLst/>
                <a:uLnTx/>
                <a:uFillTx/>
                <a:latin typeface="Poppins"/>
                <a:ea typeface="Poppins"/>
                <a:cs typeface="Poppins"/>
                <a:sym typeface="Poppins"/>
              </a:endParaRPr>
            </a:p>
          </p:txBody>
        </p:sp>
        <p:sp>
          <p:nvSpPr>
            <p:cNvPr id="1048" name="Google Shape;422;p23">
              <a:extLst>
                <a:ext uri="{FF2B5EF4-FFF2-40B4-BE49-F238E27FC236}">
                  <a16:creationId xmlns:a16="http://schemas.microsoft.com/office/drawing/2014/main" id="{34EEEBA7-3478-9735-57B4-6ABDF1997845}"/>
                </a:ext>
              </a:extLst>
            </p:cNvPr>
            <p:cNvSpPr/>
            <p:nvPr/>
          </p:nvSpPr>
          <p:spPr>
            <a:xfrm>
              <a:off x="1718850" y="1622524"/>
              <a:ext cx="398100" cy="2085300"/>
            </a:xfrm>
            <a:prstGeom prst="can">
              <a:avLst>
                <a:gd name="adj" fmla="val 25000"/>
              </a:avLst>
            </a:prstGeom>
            <a:solidFill>
              <a:srgbClr val="1E35A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1050" name="Google Shape;424;p23">
            <a:extLst>
              <a:ext uri="{FF2B5EF4-FFF2-40B4-BE49-F238E27FC236}">
                <a16:creationId xmlns:a16="http://schemas.microsoft.com/office/drawing/2014/main" id="{F03B566C-50CE-1A8F-53D2-F0B5DA2CCF46}"/>
              </a:ext>
            </a:extLst>
          </p:cNvPr>
          <p:cNvGrpSpPr/>
          <p:nvPr/>
        </p:nvGrpSpPr>
        <p:grpSpPr>
          <a:xfrm>
            <a:off x="3776594" y="1151415"/>
            <a:ext cx="1257600" cy="2936050"/>
            <a:chOff x="3058500" y="1186800"/>
            <a:chExt cx="1257600" cy="2936050"/>
          </a:xfrm>
        </p:grpSpPr>
        <p:sp>
          <p:nvSpPr>
            <p:cNvPr id="1051" name="Google Shape;425;p23">
              <a:extLst>
                <a:ext uri="{FF2B5EF4-FFF2-40B4-BE49-F238E27FC236}">
                  <a16:creationId xmlns:a16="http://schemas.microsoft.com/office/drawing/2014/main" id="{1228EACE-1854-3C64-AE6B-F4D5B2AC154C}"/>
                </a:ext>
              </a:extLst>
            </p:cNvPr>
            <p:cNvSpPr/>
            <p:nvPr/>
          </p:nvSpPr>
          <p:spPr>
            <a:xfrm>
              <a:off x="3488250" y="2456625"/>
              <a:ext cx="398100" cy="1251300"/>
            </a:xfrm>
            <a:prstGeom prst="can">
              <a:avLst>
                <a:gd name="adj" fmla="val 25000"/>
              </a:avLst>
            </a:prstGeom>
            <a:solidFill>
              <a:srgbClr val="0C79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52" name="Google Shape;426;p23">
              <a:extLst>
                <a:ext uri="{FF2B5EF4-FFF2-40B4-BE49-F238E27FC236}">
                  <a16:creationId xmlns:a16="http://schemas.microsoft.com/office/drawing/2014/main" id="{317B169F-F878-36AD-14F7-2F1A4594F458}"/>
                </a:ext>
              </a:extLst>
            </p:cNvPr>
            <p:cNvSpPr txBox="1"/>
            <p:nvPr/>
          </p:nvSpPr>
          <p:spPr>
            <a:xfrm>
              <a:off x="3058500" y="3860350"/>
              <a:ext cx="1257600" cy="262500"/>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700" b="0" i="0" u="none" strike="noStrike" kern="0" cap="none" spc="0" normalizeH="0" baseline="0" noProof="0">
                  <a:ln>
                    <a:noFill/>
                  </a:ln>
                  <a:solidFill>
                    <a:srgbClr val="0C79F3"/>
                  </a:solidFill>
                  <a:effectLst/>
                  <a:uLnTx/>
                  <a:uFillTx/>
                  <a:latin typeface="Fira Sans Extra Condensed Medium"/>
                  <a:ea typeface="Fira Sans Extra Condensed Medium"/>
                  <a:cs typeface="Fira Sans Extra Condensed Medium"/>
                  <a:sym typeface="Fira Sans Extra Condensed Medium"/>
                </a:rPr>
                <a:t>Spoilage %</a:t>
              </a:r>
              <a:endParaRPr kumimoji="0" sz="1700" b="0" i="0" u="none" strike="noStrike" kern="0" cap="none" spc="0" normalizeH="0" baseline="0" noProof="0">
                <a:ln>
                  <a:noFill/>
                </a:ln>
                <a:solidFill>
                  <a:srgbClr val="0C79F3"/>
                </a:solidFill>
                <a:effectLst/>
                <a:uLnTx/>
                <a:uFillTx/>
                <a:latin typeface="Fira Sans Extra Condensed Medium"/>
                <a:ea typeface="Fira Sans Extra Condensed Medium"/>
                <a:cs typeface="Fira Sans Extra Condensed Medium"/>
                <a:sym typeface="Fira Sans Extra Condensed Medium"/>
              </a:endParaRPr>
            </a:p>
          </p:txBody>
        </p:sp>
        <p:sp>
          <p:nvSpPr>
            <p:cNvPr id="1053" name="Google Shape;427;p23">
              <a:extLst>
                <a:ext uri="{FF2B5EF4-FFF2-40B4-BE49-F238E27FC236}">
                  <a16:creationId xmlns:a16="http://schemas.microsoft.com/office/drawing/2014/main" id="{EDAF4B07-042D-1C8C-1E22-3CA2F4BA45C4}"/>
                </a:ext>
              </a:extLst>
            </p:cNvPr>
            <p:cNvSpPr txBox="1"/>
            <p:nvPr/>
          </p:nvSpPr>
          <p:spPr>
            <a:xfrm>
              <a:off x="3246900" y="1186800"/>
              <a:ext cx="1066351" cy="312300"/>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 sz="2200">
                  <a:solidFill>
                    <a:srgbClr val="0C79F3"/>
                  </a:solidFill>
                  <a:latin typeface="Fira Sans Extra Condensed Medium"/>
                  <a:ea typeface="Fira Sans Extra Condensed"/>
                  <a:cs typeface="Fira Sans Extra Condensed"/>
                  <a:sym typeface="Fira Sans Extra Condensed Medium"/>
                </a:rPr>
                <a:t>2.2</a:t>
              </a:r>
              <a:r>
                <a:rPr kumimoji="0" lang="en" sz="2000" b="0" i="0" u="none" strike="noStrike" kern="0" cap="none" spc="0" normalizeH="0" baseline="0" noProof="0">
                  <a:ln>
                    <a:noFill/>
                  </a:ln>
                  <a:solidFill>
                    <a:srgbClr val="0C79F3"/>
                  </a:solidFill>
                  <a:effectLst/>
                  <a:uLnTx/>
                  <a:uFillTx/>
                  <a:latin typeface="Fira Sans Extra Condensed"/>
                  <a:ea typeface="Fira Sans Extra Condensed"/>
                  <a:cs typeface="Fira Sans Extra Condensed"/>
                  <a:sym typeface="Fira Sans Extra Condensed"/>
                </a:rPr>
                <a:t>%</a:t>
              </a:r>
              <a:endParaRPr kumimoji="0" sz="2000" b="0" i="0" u="none" strike="noStrike" kern="0" cap="none" spc="0" normalizeH="0" baseline="0" noProof="0">
                <a:ln>
                  <a:noFill/>
                </a:ln>
                <a:solidFill>
                  <a:srgbClr val="0C79F3"/>
                </a:solidFill>
                <a:effectLst/>
                <a:uLnTx/>
                <a:uFillTx/>
                <a:latin typeface="Poppins"/>
                <a:ea typeface="Poppins"/>
                <a:cs typeface="Poppins"/>
                <a:sym typeface="Poppins"/>
              </a:endParaRPr>
            </a:p>
          </p:txBody>
        </p:sp>
      </p:grpSp>
      <p:grpSp>
        <p:nvGrpSpPr>
          <p:cNvPr id="1055" name="Google Shape;429;p23">
            <a:extLst>
              <a:ext uri="{FF2B5EF4-FFF2-40B4-BE49-F238E27FC236}">
                <a16:creationId xmlns:a16="http://schemas.microsoft.com/office/drawing/2014/main" id="{30F7C4C2-C373-F667-65F8-2A52A5854B51}"/>
              </a:ext>
            </a:extLst>
          </p:cNvPr>
          <p:cNvGrpSpPr/>
          <p:nvPr/>
        </p:nvGrpSpPr>
        <p:grpSpPr>
          <a:xfrm>
            <a:off x="5545994" y="1151415"/>
            <a:ext cx="1257600" cy="2936047"/>
            <a:chOff x="4827900" y="1186800"/>
            <a:chExt cx="1257600" cy="2936047"/>
          </a:xfrm>
        </p:grpSpPr>
        <p:sp>
          <p:nvSpPr>
            <p:cNvPr id="1056" name="Google Shape;430;p23">
              <a:extLst>
                <a:ext uri="{FF2B5EF4-FFF2-40B4-BE49-F238E27FC236}">
                  <a16:creationId xmlns:a16="http://schemas.microsoft.com/office/drawing/2014/main" id="{FEB67077-0381-ADCD-F1A7-32EA998477C9}"/>
                </a:ext>
              </a:extLst>
            </p:cNvPr>
            <p:cNvSpPr txBox="1"/>
            <p:nvPr/>
          </p:nvSpPr>
          <p:spPr>
            <a:xfrm>
              <a:off x="4827900" y="3860347"/>
              <a:ext cx="1257600" cy="262500"/>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700" b="0" i="0" u="none" strike="noStrike" kern="0" cap="none" spc="0" normalizeH="0" baseline="0" noProof="0">
                  <a:ln>
                    <a:noFill/>
                  </a:ln>
                  <a:solidFill>
                    <a:srgbClr val="00D4F0"/>
                  </a:solidFill>
                  <a:effectLst/>
                  <a:uLnTx/>
                  <a:uFillTx/>
                  <a:latin typeface="Fira Sans Extra Condensed Medium"/>
                  <a:ea typeface="Fira Sans Extra Condensed Medium"/>
                  <a:cs typeface="Fira Sans Extra Condensed Medium"/>
                  <a:sym typeface="Fira Sans Extra Condensed Medium"/>
                </a:rPr>
                <a:t>TRIR Safety</a:t>
              </a:r>
              <a:endParaRPr kumimoji="0" sz="1700" b="0" i="0" u="none" strike="noStrike" kern="0" cap="none" spc="0" normalizeH="0" baseline="0" noProof="0">
                <a:ln>
                  <a:noFill/>
                </a:ln>
                <a:solidFill>
                  <a:srgbClr val="00D4F0"/>
                </a:solidFill>
                <a:effectLst/>
                <a:uLnTx/>
                <a:uFillTx/>
                <a:latin typeface="Fira Sans Extra Condensed Medium"/>
                <a:ea typeface="Fira Sans Extra Condensed Medium"/>
                <a:cs typeface="Fira Sans Extra Condensed Medium"/>
                <a:sym typeface="Fira Sans Extra Condensed Medium"/>
              </a:endParaRPr>
            </a:p>
          </p:txBody>
        </p:sp>
        <p:sp>
          <p:nvSpPr>
            <p:cNvPr id="1057" name="Google Shape;431;p23">
              <a:extLst>
                <a:ext uri="{FF2B5EF4-FFF2-40B4-BE49-F238E27FC236}">
                  <a16:creationId xmlns:a16="http://schemas.microsoft.com/office/drawing/2014/main" id="{28FDBCC8-32C8-C61B-1321-A1D19642D04C}"/>
                </a:ext>
              </a:extLst>
            </p:cNvPr>
            <p:cNvSpPr txBox="1"/>
            <p:nvPr/>
          </p:nvSpPr>
          <p:spPr>
            <a:xfrm>
              <a:off x="5016300" y="1186800"/>
              <a:ext cx="880800" cy="312300"/>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 sz="2200">
                  <a:solidFill>
                    <a:srgbClr val="00D4F0"/>
                  </a:solidFill>
                  <a:latin typeface="Fira Sans Extra Condensed Medium"/>
                  <a:ea typeface="Poppins"/>
                  <a:cs typeface="Poppins"/>
                  <a:sym typeface="Fira Sans Extra Condensed Medium"/>
                </a:rPr>
                <a:t>2.23</a:t>
              </a:r>
              <a:endParaRPr kumimoji="0" sz="2000" b="0" i="0" u="none" strike="noStrike" kern="0" cap="none" spc="0" normalizeH="0" baseline="0" noProof="0">
                <a:ln>
                  <a:noFill/>
                </a:ln>
                <a:solidFill>
                  <a:srgbClr val="00D4F0"/>
                </a:solidFill>
                <a:effectLst/>
                <a:uLnTx/>
                <a:uFillTx/>
                <a:latin typeface="Poppins"/>
                <a:ea typeface="Poppins"/>
                <a:cs typeface="Poppins"/>
                <a:sym typeface="Poppins"/>
              </a:endParaRPr>
            </a:p>
          </p:txBody>
        </p:sp>
        <p:sp>
          <p:nvSpPr>
            <p:cNvPr id="1058" name="Google Shape;432;p23">
              <a:extLst>
                <a:ext uri="{FF2B5EF4-FFF2-40B4-BE49-F238E27FC236}">
                  <a16:creationId xmlns:a16="http://schemas.microsoft.com/office/drawing/2014/main" id="{BA418531-EC66-DC96-45D5-56F778ED4361}"/>
                </a:ext>
              </a:extLst>
            </p:cNvPr>
            <p:cNvSpPr/>
            <p:nvPr/>
          </p:nvSpPr>
          <p:spPr>
            <a:xfrm>
              <a:off x="5257650" y="2248098"/>
              <a:ext cx="398100" cy="1460027"/>
            </a:xfrm>
            <a:prstGeom prst="can">
              <a:avLst>
                <a:gd name="adj" fmla="val 25000"/>
              </a:avLst>
            </a:prstGeom>
            <a:solidFill>
              <a:srgbClr val="00D4F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1060" name="Google Shape;434;p23">
            <a:extLst>
              <a:ext uri="{FF2B5EF4-FFF2-40B4-BE49-F238E27FC236}">
                <a16:creationId xmlns:a16="http://schemas.microsoft.com/office/drawing/2014/main" id="{5CDFD3DD-D9B9-8616-AF19-0C2E33212847}"/>
              </a:ext>
            </a:extLst>
          </p:cNvPr>
          <p:cNvGrpSpPr/>
          <p:nvPr/>
        </p:nvGrpSpPr>
        <p:grpSpPr>
          <a:xfrm>
            <a:off x="7315393" y="1151415"/>
            <a:ext cx="1257600" cy="2936050"/>
            <a:chOff x="6597299" y="1186800"/>
            <a:chExt cx="1257600" cy="2936050"/>
          </a:xfrm>
        </p:grpSpPr>
        <p:sp>
          <p:nvSpPr>
            <p:cNvPr id="1061" name="Google Shape;435;p23">
              <a:extLst>
                <a:ext uri="{FF2B5EF4-FFF2-40B4-BE49-F238E27FC236}">
                  <a16:creationId xmlns:a16="http://schemas.microsoft.com/office/drawing/2014/main" id="{3439478D-DF41-CF12-63B1-2BBB6C6AC405}"/>
                </a:ext>
              </a:extLst>
            </p:cNvPr>
            <p:cNvSpPr txBox="1"/>
            <p:nvPr/>
          </p:nvSpPr>
          <p:spPr>
            <a:xfrm>
              <a:off x="6597299" y="3860350"/>
              <a:ext cx="1257600" cy="262500"/>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700" b="0" i="0" u="none" strike="noStrike" kern="0" cap="none" spc="0" normalizeH="0" baseline="0" noProof="0">
                  <a:ln>
                    <a:noFill/>
                  </a:ln>
                  <a:solidFill>
                    <a:srgbClr val="2170B7"/>
                  </a:solidFill>
                  <a:effectLst/>
                  <a:uLnTx/>
                  <a:uFillTx/>
                  <a:latin typeface="Fira Sans Extra Condensed Medium"/>
                  <a:ea typeface="Fira Sans Extra Condensed Medium"/>
                  <a:cs typeface="Fira Sans Extra Condensed Medium"/>
                  <a:sym typeface="Fira Sans Extra Condensed Medium"/>
                </a:rPr>
                <a:t>HFI Quality</a:t>
              </a:r>
              <a:endParaRPr kumimoji="0" sz="1700" b="0" i="0" u="none" strike="noStrike" kern="0" cap="none" spc="0" normalizeH="0" baseline="0" noProof="0">
                <a:ln>
                  <a:noFill/>
                </a:ln>
                <a:solidFill>
                  <a:srgbClr val="2170B7"/>
                </a:solidFill>
                <a:effectLst/>
                <a:uLnTx/>
                <a:uFillTx/>
                <a:latin typeface="Fira Sans Extra Condensed Medium"/>
                <a:ea typeface="Fira Sans Extra Condensed Medium"/>
                <a:cs typeface="Fira Sans Extra Condensed Medium"/>
                <a:sym typeface="Fira Sans Extra Condensed Medium"/>
              </a:endParaRPr>
            </a:p>
          </p:txBody>
        </p:sp>
        <p:sp>
          <p:nvSpPr>
            <p:cNvPr id="1062" name="Google Shape;436;p23">
              <a:extLst>
                <a:ext uri="{FF2B5EF4-FFF2-40B4-BE49-F238E27FC236}">
                  <a16:creationId xmlns:a16="http://schemas.microsoft.com/office/drawing/2014/main" id="{872B95C7-E8AC-EA39-642D-9B400289F466}"/>
                </a:ext>
              </a:extLst>
            </p:cNvPr>
            <p:cNvSpPr/>
            <p:nvPr/>
          </p:nvSpPr>
          <p:spPr>
            <a:xfrm>
              <a:off x="7027049" y="2192077"/>
              <a:ext cx="398100" cy="1515798"/>
            </a:xfrm>
            <a:prstGeom prst="can">
              <a:avLst>
                <a:gd name="adj" fmla="val 25000"/>
              </a:avLst>
            </a:prstGeom>
            <a:solidFill>
              <a:srgbClr val="2170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64" name="Google Shape;438;p23">
              <a:extLst>
                <a:ext uri="{FF2B5EF4-FFF2-40B4-BE49-F238E27FC236}">
                  <a16:creationId xmlns:a16="http://schemas.microsoft.com/office/drawing/2014/main" id="{1F091F22-05B2-E7BC-EA25-A8A5B30361C6}"/>
                </a:ext>
              </a:extLst>
            </p:cNvPr>
            <p:cNvSpPr txBox="1"/>
            <p:nvPr/>
          </p:nvSpPr>
          <p:spPr>
            <a:xfrm>
              <a:off x="6785699" y="1186800"/>
              <a:ext cx="880800" cy="312300"/>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2200" b="0" i="0" u="none" strike="noStrike" kern="0" cap="none" spc="0" normalizeH="0" baseline="0" noProof="0">
                  <a:ln>
                    <a:noFill/>
                  </a:ln>
                  <a:solidFill>
                    <a:srgbClr val="2170B7"/>
                  </a:solidFill>
                  <a:effectLst/>
                  <a:uLnTx/>
                  <a:uFillTx/>
                  <a:latin typeface="Fira Sans Extra Condensed Medium"/>
                  <a:ea typeface="Fira Sans Extra Condensed Medium"/>
                  <a:cs typeface="Fira Sans Extra Condensed Medium"/>
                  <a:sym typeface="Fira Sans Extra Condensed Medium"/>
                </a:rPr>
                <a:t>2.3</a:t>
              </a:r>
              <a:r>
                <a:rPr kumimoji="0" lang="en" sz="2000" b="0" i="0" u="none" strike="noStrike" kern="0" cap="none" spc="0" normalizeH="0" baseline="0" noProof="0">
                  <a:ln>
                    <a:noFill/>
                  </a:ln>
                  <a:solidFill>
                    <a:srgbClr val="2170B7"/>
                  </a:solidFill>
                  <a:effectLst/>
                  <a:uLnTx/>
                  <a:uFillTx/>
                  <a:latin typeface="Fira Sans Extra Condensed"/>
                  <a:ea typeface="Fira Sans Extra Condensed"/>
                  <a:cs typeface="Fira Sans Extra Condensed"/>
                  <a:sym typeface="Fira Sans Extra Condensed"/>
                </a:rPr>
                <a:t>%</a:t>
              </a:r>
              <a:endParaRPr kumimoji="0" sz="2000" b="0" i="0" u="none" strike="noStrike" kern="0" cap="none" spc="0" normalizeH="0" baseline="0" noProof="0">
                <a:ln>
                  <a:noFill/>
                </a:ln>
                <a:solidFill>
                  <a:srgbClr val="2170B7"/>
                </a:solidFill>
                <a:effectLst/>
                <a:uLnTx/>
                <a:uFillTx/>
                <a:latin typeface="Poppins"/>
                <a:ea typeface="Poppins"/>
                <a:cs typeface="Poppins"/>
                <a:sym typeface="Poppins"/>
              </a:endParaRPr>
            </a:p>
          </p:txBody>
        </p:sp>
      </p:grpSp>
      <p:sp>
        <p:nvSpPr>
          <p:cNvPr id="1075" name="Google Shape;2090;p33">
            <a:extLst>
              <a:ext uri="{FF2B5EF4-FFF2-40B4-BE49-F238E27FC236}">
                <a16:creationId xmlns:a16="http://schemas.microsoft.com/office/drawing/2014/main" id="{16F109C3-BC3D-7F3A-F049-03AD18CCD08A}"/>
              </a:ext>
            </a:extLst>
          </p:cNvPr>
          <p:cNvSpPr txBox="1"/>
          <p:nvPr/>
        </p:nvSpPr>
        <p:spPr>
          <a:xfrm>
            <a:off x="250352" y="2001255"/>
            <a:ext cx="1383679" cy="348600"/>
          </a:xfrm>
          <a:prstGeom prst="rect">
            <a:avLst/>
          </a:prstGeom>
          <a:solidFill>
            <a:schemeClr val="accent1">
              <a:lumMod val="40000"/>
              <a:lumOff val="60000"/>
            </a:schemeClr>
          </a:solidFill>
          <a:ln>
            <a:noFill/>
          </a:ln>
        </p:spPr>
        <p:txBody>
          <a:bodyPr spcFirstLastPara="1" wrap="square" lIns="91425" tIns="91425" rIns="91425" bIns="91425" anchor="ctr" anchorCtr="0">
            <a:noAutofit/>
          </a:bodyPr>
          <a:lstStyle/>
          <a:p>
            <a:pPr algn="ctr">
              <a:buSzPts val="1100"/>
            </a:pPr>
            <a:r>
              <a:rPr lang="en-IN" sz="1600" b="1" err="1">
                <a:solidFill>
                  <a:schemeClr val="tx1"/>
                </a:solidFill>
                <a:latin typeface="Fira Sans Extra Condensed"/>
                <a:ea typeface="Fira Sans Extra Condensed"/>
                <a:cs typeface="Fira Sans Extra Condensed"/>
                <a:sym typeface="Fira Sans Extra Condensed"/>
              </a:rPr>
              <a:t>Scipy</a:t>
            </a:r>
            <a:r>
              <a:rPr lang="en-IN" sz="1600" b="1">
                <a:solidFill>
                  <a:schemeClr val="tx1"/>
                </a:solidFill>
                <a:latin typeface="Fira Sans Extra Condensed"/>
                <a:ea typeface="Fira Sans Extra Condensed"/>
                <a:cs typeface="Fira Sans Extra Condensed"/>
                <a:sym typeface="Fira Sans Extra Condensed"/>
              </a:rPr>
              <a:t> Library</a:t>
            </a:r>
          </a:p>
        </p:txBody>
      </p:sp>
      <p:sp>
        <p:nvSpPr>
          <p:cNvPr id="1076" name="Google Shape;150;p17">
            <a:extLst>
              <a:ext uri="{FF2B5EF4-FFF2-40B4-BE49-F238E27FC236}">
                <a16:creationId xmlns:a16="http://schemas.microsoft.com/office/drawing/2014/main" id="{ED9AE470-17A2-13CA-7786-DC88EBCA9E41}"/>
              </a:ext>
            </a:extLst>
          </p:cNvPr>
          <p:cNvSpPr txBox="1"/>
          <p:nvPr/>
        </p:nvSpPr>
        <p:spPr>
          <a:xfrm>
            <a:off x="198868" y="2307108"/>
            <a:ext cx="1486645" cy="548400"/>
          </a:xfrm>
          <a:prstGeom prst="rect">
            <a:avLst/>
          </a:prstGeom>
          <a:noFill/>
          <a:ln>
            <a:noFill/>
          </a:ln>
        </p:spPr>
        <p:txBody>
          <a:bodyPr spcFirstLastPara="1" wrap="square" lIns="91425" tIns="91425" rIns="91425" bIns="91425" anchor="ctr" anchorCtr="0">
            <a:noAutofit/>
          </a:bodyPr>
          <a:lstStyle/>
          <a:p>
            <a:pPr marR="0" lvl="0" algn="ctr" defTabSz="914400" eaLnBrk="1" fontAlgn="auto" latinLnBrk="0" hangingPunct="1">
              <a:lnSpc>
                <a:spcPct val="100000"/>
              </a:lnSpc>
              <a:spcBef>
                <a:spcPts val="0"/>
              </a:spcBef>
              <a:spcAft>
                <a:spcPts val="0"/>
              </a:spcAft>
              <a:buClrTx/>
              <a:buSzTx/>
              <a:tabLst/>
              <a:defRPr/>
            </a:pPr>
            <a:r>
              <a:rPr lang="en" sz="1200" b="1">
                <a:solidFill>
                  <a:srgbClr val="434343"/>
                </a:solidFill>
                <a:latin typeface="Roboto"/>
                <a:ea typeface="Roboto"/>
                <a:cs typeface="Roboto"/>
              </a:rPr>
              <a:t>Method: </a:t>
            </a:r>
            <a:r>
              <a:rPr lang="en" sz="1200">
                <a:solidFill>
                  <a:srgbClr val="434343"/>
                </a:solidFill>
                <a:latin typeface="Roboto"/>
                <a:ea typeface="Roboto"/>
                <a:cs typeface="Roboto"/>
              </a:rPr>
              <a:t>SLSQP</a:t>
            </a:r>
          </a:p>
        </p:txBody>
      </p:sp>
    </p:spTree>
    <p:extLst>
      <p:ext uri="{BB962C8B-B14F-4D97-AF65-F5344CB8AC3E}">
        <p14:creationId xmlns:p14="http://schemas.microsoft.com/office/powerpoint/2010/main" val="3342389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ctrTitle"/>
          </p:nvPr>
        </p:nvSpPr>
        <p:spPr>
          <a:xfrm>
            <a:off x="198869" y="161744"/>
            <a:ext cx="7204772" cy="419558"/>
          </a:xfrm>
          <a:prstGeom prst="rect">
            <a:avLst/>
          </a:prstGeom>
        </p:spPr>
        <p:txBody>
          <a:bodyPr spcFirstLastPara="1" wrap="square" lIns="91425" tIns="91425" rIns="91425" bIns="91425" anchor="ctr" anchorCtr="0">
            <a:noAutofit/>
          </a:bodyPr>
          <a:lstStyle/>
          <a:p>
            <a:r>
              <a:rPr lang="en-US" sz="2400"/>
              <a:t>Optimum Workforce</a:t>
            </a:r>
            <a:endParaRPr lang="en-US"/>
          </a:p>
        </p:txBody>
      </p:sp>
      <p:pic>
        <p:nvPicPr>
          <p:cNvPr id="1030" name="Picture 6" descr="Ball Corporation Recognized by Several Leading Organizations for its  Sustainability and Workplace Achievements">
            <a:extLst>
              <a:ext uri="{FF2B5EF4-FFF2-40B4-BE49-F238E27FC236}">
                <a16:creationId xmlns:a16="http://schemas.microsoft.com/office/drawing/2014/main" id="{629D2B73-22F1-0C68-8AB0-05B513856C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009" r="24010"/>
          <a:stretch/>
        </p:blipFill>
        <p:spPr bwMode="auto">
          <a:xfrm>
            <a:off x="8458200" y="142164"/>
            <a:ext cx="521929" cy="524866"/>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360;p36">
            <a:extLst>
              <a:ext uri="{FF2B5EF4-FFF2-40B4-BE49-F238E27FC236}">
                <a16:creationId xmlns:a16="http://schemas.microsoft.com/office/drawing/2014/main" id="{9061CC1C-74A9-86AB-38E0-E3F90D83BE95}"/>
              </a:ext>
            </a:extLst>
          </p:cNvPr>
          <p:cNvSpPr/>
          <p:nvPr/>
        </p:nvSpPr>
        <p:spPr>
          <a:xfrm rot="10800000" flipH="1">
            <a:off x="-212337" y="402537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95359A87-4F60-5232-1F6E-6B33386B7B4A}"/>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4C74F9B6-39EB-4E98-F25A-51E6DC670397}"/>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roup 62">
            <a:extLst>
              <a:ext uri="{FF2B5EF4-FFF2-40B4-BE49-F238E27FC236}">
                <a16:creationId xmlns:a16="http://schemas.microsoft.com/office/drawing/2014/main" id="{0A69836B-E529-7FDB-184A-6D6D70761D16}"/>
              </a:ext>
            </a:extLst>
          </p:cNvPr>
          <p:cNvGrpSpPr/>
          <p:nvPr/>
        </p:nvGrpSpPr>
        <p:grpSpPr>
          <a:xfrm>
            <a:off x="1118261" y="4662237"/>
            <a:ext cx="7586726" cy="319523"/>
            <a:chOff x="1118261" y="4662237"/>
            <a:chExt cx="7586726" cy="319523"/>
          </a:xfrm>
        </p:grpSpPr>
        <p:grpSp>
          <p:nvGrpSpPr>
            <p:cNvPr id="1024" name="Group 1023">
              <a:extLst>
                <a:ext uri="{FF2B5EF4-FFF2-40B4-BE49-F238E27FC236}">
                  <a16:creationId xmlns:a16="http://schemas.microsoft.com/office/drawing/2014/main" id="{42C00C2D-A620-96A1-30CC-3D169E708FC7}"/>
                </a:ext>
              </a:extLst>
            </p:cNvPr>
            <p:cNvGrpSpPr/>
            <p:nvPr/>
          </p:nvGrpSpPr>
          <p:grpSpPr>
            <a:xfrm>
              <a:off x="1118261" y="4662262"/>
              <a:ext cx="1080001" cy="319498"/>
              <a:chOff x="447867" y="6400802"/>
              <a:chExt cx="1080001" cy="359954"/>
            </a:xfrm>
          </p:grpSpPr>
          <p:sp>
            <p:nvSpPr>
              <p:cNvPr id="1041" name="Rectangle 1040">
                <a:extLst>
                  <a:ext uri="{FF2B5EF4-FFF2-40B4-BE49-F238E27FC236}">
                    <a16:creationId xmlns:a16="http://schemas.microsoft.com/office/drawing/2014/main" id="{5041D18D-79F2-28D1-6B2A-456423AA7510}"/>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Overview</a:t>
                </a:r>
              </a:p>
            </p:txBody>
          </p:sp>
          <p:cxnSp>
            <p:nvCxnSpPr>
              <p:cNvPr id="1042" name="Straight Connector 1041">
                <a:extLst>
                  <a:ext uri="{FF2B5EF4-FFF2-40B4-BE49-F238E27FC236}">
                    <a16:creationId xmlns:a16="http://schemas.microsoft.com/office/drawing/2014/main" id="{4C0E7DC4-B735-CEA6-1E2F-E3EAE0C282EE}"/>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5" name="Group 1024">
              <a:extLst>
                <a:ext uri="{FF2B5EF4-FFF2-40B4-BE49-F238E27FC236}">
                  <a16:creationId xmlns:a16="http://schemas.microsoft.com/office/drawing/2014/main" id="{4D3FFC8A-881E-46CB-D7C4-9903D1129817}"/>
                </a:ext>
              </a:extLst>
            </p:cNvPr>
            <p:cNvGrpSpPr/>
            <p:nvPr/>
          </p:nvGrpSpPr>
          <p:grpSpPr>
            <a:xfrm>
              <a:off x="2419606" y="4662257"/>
              <a:ext cx="1080001" cy="319498"/>
              <a:chOff x="447867" y="6400802"/>
              <a:chExt cx="1080001" cy="359954"/>
            </a:xfrm>
          </p:grpSpPr>
          <p:sp>
            <p:nvSpPr>
              <p:cNvPr id="1039" name="Rectangle 1038">
                <a:extLst>
                  <a:ext uri="{FF2B5EF4-FFF2-40B4-BE49-F238E27FC236}">
                    <a16:creationId xmlns:a16="http://schemas.microsoft.com/office/drawing/2014/main" id="{D51F28A1-8E15-21A9-657A-2EDF4590C802}"/>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Exploratory Data Analysis</a:t>
                </a:r>
              </a:p>
            </p:txBody>
          </p:sp>
          <p:cxnSp>
            <p:nvCxnSpPr>
              <p:cNvPr id="1040" name="Straight Connector 1039">
                <a:extLst>
                  <a:ext uri="{FF2B5EF4-FFF2-40B4-BE49-F238E27FC236}">
                    <a16:creationId xmlns:a16="http://schemas.microsoft.com/office/drawing/2014/main" id="{389B4E07-5041-39FE-7A7B-11B7DAAF44F1}"/>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6" name="Group 1025">
              <a:extLst>
                <a:ext uri="{FF2B5EF4-FFF2-40B4-BE49-F238E27FC236}">
                  <a16:creationId xmlns:a16="http://schemas.microsoft.com/office/drawing/2014/main" id="{5949E55F-74DD-202A-1B77-C28D1160CE56}"/>
                </a:ext>
              </a:extLst>
            </p:cNvPr>
            <p:cNvGrpSpPr/>
            <p:nvPr/>
          </p:nvGrpSpPr>
          <p:grpSpPr>
            <a:xfrm>
              <a:off x="3720951" y="4662252"/>
              <a:ext cx="1080001" cy="319498"/>
              <a:chOff x="447867" y="6400802"/>
              <a:chExt cx="1080001" cy="359954"/>
            </a:xfrm>
          </p:grpSpPr>
          <p:sp>
            <p:nvSpPr>
              <p:cNvPr id="1037" name="Rectangle 1036">
                <a:extLst>
                  <a:ext uri="{FF2B5EF4-FFF2-40B4-BE49-F238E27FC236}">
                    <a16:creationId xmlns:a16="http://schemas.microsoft.com/office/drawing/2014/main" id="{53808D62-DB31-2143-64FD-29425ADF9115}"/>
                  </a:ext>
                </a:extLst>
              </p:cNvPr>
              <p:cNvSpPr/>
              <p:nvPr/>
            </p:nvSpPr>
            <p:spPr>
              <a:xfrm>
                <a:off x="447868" y="6462680"/>
                <a:ext cx="1080000" cy="29807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Optimum Workforce</a:t>
                </a:r>
              </a:p>
            </p:txBody>
          </p:sp>
          <p:cxnSp>
            <p:nvCxnSpPr>
              <p:cNvPr id="1038" name="Straight Connector 1037">
                <a:extLst>
                  <a:ext uri="{FF2B5EF4-FFF2-40B4-BE49-F238E27FC236}">
                    <a16:creationId xmlns:a16="http://schemas.microsoft.com/office/drawing/2014/main" id="{F60DEEE7-6534-B5D1-F4C1-FA3E03BA27CD}"/>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7" name="Group 1026">
              <a:extLst>
                <a:ext uri="{FF2B5EF4-FFF2-40B4-BE49-F238E27FC236}">
                  <a16:creationId xmlns:a16="http://schemas.microsoft.com/office/drawing/2014/main" id="{26A4888D-CD8C-0ACC-80C4-386B50C2DFCE}"/>
                </a:ext>
              </a:extLst>
            </p:cNvPr>
            <p:cNvGrpSpPr/>
            <p:nvPr/>
          </p:nvGrpSpPr>
          <p:grpSpPr>
            <a:xfrm>
              <a:off x="5022296" y="4662247"/>
              <a:ext cx="1080001" cy="319498"/>
              <a:chOff x="447867" y="6400802"/>
              <a:chExt cx="1080001" cy="359954"/>
            </a:xfrm>
          </p:grpSpPr>
          <p:sp>
            <p:nvSpPr>
              <p:cNvPr id="1035" name="Rectangle 1034">
                <a:extLst>
                  <a:ext uri="{FF2B5EF4-FFF2-40B4-BE49-F238E27FC236}">
                    <a16:creationId xmlns:a16="http://schemas.microsoft.com/office/drawing/2014/main" id="{BD353C54-042D-A96D-45BE-D55105FD7A4B}"/>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Dynamic Dashboard</a:t>
                </a:r>
              </a:p>
            </p:txBody>
          </p:sp>
          <p:cxnSp>
            <p:nvCxnSpPr>
              <p:cNvPr id="1036" name="Straight Connector 1035">
                <a:extLst>
                  <a:ext uri="{FF2B5EF4-FFF2-40B4-BE49-F238E27FC236}">
                    <a16:creationId xmlns:a16="http://schemas.microsoft.com/office/drawing/2014/main" id="{2727D302-9A3B-7CAE-E15F-78AF2338F215}"/>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8" name="Group 1027">
              <a:extLst>
                <a:ext uri="{FF2B5EF4-FFF2-40B4-BE49-F238E27FC236}">
                  <a16:creationId xmlns:a16="http://schemas.microsoft.com/office/drawing/2014/main" id="{D774A1E1-AED6-AC5D-E0AE-734DBF2D2D60}"/>
                </a:ext>
              </a:extLst>
            </p:cNvPr>
            <p:cNvGrpSpPr/>
            <p:nvPr/>
          </p:nvGrpSpPr>
          <p:grpSpPr>
            <a:xfrm>
              <a:off x="6323641" y="4662242"/>
              <a:ext cx="1080001" cy="319498"/>
              <a:chOff x="447867" y="6400802"/>
              <a:chExt cx="1080001" cy="359954"/>
            </a:xfrm>
          </p:grpSpPr>
          <p:sp>
            <p:nvSpPr>
              <p:cNvPr id="1033" name="Rectangle 1032">
                <a:extLst>
                  <a:ext uri="{FF2B5EF4-FFF2-40B4-BE49-F238E27FC236}">
                    <a16:creationId xmlns:a16="http://schemas.microsoft.com/office/drawing/2014/main" id="{14C54B73-8607-8034-9600-F8C985B3D64C}"/>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Strategies</a:t>
                </a:r>
              </a:p>
            </p:txBody>
          </p:sp>
          <p:cxnSp>
            <p:nvCxnSpPr>
              <p:cNvPr id="1034" name="Straight Connector 1033">
                <a:extLst>
                  <a:ext uri="{FF2B5EF4-FFF2-40B4-BE49-F238E27FC236}">
                    <a16:creationId xmlns:a16="http://schemas.microsoft.com/office/drawing/2014/main" id="{FA2F1C51-D8F6-9B62-4C50-0BDB2200ADCF}"/>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9" name="Group 1028">
              <a:extLst>
                <a:ext uri="{FF2B5EF4-FFF2-40B4-BE49-F238E27FC236}">
                  <a16:creationId xmlns:a16="http://schemas.microsoft.com/office/drawing/2014/main" id="{4AF47CD6-62F2-5E32-526E-F3A1A407E1C4}"/>
                </a:ext>
              </a:extLst>
            </p:cNvPr>
            <p:cNvGrpSpPr/>
            <p:nvPr/>
          </p:nvGrpSpPr>
          <p:grpSpPr>
            <a:xfrm>
              <a:off x="7624986" y="4662237"/>
              <a:ext cx="1080001" cy="319498"/>
              <a:chOff x="447867" y="6400802"/>
              <a:chExt cx="1080001" cy="359954"/>
            </a:xfrm>
          </p:grpSpPr>
          <p:sp>
            <p:nvSpPr>
              <p:cNvPr id="1031" name="Rectangle 1030">
                <a:extLst>
                  <a:ext uri="{FF2B5EF4-FFF2-40B4-BE49-F238E27FC236}">
                    <a16:creationId xmlns:a16="http://schemas.microsoft.com/office/drawing/2014/main" id="{B2F5C3F5-BBA7-44D5-B236-96F8350C769D}"/>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panose="020B0604020202020204" pitchFamily="34" charset="0"/>
                    <a:cs typeface="Arial" panose="020B0604020202020204" pitchFamily="34" charset="0"/>
                  </a:rPr>
                  <a:t>Conclusion</a:t>
                </a:r>
                <a:endPar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1032" name="Straight Connector 1031">
                <a:extLst>
                  <a:ext uri="{FF2B5EF4-FFF2-40B4-BE49-F238E27FC236}">
                    <a16:creationId xmlns:a16="http://schemas.microsoft.com/office/drawing/2014/main" id="{693A0C2A-E7E8-B7BA-70C7-E87A9FA4A852}"/>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20" name="Rectangle 319">
            <a:extLst>
              <a:ext uri="{FF2B5EF4-FFF2-40B4-BE49-F238E27FC236}">
                <a16:creationId xmlns:a16="http://schemas.microsoft.com/office/drawing/2014/main" id="{30CD7D75-5CC1-A0D3-AB1A-5070E8EAB52E}"/>
              </a:ext>
            </a:extLst>
          </p:cNvPr>
          <p:cNvSpPr/>
          <p:nvPr/>
        </p:nvSpPr>
        <p:spPr>
          <a:xfrm>
            <a:off x="289976"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grpSp>
        <p:nvGrpSpPr>
          <p:cNvPr id="373" name="Google Shape;347;p21">
            <a:extLst>
              <a:ext uri="{FF2B5EF4-FFF2-40B4-BE49-F238E27FC236}">
                <a16:creationId xmlns:a16="http://schemas.microsoft.com/office/drawing/2014/main" id="{A88BF8C8-7FC1-7DF4-F21A-490B49F6393D}"/>
              </a:ext>
            </a:extLst>
          </p:cNvPr>
          <p:cNvGrpSpPr/>
          <p:nvPr/>
        </p:nvGrpSpPr>
        <p:grpSpPr>
          <a:xfrm>
            <a:off x="-72102" y="2322965"/>
            <a:ext cx="8530300" cy="548400"/>
            <a:chOff x="-5720" y="3111788"/>
            <a:chExt cx="8530300" cy="548400"/>
          </a:xfrm>
        </p:grpSpPr>
        <p:sp>
          <p:nvSpPr>
            <p:cNvPr id="374" name="Google Shape;348;p21">
              <a:extLst>
                <a:ext uri="{FF2B5EF4-FFF2-40B4-BE49-F238E27FC236}">
                  <a16:creationId xmlns:a16="http://schemas.microsoft.com/office/drawing/2014/main" id="{F4B0375F-0CEE-196E-4F9D-69E82BDDAEE6}"/>
                </a:ext>
              </a:extLst>
            </p:cNvPr>
            <p:cNvSpPr/>
            <p:nvPr/>
          </p:nvSpPr>
          <p:spPr>
            <a:xfrm>
              <a:off x="2401549" y="3285647"/>
              <a:ext cx="3381000" cy="200700"/>
            </a:xfrm>
            <a:prstGeom prst="roundRect">
              <a:avLst>
                <a:gd name="adj" fmla="val 50000"/>
              </a:avLst>
            </a:pr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5" name="Google Shape;349;p21">
              <a:extLst>
                <a:ext uri="{FF2B5EF4-FFF2-40B4-BE49-F238E27FC236}">
                  <a16:creationId xmlns:a16="http://schemas.microsoft.com/office/drawing/2014/main" id="{97C495A5-4864-E851-0754-A2BDA3B9FD2D}"/>
                </a:ext>
              </a:extLst>
            </p:cNvPr>
            <p:cNvSpPr/>
            <p:nvPr/>
          </p:nvSpPr>
          <p:spPr>
            <a:xfrm>
              <a:off x="2401549" y="3285647"/>
              <a:ext cx="1296000" cy="200700"/>
            </a:xfrm>
            <a:prstGeom prst="roundRect">
              <a:avLst>
                <a:gd name="adj" fmla="val 50000"/>
              </a:avLst>
            </a:prstGeom>
            <a:solidFill>
              <a:srgbClr val="2170B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6" name="Google Shape;350;p21">
              <a:extLst>
                <a:ext uri="{FF2B5EF4-FFF2-40B4-BE49-F238E27FC236}">
                  <a16:creationId xmlns:a16="http://schemas.microsoft.com/office/drawing/2014/main" id="{649EF31D-5721-DA0D-D5FA-B29C6743266F}"/>
                </a:ext>
              </a:extLst>
            </p:cNvPr>
            <p:cNvSpPr/>
            <p:nvPr/>
          </p:nvSpPr>
          <p:spPr>
            <a:xfrm>
              <a:off x="3424889" y="3207102"/>
              <a:ext cx="357600" cy="357600"/>
            </a:xfrm>
            <a:prstGeom prst="ellipse">
              <a:avLst/>
            </a:prstGeom>
            <a:solidFill>
              <a:srgbClr val="2170B7"/>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7" name="Google Shape;351;p21">
              <a:extLst>
                <a:ext uri="{FF2B5EF4-FFF2-40B4-BE49-F238E27FC236}">
                  <a16:creationId xmlns:a16="http://schemas.microsoft.com/office/drawing/2014/main" id="{E09E6E9D-A1D6-2B49-C382-E0DE874DDFF1}"/>
                </a:ext>
              </a:extLst>
            </p:cNvPr>
            <p:cNvSpPr txBox="1"/>
            <p:nvPr/>
          </p:nvSpPr>
          <p:spPr>
            <a:xfrm>
              <a:off x="-5720" y="3221870"/>
              <a:ext cx="2236478" cy="328200"/>
            </a:xfrm>
            <a:prstGeom prst="rect">
              <a:avLst/>
            </a:prstGeom>
            <a:noFill/>
            <a:ln>
              <a:no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 sz="1700" b="0" i="0" u="none" strike="noStrike" kern="0" cap="none" spc="0" normalizeH="0" baseline="0" noProof="0">
                  <a:ln>
                    <a:noFill/>
                  </a:ln>
                  <a:solidFill>
                    <a:srgbClr val="2170B7"/>
                  </a:solidFill>
                  <a:effectLst/>
                  <a:uLnTx/>
                  <a:uFillTx/>
                  <a:latin typeface="Fira Sans Extra Condensed Medium"/>
                  <a:ea typeface="Fira Sans Extra Condensed Medium"/>
                  <a:cs typeface="Fira Sans Extra Condensed Medium"/>
                  <a:sym typeface="Fira Sans Extra Condensed Medium"/>
                </a:rPr>
                <a:t>Turnover 1</a:t>
              </a:r>
              <a:r>
                <a:rPr kumimoji="0" lang="en" sz="1700" b="0" i="0" u="none" strike="noStrike" kern="0" cap="none" spc="0" normalizeH="0" baseline="30000" noProof="0">
                  <a:ln>
                    <a:noFill/>
                  </a:ln>
                  <a:solidFill>
                    <a:srgbClr val="2170B7"/>
                  </a:solidFill>
                  <a:effectLst/>
                  <a:uLnTx/>
                  <a:uFillTx/>
                  <a:latin typeface="Fira Sans Extra Condensed Medium"/>
                  <a:ea typeface="Fira Sans Extra Condensed Medium"/>
                  <a:cs typeface="Fira Sans Extra Condensed Medium"/>
                  <a:sym typeface="Fira Sans Extra Condensed Medium"/>
                </a:rPr>
                <a:t>st</a:t>
              </a:r>
              <a:r>
                <a:rPr kumimoji="0" lang="en" sz="1700" b="0" i="0" u="none" strike="noStrike" kern="0" cap="none" spc="0" normalizeH="0" baseline="0" noProof="0">
                  <a:ln>
                    <a:noFill/>
                  </a:ln>
                  <a:solidFill>
                    <a:srgbClr val="2170B7"/>
                  </a:solidFill>
                  <a:effectLst/>
                  <a:uLnTx/>
                  <a:uFillTx/>
                  <a:latin typeface="Fira Sans Extra Condensed Medium"/>
                  <a:ea typeface="Fira Sans Extra Condensed Medium"/>
                  <a:cs typeface="Fira Sans Extra Condensed Medium"/>
                  <a:sym typeface="Fira Sans Extra Condensed Medium"/>
                </a:rPr>
                <a:t> Year %</a:t>
              </a:r>
              <a:endParaRPr kumimoji="0" sz="1700" b="0" i="0" u="none" strike="noStrike" kern="0" cap="none" spc="0" normalizeH="0" baseline="0" noProof="0">
                <a:ln>
                  <a:noFill/>
                </a:ln>
                <a:solidFill>
                  <a:srgbClr val="2170B7"/>
                </a:solidFill>
                <a:effectLst/>
                <a:uLnTx/>
                <a:uFillTx/>
                <a:latin typeface="Fira Sans Extra Condensed Medium"/>
                <a:ea typeface="Fira Sans Extra Condensed Medium"/>
                <a:cs typeface="Fira Sans Extra Condensed Medium"/>
                <a:sym typeface="Fira Sans Extra Condensed Medium"/>
              </a:endParaRPr>
            </a:p>
          </p:txBody>
        </p:sp>
        <p:sp>
          <p:nvSpPr>
            <p:cNvPr id="378" name="Google Shape;352;p21">
              <a:extLst>
                <a:ext uri="{FF2B5EF4-FFF2-40B4-BE49-F238E27FC236}">
                  <a16:creationId xmlns:a16="http://schemas.microsoft.com/office/drawing/2014/main" id="{3C184249-FBD5-F11E-7E77-F2BD3D96BEB2}"/>
                </a:ext>
              </a:extLst>
            </p:cNvPr>
            <p:cNvSpPr txBox="1"/>
            <p:nvPr/>
          </p:nvSpPr>
          <p:spPr>
            <a:xfrm>
              <a:off x="5953361" y="3221870"/>
              <a:ext cx="959100" cy="328200"/>
            </a:xfrm>
            <a:prstGeom prst="rect">
              <a:avLst/>
            </a:prstGeom>
            <a:noFill/>
            <a:ln>
              <a:no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a:ln>
                    <a:noFill/>
                  </a:ln>
                  <a:solidFill>
                    <a:srgbClr val="2170B7"/>
                  </a:solidFill>
                  <a:effectLst/>
                  <a:uLnTx/>
                  <a:uFillTx/>
                  <a:latin typeface="Roboto Medium"/>
                  <a:ea typeface="Roboto Medium"/>
                  <a:cs typeface="Roboto Medium"/>
                  <a:sym typeface="Roboto Medium"/>
                </a:rPr>
                <a:t>2%</a:t>
              </a:r>
              <a:endParaRPr kumimoji="0" sz="2000" b="0" i="0" u="none" strike="noStrike" kern="0" cap="none" spc="0" normalizeH="0" baseline="0" noProof="0">
                <a:ln>
                  <a:noFill/>
                </a:ln>
                <a:solidFill>
                  <a:srgbClr val="2170B7"/>
                </a:solidFill>
                <a:effectLst/>
                <a:uLnTx/>
                <a:uFillTx/>
                <a:latin typeface="Roboto Medium"/>
                <a:ea typeface="Roboto Medium"/>
                <a:cs typeface="Roboto Medium"/>
                <a:sym typeface="Roboto Medium"/>
              </a:endParaRPr>
            </a:p>
          </p:txBody>
        </p:sp>
        <p:sp>
          <p:nvSpPr>
            <p:cNvPr id="379" name="Google Shape;353;p21">
              <a:extLst>
                <a:ext uri="{FF2B5EF4-FFF2-40B4-BE49-F238E27FC236}">
                  <a16:creationId xmlns:a16="http://schemas.microsoft.com/office/drawing/2014/main" id="{ABB76E55-6AA2-5910-6034-B0F8D9670846}"/>
                </a:ext>
              </a:extLst>
            </p:cNvPr>
            <p:cNvSpPr txBox="1"/>
            <p:nvPr/>
          </p:nvSpPr>
          <p:spPr>
            <a:xfrm>
              <a:off x="6912450" y="3111788"/>
              <a:ext cx="1612130" cy="548400"/>
            </a:xfrm>
            <a:prstGeom prst="rect">
              <a:avLst/>
            </a:prstGeom>
            <a:noFill/>
            <a:ln>
              <a:no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 sz="1200" b="0" i="0" u="none" strike="noStrike" kern="0" cap="none" spc="0" normalizeH="0" baseline="0" noProof="0">
                  <a:ln>
                    <a:noFill/>
                  </a:ln>
                  <a:solidFill>
                    <a:srgbClr val="434343"/>
                  </a:solidFill>
                  <a:effectLst/>
                  <a:uLnTx/>
                  <a:uFillTx/>
                  <a:latin typeface="Roboto"/>
                  <a:ea typeface="Roboto"/>
                  <a:cs typeface="Roboto"/>
                  <a:sym typeface="Roboto"/>
                </a:rPr>
                <a:t>No more than 2% turnover in 1</a:t>
              </a:r>
              <a:r>
                <a:rPr kumimoji="0" lang="en" sz="1200" b="0" i="0" u="none" strike="noStrike" kern="0" cap="none" spc="0" normalizeH="0" baseline="30000" noProof="0">
                  <a:ln>
                    <a:noFill/>
                  </a:ln>
                  <a:solidFill>
                    <a:srgbClr val="434343"/>
                  </a:solidFill>
                  <a:effectLst/>
                  <a:uLnTx/>
                  <a:uFillTx/>
                  <a:latin typeface="Roboto"/>
                  <a:ea typeface="Roboto"/>
                  <a:cs typeface="Roboto"/>
                  <a:sym typeface="Roboto"/>
                </a:rPr>
                <a:t>st</a:t>
              </a:r>
              <a:r>
                <a:rPr kumimoji="0" lang="en" sz="1200" b="0" i="0" u="none" strike="noStrike" kern="0" cap="none" spc="0" normalizeH="0" baseline="0" noProof="0">
                  <a:ln>
                    <a:noFill/>
                  </a:ln>
                  <a:solidFill>
                    <a:srgbClr val="434343"/>
                  </a:solidFill>
                  <a:effectLst/>
                  <a:uLnTx/>
                  <a:uFillTx/>
                  <a:latin typeface="Roboto"/>
                  <a:ea typeface="Roboto"/>
                  <a:cs typeface="Roboto"/>
                  <a:sym typeface="Roboto"/>
                </a:rPr>
                <a:t> year </a:t>
              </a:r>
              <a:endParaRPr kumimoji="0" sz="1200" b="0" i="0" u="none" strike="noStrike" kern="0" cap="none" spc="0" normalizeH="0" baseline="0" noProof="0">
                <a:ln>
                  <a:noFill/>
                </a:ln>
                <a:solidFill>
                  <a:srgbClr val="434343"/>
                </a:solidFill>
                <a:effectLst/>
                <a:uLnTx/>
                <a:uFillTx/>
                <a:latin typeface="Roboto"/>
                <a:ea typeface="Roboto"/>
                <a:cs typeface="Roboto"/>
                <a:sym typeface="Roboto"/>
              </a:endParaRPr>
            </a:p>
          </p:txBody>
        </p:sp>
      </p:grpSp>
      <p:grpSp>
        <p:nvGrpSpPr>
          <p:cNvPr id="380" name="Google Shape;354;p21">
            <a:extLst>
              <a:ext uri="{FF2B5EF4-FFF2-40B4-BE49-F238E27FC236}">
                <a16:creationId xmlns:a16="http://schemas.microsoft.com/office/drawing/2014/main" id="{3BA49661-2B9D-05DA-5BC3-DACF9C7CD6C4}"/>
              </a:ext>
            </a:extLst>
          </p:cNvPr>
          <p:cNvGrpSpPr/>
          <p:nvPr/>
        </p:nvGrpSpPr>
        <p:grpSpPr>
          <a:xfrm>
            <a:off x="560439" y="1811289"/>
            <a:ext cx="7897759" cy="548400"/>
            <a:chOff x="626821" y="2509163"/>
            <a:chExt cx="7897759" cy="548400"/>
          </a:xfrm>
        </p:grpSpPr>
        <p:sp>
          <p:nvSpPr>
            <p:cNvPr id="381" name="Google Shape;355;p21">
              <a:extLst>
                <a:ext uri="{FF2B5EF4-FFF2-40B4-BE49-F238E27FC236}">
                  <a16:creationId xmlns:a16="http://schemas.microsoft.com/office/drawing/2014/main" id="{C5DE2CEE-DFB4-6862-7955-4266EF7AE9EF}"/>
                </a:ext>
              </a:extLst>
            </p:cNvPr>
            <p:cNvSpPr/>
            <p:nvPr/>
          </p:nvSpPr>
          <p:spPr>
            <a:xfrm>
              <a:off x="2401549" y="2653367"/>
              <a:ext cx="3381000" cy="200700"/>
            </a:xfrm>
            <a:prstGeom prst="roundRect">
              <a:avLst>
                <a:gd name="adj" fmla="val 50000"/>
              </a:avLst>
            </a:pr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2" name="Google Shape;356;p21">
              <a:extLst>
                <a:ext uri="{FF2B5EF4-FFF2-40B4-BE49-F238E27FC236}">
                  <a16:creationId xmlns:a16="http://schemas.microsoft.com/office/drawing/2014/main" id="{44D16BBC-5F2E-6170-6717-F2680272F5D1}"/>
                </a:ext>
              </a:extLst>
            </p:cNvPr>
            <p:cNvSpPr/>
            <p:nvPr/>
          </p:nvSpPr>
          <p:spPr>
            <a:xfrm>
              <a:off x="2401549" y="2653367"/>
              <a:ext cx="1764000" cy="200700"/>
            </a:xfrm>
            <a:prstGeom prst="roundRect">
              <a:avLst>
                <a:gd name="adj" fmla="val 50000"/>
              </a:avLst>
            </a:prstGeom>
            <a:solidFill>
              <a:srgbClr val="00D4F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3" name="Google Shape;357;p21">
              <a:extLst>
                <a:ext uri="{FF2B5EF4-FFF2-40B4-BE49-F238E27FC236}">
                  <a16:creationId xmlns:a16="http://schemas.microsoft.com/office/drawing/2014/main" id="{9AF50780-196A-D7D8-56E7-D861BCDF4E01}"/>
                </a:ext>
              </a:extLst>
            </p:cNvPr>
            <p:cNvSpPr/>
            <p:nvPr/>
          </p:nvSpPr>
          <p:spPr>
            <a:xfrm>
              <a:off x="3973694" y="2574822"/>
              <a:ext cx="357600" cy="357600"/>
            </a:xfrm>
            <a:prstGeom prst="ellipse">
              <a:avLst/>
            </a:prstGeom>
            <a:solidFill>
              <a:srgbClr val="00D4F0"/>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88" name="Google Shape;358;p21">
              <a:extLst>
                <a:ext uri="{FF2B5EF4-FFF2-40B4-BE49-F238E27FC236}">
                  <a16:creationId xmlns:a16="http://schemas.microsoft.com/office/drawing/2014/main" id="{2322836E-EEE1-C8E4-861A-D1E60161933C}"/>
                </a:ext>
              </a:extLst>
            </p:cNvPr>
            <p:cNvSpPr txBox="1"/>
            <p:nvPr/>
          </p:nvSpPr>
          <p:spPr>
            <a:xfrm>
              <a:off x="626821" y="2589590"/>
              <a:ext cx="1603937" cy="328200"/>
            </a:xfrm>
            <a:prstGeom prst="rect">
              <a:avLst/>
            </a:prstGeom>
            <a:noFill/>
            <a:ln>
              <a:no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 sz="1700" b="0" i="0" u="none" strike="noStrike" kern="0" cap="none" spc="0" normalizeH="0" baseline="0" noProof="0">
                  <a:ln>
                    <a:noFill/>
                  </a:ln>
                  <a:solidFill>
                    <a:srgbClr val="00D4F0"/>
                  </a:solidFill>
                  <a:effectLst/>
                  <a:uLnTx/>
                  <a:uFillTx/>
                  <a:latin typeface="Fira Sans Extra Condensed Medium"/>
                  <a:ea typeface="Fira Sans Extra Condensed Medium"/>
                  <a:cs typeface="Fira Sans Extra Condensed Medium"/>
                  <a:sym typeface="Fira Sans Extra Condensed Medium"/>
                </a:rPr>
                <a:t>Turnover %</a:t>
              </a:r>
              <a:endParaRPr kumimoji="0" sz="1700" b="0" i="0" u="none" strike="noStrike" kern="0" cap="none" spc="0" normalizeH="0" baseline="0" noProof="0">
                <a:ln>
                  <a:noFill/>
                </a:ln>
                <a:solidFill>
                  <a:srgbClr val="00D4F0"/>
                </a:solidFill>
                <a:effectLst/>
                <a:uLnTx/>
                <a:uFillTx/>
                <a:latin typeface="Fira Sans Extra Condensed Medium"/>
                <a:ea typeface="Fira Sans Extra Condensed Medium"/>
                <a:cs typeface="Fira Sans Extra Condensed Medium"/>
                <a:sym typeface="Fira Sans Extra Condensed Medium"/>
              </a:endParaRPr>
            </a:p>
          </p:txBody>
        </p:sp>
        <p:sp>
          <p:nvSpPr>
            <p:cNvPr id="1089" name="Google Shape;359;p21">
              <a:extLst>
                <a:ext uri="{FF2B5EF4-FFF2-40B4-BE49-F238E27FC236}">
                  <a16:creationId xmlns:a16="http://schemas.microsoft.com/office/drawing/2014/main" id="{77804500-D0AD-03B5-38FF-225335DC3712}"/>
                </a:ext>
              </a:extLst>
            </p:cNvPr>
            <p:cNvSpPr txBox="1"/>
            <p:nvPr/>
          </p:nvSpPr>
          <p:spPr>
            <a:xfrm>
              <a:off x="5953361" y="2589590"/>
              <a:ext cx="959100" cy="328200"/>
            </a:xfrm>
            <a:prstGeom prst="rect">
              <a:avLst/>
            </a:prstGeom>
            <a:noFill/>
            <a:ln>
              <a:no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a:ln>
                    <a:noFill/>
                  </a:ln>
                  <a:solidFill>
                    <a:srgbClr val="00D4F0"/>
                  </a:solidFill>
                  <a:effectLst/>
                  <a:uLnTx/>
                  <a:uFillTx/>
                  <a:latin typeface="Roboto Medium"/>
                  <a:ea typeface="Roboto Medium"/>
                  <a:cs typeface="Roboto Medium"/>
                  <a:sym typeface="Roboto Medium"/>
                </a:rPr>
                <a:t>5%</a:t>
              </a:r>
              <a:endParaRPr kumimoji="0" sz="2000" b="0" i="0" u="none" strike="noStrike" kern="0" cap="none" spc="0" normalizeH="0" baseline="0" noProof="0">
                <a:ln>
                  <a:noFill/>
                </a:ln>
                <a:solidFill>
                  <a:srgbClr val="00D4F0"/>
                </a:solidFill>
                <a:effectLst/>
                <a:uLnTx/>
                <a:uFillTx/>
                <a:latin typeface="Roboto Medium"/>
                <a:ea typeface="Roboto Medium"/>
                <a:cs typeface="Roboto Medium"/>
                <a:sym typeface="Roboto Medium"/>
              </a:endParaRPr>
            </a:p>
          </p:txBody>
        </p:sp>
        <p:sp>
          <p:nvSpPr>
            <p:cNvPr id="1090" name="Google Shape;360;p21">
              <a:extLst>
                <a:ext uri="{FF2B5EF4-FFF2-40B4-BE49-F238E27FC236}">
                  <a16:creationId xmlns:a16="http://schemas.microsoft.com/office/drawing/2014/main" id="{86D8EB11-9E16-9D7C-CD5F-17B9FAE0C3E0}"/>
                </a:ext>
              </a:extLst>
            </p:cNvPr>
            <p:cNvSpPr txBox="1"/>
            <p:nvPr/>
          </p:nvSpPr>
          <p:spPr>
            <a:xfrm>
              <a:off x="6912449" y="2509163"/>
              <a:ext cx="1612131" cy="548400"/>
            </a:xfrm>
            <a:prstGeom prst="rect">
              <a:avLst/>
            </a:prstGeom>
            <a:noFill/>
            <a:ln>
              <a:no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 sz="1200" b="0" i="0" u="none" strike="noStrike" kern="0" cap="none" spc="0" normalizeH="0" baseline="0" noProof="0">
                  <a:ln>
                    <a:noFill/>
                  </a:ln>
                  <a:solidFill>
                    <a:srgbClr val="434343"/>
                  </a:solidFill>
                  <a:effectLst/>
                  <a:uLnTx/>
                  <a:uFillTx/>
                  <a:latin typeface="Roboto"/>
                  <a:ea typeface="Roboto"/>
                  <a:cs typeface="Roboto"/>
                  <a:sym typeface="Roboto"/>
                </a:rPr>
                <a:t>Turnover less than 5% is acceptable</a:t>
              </a:r>
              <a:endParaRPr kumimoji="0" sz="1200" b="0" i="0" u="none" strike="noStrike" kern="0" cap="none" spc="0" normalizeH="0" baseline="0" noProof="0">
                <a:ln>
                  <a:noFill/>
                </a:ln>
                <a:solidFill>
                  <a:srgbClr val="434343"/>
                </a:solidFill>
                <a:effectLst/>
                <a:uLnTx/>
                <a:uFillTx/>
                <a:latin typeface="Roboto"/>
                <a:ea typeface="Roboto"/>
                <a:cs typeface="Roboto"/>
                <a:sym typeface="Roboto"/>
              </a:endParaRPr>
            </a:p>
          </p:txBody>
        </p:sp>
      </p:grpSp>
      <p:grpSp>
        <p:nvGrpSpPr>
          <p:cNvPr id="1091" name="Google Shape;361;p21">
            <a:extLst>
              <a:ext uri="{FF2B5EF4-FFF2-40B4-BE49-F238E27FC236}">
                <a16:creationId xmlns:a16="http://schemas.microsoft.com/office/drawing/2014/main" id="{7EE1F842-2854-2171-B1FC-79A466E1D2FB}"/>
              </a:ext>
            </a:extLst>
          </p:cNvPr>
          <p:cNvGrpSpPr/>
          <p:nvPr/>
        </p:nvGrpSpPr>
        <p:grpSpPr>
          <a:xfrm>
            <a:off x="560439" y="1250148"/>
            <a:ext cx="7897760" cy="548400"/>
            <a:chOff x="626821" y="1847238"/>
            <a:chExt cx="7897760" cy="548400"/>
          </a:xfrm>
        </p:grpSpPr>
        <p:sp>
          <p:nvSpPr>
            <p:cNvPr id="1092" name="Google Shape;362;p21">
              <a:extLst>
                <a:ext uri="{FF2B5EF4-FFF2-40B4-BE49-F238E27FC236}">
                  <a16:creationId xmlns:a16="http://schemas.microsoft.com/office/drawing/2014/main" id="{76EBBED2-76A0-5FCF-5B1D-97B9CEF08924}"/>
                </a:ext>
              </a:extLst>
            </p:cNvPr>
            <p:cNvSpPr/>
            <p:nvPr/>
          </p:nvSpPr>
          <p:spPr>
            <a:xfrm>
              <a:off x="2401549" y="2021087"/>
              <a:ext cx="3381000" cy="200700"/>
            </a:xfrm>
            <a:prstGeom prst="roundRect">
              <a:avLst>
                <a:gd name="adj" fmla="val 50000"/>
              </a:avLst>
            </a:pr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93" name="Google Shape;363;p21">
              <a:extLst>
                <a:ext uri="{FF2B5EF4-FFF2-40B4-BE49-F238E27FC236}">
                  <a16:creationId xmlns:a16="http://schemas.microsoft.com/office/drawing/2014/main" id="{BA2F72F8-A88F-989F-08D1-06BD665005EF}"/>
                </a:ext>
              </a:extLst>
            </p:cNvPr>
            <p:cNvSpPr/>
            <p:nvPr/>
          </p:nvSpPr>
          <p:spPr>
            <a:xfrm>
              <a:off x="2401549" y="2021087"/>
              <a:ext cx="828000" cy="200700"/>
            </a:xfrm>
            <a:prstGeom prst="roundRect">
              <a:avLst>
                <a:gd name="adj" fmla="val 50000"/>
              </a:avLst>
            </a:prstGeom>
            <a:solidFill>
              <a:srgbClr val="0C79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94" name="Google Shape;364;p21">
              <a:extLst>
                <a:ext uri="{FF2B5EF4-FFF2-40B4-BE49-F238E27FC236}">
                  <a16:creationId xmlns:a16="http://schemas.microsoft.com/office/drawing/2014/main" id="{047A8621-BF64-23D0-E09B-F3F715217FBA}"/>
                </a:ext>
              </a:extLst>
            </p:cNvPr>
            <p:cNvSpPr/>
            <p:nvPr/>
          </p:nvSpPr>
          <p:spPr>
            <a:xfrm>
              <a:off x="3018482" y="1942542"/>
              <a:ext cx="357600" cy="357600"/>
            </a:xfrm>
            <a:prstGeom prst="ellipse">
              <a:avLst/>
            </a:prstGeom>
            <a:solidFill>
              <a:srgbClr val="0C79F3"/>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95" name="Google Shape;365;p21">
              <a:extLst>
                <a:ext uri="{FF2B5EF4-FFF2-40B4-BE49-F238E27FC236}">
                  <a16:creationId xmlns:a16="http://schemas.microsoft.com/office/drawing/2014/main" id="{F023EA8F-865A-4441-D13C-6E78FC1A0245}"/>
                </a:ext>
              </a:extLst>
            </p:cNvPr>
            <p:cNvSpPr txBox="1"/>
            <p:nvPr/>
          </p:nvSpPr>
          <p:spPr>
            <a:xfrm>
              <a:off x="626821" y="1957310"/>
              <a:ext cx="1603937" cy="328200"/>
            </a:xfrm>
            <a:prstGeom prst="rect">
              <a:avLst/>
            </a:prstGeom>
            <a:noFill/>
            <a:ln>
              <a:no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 sz="1700" b="0" i="0" u="none" strike="noStrike" kern="0" cap="none" spc="0" normalizeH="0" baseline="0" noProof="0">
                  <a:ln>
                    <a:noFill/>
                  </a:ln>
                  <a:solidFill>
                    <a:srgbClr val="0C79F3"/>
                  </a:solidFill>
                  <a:effectLst/>
                  <a:uLnTx/>
                  <a:uFillTx/>
                  <a:latin typeface="Fira Sans Extra Condensed Medium"/>
                  <a:ea typeface="Fira Sans Extra Condensed Medium"/>
                  <a:cs typeface="Fira Sans Extra Condensed Medium"/>
                  <a:sym typeface="Fira Sans Extra Condensed Medium"/>
                </a:rPr>
                <a:t>Absenteeism %</a:t>
              </a:r>
              <a:endParaRPr kumimoji="0" sz="1700" b="0" i="0" u="none" strike="noStrike" kern="0" cap="none" spc="0" normalizeH="0" baseline="0" noProof="0">
                <a:ln>
                  <a:noFill/>
                </a:ln>
                <a:solidFill>
                  <a:srgbClr val="0C79F3"/>
                </a:solidFill>
                <a:effectLst/>
                <a:uLnTx/>
                <a:uFillTx/>
                <a:latin typeface="Fira Sans Extra Condensed Medium"/>
                <a:ea typeface="Fira Sans Extra Condensed Medium"/>
                <a:cs typeface="Fira Sans Extra Condensed Medium"/>
                <a:sym typeface="Fira Sans Extra Condensed Medium"/>
              </a:endParaRPr>
            </a:p>
          </p:txBody>
        </p:sp>
        <p:sp>
          <p:nvSpPr>
            <p:cNvPr id="1096" name="Google Shape;366;p21">
              <a:extLst>
                <a:ext uri="{FF2B5EF4-FFF2-40B4-BE49-F238E27FC236}">
                  <a16:creationId xmlns:a16="http://schemas.microsoft.com/office/drawing/2014/main" id="{B860BF73-C4F3-540A-358B-FC9411BA08C4}"/>
                </a:ext>
              </a:extLst>
            </p:cNvPr>
            <p:cNvSpPr txBox="1"/>
            <p:nvPr/>
          </p:nvSpPr>
          <p:spPr>
            <a:xfrm>
              <a:off x="5953361" y="1957310"/>
              <a:ext cx="959100" cy="328200"/>
            </a:xfrm>
            <a:prstGeom prst="rect">
              <a:avLst/>
            </a:prstGeom>
            <a:noFill/>
            <a:ln>
              <a:no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a:ln>
                    <a:noFill/>
                  </a:ln>
                  <a:solidFill>
                    <a:srgbClr val="0C79F3"/>
                  </a:solidFill>
                  <a:effectLst/>
                  <a:uLnTx/>
                  <a:uFillTx/>
                  <a:latin typeface="Roboto Medium"/>
                  <a:ea typeface="Roboto Medium"/>
                  <a:cs typeface="Roboto Medium"/>
                  <a:sym typeface="Roboto Medium"/>
                </a:rPr>
                <a:t>1%</a:t>
              </a:r>
              <a:endParaRPr kumimoji="0" sz="2000" b="0" i="0" u="none" strike="noStrike" kern="0" cap="none" spc="0" normalizeH="0" baseline="0" noProof="0">
                <a:ln>
                  <a:noFill/>
                </a:ln>
                <a:solidFill>
                  <a:srgbClr val="0C79F3"/>
                </a:solidFill>
                <a:effectLst/>
                <a:uLnTx/>
                <a:uFillTx/>
                <a:latin typeface="Roboto Medium"/>
                <a:ea typeface="Roboto Medium"/>
                <a:cs typeface="Roboto Medium"/>
                <a:sym typeface="Roboto Medium"/>
              </a:endParaRPr>
            </a:p>
          </p:txBody>
        </p:sp>
        <p:sp>
          <p:nvSpPr>
            <p:cNvPr id="1097" name="Google Shape;367;p21">
              <a:extLst>
                <a:ext uri="{FF2B5EF4-FFF2-40B4-BE49-F238E27FC236}">
                  <a16:creationId xmlns:a16="http://schemas.microsoft.com/office/drawing/2014/main" id="{8B660FFD-F275-08B4-29FB-0EA751BEAAF6}"/>
                </a:ext>
              </a:extLst>
            </p:cNvPr>
            <p:cNvSpPr txBox="1"/>
            <p:nvPr/>
          </p:nvSpPr>
          <p:spPr>
            <a:xfrm>
              <a:off x="7083272" y="1847238"/>
              <a:ext cx="1441309" cy="548400"/>
            </a:xfrm>
            <a:prstGeom prst="rect">
              <a:avLst/>
            </a:prstGeom>
            <a:noFill/>
            <a:ln>
              <a:no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 sz="1200" b="0" i="0" u="none" strike="noStrike" kern="0" cap="none" spc="0" normalizeH="0" baseline="0" noProof="0">
                  <a:ln>
                    <a:noFill/>
                  </a:ln>
                  <a:solidFill>
                    <a:srgbClr val="434343"/>
                  </a:solidFill>
                  <a:effectLst/>
                  <a:uLnTx/>
                  <a:uFillTx/>
                  <a:latin typeface="Roboto"/>
                  <a:ea typeface="Roboto"/>
                  <a:cs typeface="Roboto"/>
                  <a:sym typeface="Roboto"/>
                </a:rPr>
                <a:t>Restrict absenteeism to </a:t>
              </a:r>
              <a:r>
                <a:rPr lang="en" sz="1200">
                  <a:solidFill>
                    <a:srgbClr val="434343"/>
                  </a:solidFill>
                  <a:latin typeface="Roboto"/>
                  <a:ea typeface="Roboto"/>
                  <a:cs typeface="Roboto"/>
                  <a:sym typeface="Roboto"/>
                </a:rPr>
                <a:t>this level</a:t>
              </a:r>
              <a:endParaRPr kumimoji="0" sz="1200" b="0" i="0" u="none" strike="noStrike" kern="0" cap="none" spc="0" normalizeH="0" baseline="0" noProof="0">
                <a:ln>
                  <a:noFill/>
                </a:ln>
                <a:solidFill>
                  <a:srgbClr val="434343"/>
                </a:solidFill>
                <a:effectLst/>
                <a:uLnTx/>
                <a:uFillTx/>
                <a:latin typeface="Roboto"/>
                <a:ea typeface="Roboto"/>
                <a:cs typeface="Roboto"/>
                <a:sym typeface="Roboto"/>
              </a:endParaRPr>
            </a:p>
          </p:txBody>
        </p:sp>
      </p:grpSp>
      <p:grpSp>
        <p:nvGrpSpPr>
          <p:cNvPr id="1098" name="Google Shape;368;p21">
            <a:extLst>
              <a:ext uri="{FF2B5EF4-FFF2-40B4-BE49-F238E27FC236}">
                <a16:creationId xmlns:a16="http://schemas.microsoft.com/office/drawing/2014/main" id="{12B3FA86-3307-545D-101A-6C80B933C8FB}"/>
              </a:ext>
            </a:extLst>
          </p:cNvPr>
          <p:cNvGrpSpPr/>
          <p:nvPr/>
        </p:nvGrpSpPr>
        <p:grpSpPr>
          <a:xfrm>
            <a:off x="1136452" y="738314"/>
            <a:ext cx="7321747" cy="548400"/>
            <a:chOff x="1202834" y="1214963"/>
            <a:chExt cx="7321747" cy="548400"/>
          </a:xfrm>
        </p:grpSpPr>
        <p:sp>
          <p:nvSpPr>
            <p:cNvPr id="1099" name="Google Shape;369;p21">
              <a:extLst>
                <a:ext uri="{FF2B5EF4-FFF2-40B4-BE49-F238E27FC236}">
                  <a16:creationId xmlns:a16="http://schemas.microsoft.com/office/drawing/2014/main" id="{2573BA74-2B3F-50E0-C709-81367826A8B5}"/>
                </a:ext>
              </a:extLst>
            </p:cNvPr>
            <p:cNvSpPr/>
            <p:nvPr/>
          </p:nvSpPr>
          <p:spPr>
            <a:xfrm>
              <a:off x="2401549" y="1388807"/>
              <a:ext cx="3381000" cy="200700"/>
            </a:xfrm>
            <a:prstGeom prst="roundRect">
              <a:avLst>
                <a:gd name="adj" fmla="val 50000"/>
              </a:avLst>
            </a:pr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00" name="Google Shape;370;p21">
              <a:extLst>
                <a:ext uri="{FF2B5EF4-FFF2-40B4-BE49-F238E27FC236}">
                  <a16:creationId xmlns:a16="http://schemas.microsoft.com/office/drawing/2014/main" id="{3E391B24-64D6-1A73-3260-2A190D512699}"/>
                </a:ext>
              </a:extLst>
            </p:cNvPr>
            <p:cNvSpPr/>
            <p:nvPr/>
          </p:nvSpPr>
          <p:spPr>
            <a:xfrm>
              <a:off x="2401549" y="1388807"/>
              <a:ext cx="828000" cy="200700"/>
            </a:xfrm>
            <a:prstGeom prst="roundRect">
              <a:avLst>
                <a:gd name="adj" fmla="val 50000"/>
              </a:avLst>
            </a:prstGeom>
            <a:solidFill>
              <a:srgbClr val="1E35A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01" name="Google Shape;371;p21">
              <a:extLst>
                <a:ext uri="{FF2B5EF4-FFF2-40B4-BE49-F238E27FC236}">
                  <a16:creationId xmlns:a16="http://schemas.microsoft.com/office/drawing/2014/main" id="{5590333D-B29B-1D56-C798-746F5F4A8C98}"/>
                </a:ext>
              </a:extLst>
            </p:cNvPr>
            <p:cNvSpPr/>
            <p:nvPr/>
          </p:nvSpPr>
          <p:spPr>
            <a:xfrm>
              <a:off x="3006145" y="1310262"/>
              <a:ext cx="357600" cy="357600"/>
            </a:xfrm>
            <a:prstGeom prst="ellipse">
              <a:avLst/>
            </a:prstGeom>
            <a:solidFill>
              <a:srgbClr val="1E35A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02" name="Google Shape;372;p21">
              <a:extLst>
                <a:ext uri="{FF2B5EF4-FFF2-40B4-BE49-F238E27FC236}">
                  <a16:creationId xmlns:a16="http://schemas.microsoft.com/office/drawing/2014/main" id="{7416FDF2-99F7-BCA5-673F-9D1E3DD8CF01}"/>
                </a:ext>
              </a:extLst>
            </p:cNvPr>
            <p:cNvSpPr txBox="1"/>
            <p:nvPr/>
          </p:nvSpPr>
          <p:spPr>
            <a:xfrm>
              <a:off x="1202834" y="1325030"/>
              <a:ext cx="1076306" cy="328200"/>
            </a:xfrm>
            <a:prstGeom prst="rect">
              <a:avLst/>
            </a:prstGeom>
            <a:noFill/>
            <a:ln>
              <a:no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 sz="1700" b="0" i="0" u="none" strike="noStrike" kern="0" cap="none" spc="0" normalizeH="0" baseline="0" noProof="0">
                  <a:ln>
                    <a:noFill/>
                  </a:ln>
                  <a:solidFill>
                    <a:srgbClr val="1E35A1"/>
                  </a:solidFill>
                  <a:effectLst/>
                  <a:uLnTx/>
                  <a:uFillTx/>
                  <a:latin typeface="Fira Sans Extra Condensed Medium"/>
                  <a:ea typeface="Fira Sans Extra Condensed Medium"/>
                  <a:cs typeface="Fira Sans Extra Condensed Medium"/>
                  <a:sym typeface="Fira Sans Extra Condensed Medium"/>
                </a:rPr>
                <a:t>Staffing %</a:t>
              </a:r>
              <a:endParaRPr kumimoji="0" sz="1700" b="0" i="0" u="none" strike="noStrike" kern="0" cap="none" spc="0" normalizeH="0" baseline="0" noProof="0">
                <a:ln>
                  <a:noFill/>
                </a:ln>
                <a:solidFill>
                  <a:srgbClr val="1E35A1"/>
                </a:solidFill>
                <a:effectLst/>
                <a:uLnTx/>
                <a:uFillTx/>
                <a:latin typeface="Fira Sans Extra Condensed Medium"/>
                <a:ea typeface="Fira Sans Extra Condensed Medium"/>
                <a:cs typeface="Fira Sans Extra Condensed Medium"/>
                <a:sym typeface="Fira Sans Extra Condensed Medium"/>
              </a:endParaRPr>
            </a:p>
          </p:txBody>
        </p:sp>
        <p:sp>
          <p:nvSpPr>
            <p:cNvPr id="1103" name="Google Shape;373;p21">
              <a:extLst>
                <a:ext uri="{FF2B5EF4-FFF2-40B4-BE49-F238E27FC236}">
                  <a16:creationId xmlns:a16="http://schemas.microsoft.com/office/drawing/2014/main" id="{9A48CDB1-6B47-5663-C6D7-CB39BFAB30DD}"/>
                </a:ext>
              </a:extLst>
            </p:cNvPr>
            <p:cNvSpPr txBox="1"/>
            <p:nvPr/>
          </p:nvSpPr>
          <p:spPr>
            <a:xfrm>
              <a:off x="5953361" y="1325030"/>
              <a:ext cx="959100" cy="328200"/>
            </a:xfrm>
            <a:prstGeom prst="rect">
              <a:avLst/>
            </a:prstGeom>
            <a:noFill/>
            <a:ln>
              <a:no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a:ln>
                    <a:noFill/>
                  </a:ln>
                  <a:solidFill>
                    <a:srgbClr val="1E35A1"/>
                  </a:solidFill>
                  <a:effectLst/>
                  <a:uLnTx/>
                  <a:uFillTx/>
                  <a:latin typeface="Roboto Medium"/>
                  <a:ea typeface="Roboto Medium"/>
                  <a:cs typeface="Roboto Medium"/>
                  <a:sym typeface="Roboto Medium"/>
                </a:rPr>
                <a:t>1%</a:t>
              </a:r>
              <a:endParaRPr kumimoji="0" sz="1500" b="0" i="0" u="none" strike="noStrike" kern="0" cap="none" spc="0" normalizeH="0" baseline="0" noProof="0">
                <a:ln>
                  <a:noFill/>
                </a:ln>
                <a:solidFill>
                  <a:srgbClr val="1E35A1"/>
                </a:solidFill>
                <a:effectLst/>
                <a:uLnTx/>
                <a:uFillTx/>
                <a:latin typeface="Roboto"/>
                <a:ea typeface="Roboto"/>
                <a:cs typeface="Roboto"/>
                <a:sym typeface="Roboto"/>
              </a:endParaRPr>
            </a:p>
          </p:txBody>
        </p:sp>
        <p:sp>
          <p:nvSpPr>
            <p:cNvPr id="1104" name="Google Shape;374;p21">
              <a:extLst>
                <a:ext uri="{FF2B5EF4-FFF2-40B4-BE49-F238E27FC236}">
                  <a16:creationId xmlns:a16="http://schemas.microsoft.com/office/drawing/2014/main" id="{1D5AA321-E2C7-11E2-C377-C6DB3ADF8025}"/>
                </a:ext>
              </a:extLst>
            </p:cNvPr>
            <p:cNvSpPr txBox="1"/>
            <p:nvPr/>
          </p:nvSpPr>
          <p:spPr>
            <a:xfrm>
              <a:off x="6912448" y="1214963"/>
              <a:ext cx="1612133" cy="548400"/>
            </a:xfrm>
            <a:prstGeom prst="rect">
              <a:avLst/>
            </a:prstGeom>
            <a:noFill/>
            <a:ln>
              <a:no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 sz="1200" b="0" i="0" u="none" strike="noStrike" kern="0" cap="none" spc="0" normalizeH="0" baseline="0" noProof="0">
                  <a:ln>
                    <a:noFill/>
                  </a:ln>
                  <a:solidFill>
                    <a:srgbClr val="434343"/>
                  </a:solidFill>
                  <a:effectLst/>
                  <a:uLnTx/>
                  <a:uFillTx/>
                  <a:latin typeface="Roboto"/>
                  <a:ea typeface="Roboto"/>
                  <a:cs typeface="Roboto"/>
                  <a:sym typeface="Roboto"/>
                </a:rPr>
                <a:t>Slightly overstaffing is needed</a:t>
              </a:r>
              <a:endParaRPr kumimoji="0" sz="1200" b="0" i="0" u="none" strike="noStrike" kern="0" cap="none" spc="0" normalizeH="0" baseline="0" noProof="0">
                <a:ln>
                  <a:noFill/>
                </a:ln>
                <a:solidFill>
                  <a:srgbClr val="434343"/>
                </a:solidFill>
                <a:effectLst/>
                <a:uLnTx/>
                <a:uFillTx/>
                <a:latin typeface="Roboto"/>
                <a:ea typeface="Roboto"/>
                <a:cs typeface="Roboto"/>
                <a:sym typeface="Roboto"/>
              </a:endParaRPr>
            </a:p>
          </p:txBody>
        </p:sp>
      </p:grpSp>
      <p:grpSp>
        <p:nvGrpSpPr>
          <p:cNvPr id="1105" name="Google Shape;375;p21">
            <a:extLst>
              <a:ext uri="{FF2B5EF4-FFF2-40B4-BE49-F238E27FC236}">
                <a16:creationId xmlns:a16="http://schemas.microsoft.com/office/drawing/2014/main" id="{233A77C1-9EFB-4C68-AD94-75E13882DDF4}"/>
              </a:ext>
            </a:extLst>
          </p:cNvPr>
          <p:cNvGrpSpPr/>
          <p:nvPr/>
        </p:nvGrpSpPr>
        <p:grpSpPr>
          <a:xfrm>
            <a:off x="304684" y="2903647"/>
            <a:ext cx="8153514" cy="548400"/>
            <a:chOff x="371066" y="3744088"/>
            <a:chExt cx="8153514" cy="548400"/>
          </a:xfrm>
        </p:grpSpPr>
        <p:sp>
          <p:nvSpPr>
            <p:cNvPr id="1106" name="Google Shape;376;p21">
              <a:extLst>
                <a:ext uri="{FF2B5EF4-FFF2-40B4-BE49-F238E27FC236}">
                  <a16:creationId xmlns:a16="http://schemas.microsoft.com/office/drawing/2014/main" id="{FC5290CF-CC37-B906-FAB1-C3432C8D206F}"/>
                </a:ext>
              </a:extLst>
            </p:cNvPr>
            <p:cNvSpPr/>
            <p:nvPr/>
          </p:nvSpPr>
          <p:spPr>
            <a:xfrm>
              <a:off x="2401549" y="3917927"/>
              <a:ext cx="3381000" cy="200700"/>
            </a:xfrm>
            <a:prstGeom prst="roundRect">
              <a:avLst>
                <a:gd name="adj" fmla="val 50000"/>
              </a:avLst>
            </a:pr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07" name="Google Shape;377;p21">
              <a:extLst>
                <a:ext uri="{FF2B5EF4-FFF2-40B4-BE49-F238E27FC236}">
                  <a16:creationId xmlns:a16="http://schemas.microsoft.com/office/drawing/2014/main" id="{4BDA6DDC-CF16-537A-9F3E-726CA10B1386}"/>
                </a:ext>
              </a:extLst>
            </p:cNvPr>
            <p:cNvSpPr/>
            <p:nvPr/>
          </p:nvSpPr>
          <p:spPr>
            <a:xfrm>
              <a:off x="2401549" y="3917927"/>
              <a:ext cx="2412000" cy="200700"/>
            </a:xfrm>
            <a:prstGeom prst="roundRect">
              <a:avLst>
                <a:gd name="adj" fmla="val 50000"/>
              </a:avLst>
            </a:prstGeom>
            <a:solidFill>
              <a:srgbClr val="59A7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59A7FF"/>
                </a:solidFill>
                <a:effectLst/>
                <a:uLnTx/>
                <a:uFillTx/>
              </a:endParaRPr>
            </a:p>
          </p:txBody>
        </p:sp>
        <p:sp>
          <p:nvSpPr>
            <p:cNvPr id="1108" name="Google Shape;378;p21">
              <a:extLst>
                <a:ext uri="{FF2B5EF4-FFF2-40B4-BE49-F238E27FC236}">
                  <a16:creationId xmlns:a16="http://schemas.microsoft.com/office/drawing/2014/main" id="{1818561B-072A-6392-0729-1D6B6A7D5E6A}"/>
                </a:ext>
              </a:extLst>
            </p:cNvPr>
            <p:cNvSpPr/>
            <p:nvPr/>
          </p:nvSpPr>
          <p:spPr>
            <a:xfrm>
              <a:off x="4610834" y="3839382"/>
              <a:ext cx="357600" cy="357600"/>
            </a:xfrm>
            <a:prstGeom prst="ellipse">
              <a:avLst/>
            </a:prstGeom>
            <a:solidFill>
              <a:srgbClr val="59A7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59A7FF"/>
                </a:solidFill>
                <a:effectLst/>
                <a:uLnTx/>
                <a:uFillTx/>
              </a:endParaRPr>
            </a:p>
          </p:txBody>
        </p:sp>
        <p:sp>
          <p:nvSpPr>
            <p:cNvPr id="1109" name="Google Shape;379;p21">
              <a:extLst>
                <a:ext uri="{FF2B5EF4-FFF2-40B4-BE49-F238E27FC236}">
                  <a16:creationId xmlns:a16="http://schemas.microsoft.com/office/drawing/2014/main" id="{0D3D8407-A5E5-6890-5519-0A975A649019}"/>
                </a:ext>
              </a:extLst>
            </p:cNvPr>
            <p:cNvSpPr txBox="1"/>
            <p:nvPr/>
          </p:nvSpPr>
          <p:spPr>
            <a:xfrm>
              <a:off x="371066" y="3854150"/>
              <a:ext cx="1859692" cy="328200"/>
            </a:xfrm>
            <a:prstGeom prst="rect">
              <a:avLst/>
            </a:prstGeom>
            <a:noFill/>
            <a:ln>
              <a:no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 sz="1700" b="0" i="0" u="none" strike="noStrike" kern="0" cap="none" spc="0" normalizeH="0" baseline="0" noProof="0">
                  <a:ln>
                    <a:noFill/>
                  </a:ln>
                  <a:solidFill>
                    <a:srgbClr val="59A7FF"/>
                  </a:solidFill>
                  <a:effectLst/>
                  <a:uLnTx/>
                  <a:uFillTx/>
                  <a:latin typeface="Fira Sans Extra Condensed Medium"/>
                  <a:ea typeface="Fira Sans Extra Condensed Medium"/>
                  <a:cs typeface="Fira Sans Extra Condensed Medium"/>
                  <a:sym typeface="Fira Sans Extra Condensed Medium"/>
                </a:rPr>
                <a:t>Tenure &lt; 2 %</a:t>
              </a:r>
              <a:endParaRPr kumimoji="0" sz="1700" b="0" i="0" u="none" strike="noStrike" kern="0" cap="none" spc="0" normalizeH="0" baseline="0" noProof="0">
                <a:ln>
                  <a:noFill/>
                </a:ln>
                <a:solidFill>
                  <a:srgbClr val="59A7FF"/>
                </a:solidFill>
                <a:effectLst/>
                <a:uLnTx/>
                <a:uFillTx/>
                <a:latin typeface="Fira Sans Extra Condensed Medium"/>
                <a:ea typeface="Fira Sans Extra Condensed Medium"/>
                <a:cs typeface="Fira Sans Extra Condensed Medium"/>
                <a:sym typeface="Fira Sans Extra Condensed Medium"/>
              </a:endParaRPr>
            </a:p>
          </p:txBody>
        </p:sp>
        <p:sp>
          <p:nvSpPr>
            <p:cNvPr id="1110" name="Google Shape;380;p21">
              <a:extLst>
                <a:ext uri="{FF2B5EF4-FFF2-40B4-BE49-F238E27FC236}">
                  <a16:creationId xmlns:a16="http://schemas.microsoft.com/office/drawing/2014/main" id="{7D2C588E-4432-F325-56AA-9D776EF7DB24}"/>
                </a:ext>
              </a:extLst>
            </p:cNvPr>
            <p:cNvSpPr txBox="1"/>
            <p:nvPr/>
          </p:nvSpPr>
          <p:spPr>
            <a:xfrm>
              <a:off x="5953361" y="3854150"/>
              <a:ext cx="959100" cy="328200"/>
            </a:xfrm>
            <a:prstGeom prst="rect">
              <a:avLst/>
            </a:prstGeom>
            <a:noFill/>
            <a:ln>
              <a:no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a:ln>
                    <a:noFill/>
                  </a:ln>
                  <a:solidFill>
                    <a:srgbClr val="59A7FF"/>
                  </a:solidFill>
                  <a:effectLst/>
                  <a:uLnTx/>
                  <a:uFillTx/>
                  <a:latin typeface="Roboto Medium"/>
                  <a:ea typeface="Roboto Medium"/>
                  <a:cs typeface="Roboto Medium"/>
                  <a:sym typeface="Roboto Medium"/>
                </a:rPr>
                <a:t>20%</a:t>
              </a:r>
              <a:endParaRPr kumimoji="0" sz="2000" b="0" i="0" u="none" strike="noStrike" kern="0" cap="none" spc="0" normalizeH="0" baseline="0" noProof="0">
                <a:ln>
                  <a:noFill/>
                </a:ln>
                <a:solidFill>
                  <a:srgbClr val="59A7FF"/>
                </a:solidFill>
                <a:effectLst/>
                <a:uLnTx/>
                <a:uFillTx/>
                <a:latin typeface="Roboto Medium"/>
                <a:ea typeface="Roboto Medium"/>
                <a:cs typeface="Roboto Medium"/>
                <a:sym typeface="Roboto Medium"/>
              </a:endParaRPr>
            </a:p>
          </p:txBody>
        </p:sp>
        <p:sp>
          <p:nvSpPr>
            <p:cNvPr id="1111" name="Google Shape;381;p21">
              <a:extLst>
                <a:ext uri="{FF2B5EF4-FFF2-40B4-BE49-F238E27FC236}">
                  <a16:creationId xmlns:a16="http://schemas.microsoft.com/office/drawing/2014/main" id="{24680DFE-BAD9-01E1-EC32-124E658C6637}"/>
                </a:ext>
              </a:extLst>
            </p:cNvPr>
            <p:cNvSpPr txBox="1"/>
            <p:nvPr/>
          </p:nvSpPr>
          <p:spPr>
            <a:xfrm>
              <a:off x="6912450" y="3744088"/>
              <a:ext cx="1612130" cy="548400"/>
            </a:xfrm>
            <a:prstGeom prst="rect">
              <a:avLst/>
            </a:prstGeom>
            <a:noFill/>
            <a:ln>
              <a:no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 sz="1200" b="0" i="0" u="none" strike="noStrike" kern="0" cap="none" spc="0" normalizeH="0" baseline="0" noProof="0">
                  <a:ln>
                    <a:noFill/>
                  </a:ln>
                  <a:solidFill>
                    <a:srgbClr val="434343"/>
                  </a:solidFill>
                  <a:effectLst/>
                  <a:uLnTx/>
                  <a:uFillTx/>
                  <a:latin typeface="Roboto"/>
                  <a:ea typeface="Roboto"/>
                  <a:cs typeface="Roboto"/>
                  <a:sym typeface="Roboto"/>
                </a:rPr>
                <a:t>Less experience shouldn’t be more than 20% </a:t>
              </a:r>
              <a:endParaRPr kumimoji="0" sz="1200" b="0" i="0" u="none" strike="noStrike" kern="0" cap="none" spc="0" normalizeH="0" baseline="0" noProof="0">
                <a:ln>
                  <a:noFill/>
                </a:ln>
                <a:solidFill>
                  <a:srgbClr val="434343"/>
                </a:solidFill>
                <a:effectLst/>
                <a:uLnTx/>
                <a:uFillTx/>
                <a:latin typeface="Roboto"/>
                <a:ea typeface="Roboto"/>
                <a:cs typeface="Roboto"/>
                <a:sym typeface="Roboto"/>
              </a:endParaRPr>
            </a:p>
          </p:txBody>
        </p:sp>
      </p:grpSp>
      <p:grpSp>
        <p:nvGrpSpPr>
          <p:cNvPr id="1112" name="Google Shape;375;p21">
            <a:extLst>
              <a:ext uri="{FF2B5EF4-FFF2-40B4-BE49-F238E27FC236}">
                <a16:creationId xmlns:a16="http://schemas.microsoft.com/office/drawing/2014/main" id="{9358C816-8BA3-B955-20F1-57540EC8F63E}"/>
              </a:ext>
            </a:extLst>
          </p:cNvPr>
          <p:cNvGrpSpPr/>
          <p:nvPr/>
        </p:nvGrpSpPr>
        <p:grpSpPr>
          <a:xfrm>
            <a:off x="304683" y="3527180"/>
            <a:ext cx="8153512" cy="548400"/>
            <a:chOff x="371066" y="3744088"/>
            <a:chExt cx="8153512" cy="548400"/>
          </a:xfrm>
        </p:grpSpPr>
        <p:sp>
          <p:nvSpPr>
            <p:cNvPr id="1113" name="Google Shape;376;p21">
              <a:extLst>
                <a:ext uri="{FF2B5EF4-FFF2-40B4-BE49-F238E27FC236}">
                  <a16:creationId xmlns:a16="http://schemas.microsoft.com/office/drawing/2014/main" id="{7C66CBAC-0488-F633-1E57-D992CD99FA9B}"/>
                </a:ext>
              </a:extLst>
            </p:cNvPr>
            <p:cNvSpPr/>
            <p:nvPr/>
          </p:nvSpPr>
          <p:spPr>
            <a:xfrm>
              <a:off x="2401549" y="3917927"/>
              <a:ext cx="3381000" cy="200700"/>
            </a:xfrm>
            <a:prstGeom prst="roundRect">
              <a:avLst>
                <a:gd name="adj" fmla="val 50000"/>
              </a:avLst>
            </a:pr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14" name="Google Shape;377;p21">
              <a:extLst>
                <a:ext uri="{FF2B5EF4-FFF2-40B4-BE49-F238E27FC236}">
                  <a16:creationId xmlns:a16="http://schemas.microsoft.com/office/drawing/2014/main" id="{CE46064E-D4AC-3AAD-F5AF-4116564BA05C}"/>
                </a:ext>
              </a:extLst>
            </p:cNvPr>
            <p:cNvSpPr/>
            <p:nvPr/>
          </p:nvSpPr>
          <p:spPr>
            <a:xfrm>
              <a:off x="2401549" y="3917927"/>
              <a:ext cx="3060000" cy="200700"/>
            </a:xfrm>
            <a:prstGeom prst="roundRect">
              <a:avLst>
                <a:gd name="adj" fmla="val 50000"/>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59A7FF"/>
                </a:solidFill>
                <a:effectLst/>
                <a:uLnTx/>
                <a:uFillTx/>
              </a:endParaRPr>
            </a:p>
          </p:txBody>
        </p:sp>
        <p:sp>
          <p:nvSpPr>
            <p:cNvPr id="1115" name="Google Shape;378;p21">
              <a:extLst>
                <a:ext uri="{FF2B5EF4-FFF2-40B4-BE49-F238E27FC236}">
                  <a16:creationId xmlns:a16="http://schemas.microsoft.com/office/drawing/2014/main" id="{BC7807A1-E8BD-2E65-B78F-C417518C2860}"/>
                </a:ext>
              </a:extLst>
            </p:cNvPr>
            <p:cNvSpPr/>
            <p:nvPr/>
          </p:nvSpPr>
          <p:spPr>
            <a:xfrm>
              <a:off x="5190935" y="3839382"/>
              <a:ext cx="357600" cy="357600"/>
            </a:xfrm>
            <a:prstGeom prst="ellipse">
              <a:avLst/>
            </a:prstGeom>
            <a:solidFill>
              <a:schemeClr val="accent1">
                <a:lumMod val="50000"/>
              </a:schemeClr>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59A7FF"/>
                </a:solidFill>
                <a:effectLst/>
                <a:uLnTx/>
                <a:uFillTx/>
              </a:endParaRPr>
            </a:p>
          </p:txBody>
        </p:sp>
        <p:sp>
          <p:nvSpPr>
            <p:cNvPr id="1116" name="Google Shape;379;p21">
              <a:extLst>
                <a:ext uri="{FF2B5EF4-FFF2-40B4-BE49-F238E27FC236}">
                  <a16:creationId xmlns:a16="http://schemas.microsoft.com/office/drawing/2014/main" id="{2E464D50-E553-C355-3E77-3EA07A2CA526}"/>
                </a:ext>
              </a:extLst>
            </p:cNvPr>
            <p:cNvSpPr txBox="1"/>
            <p:nvPr/>
          </p:nvSpPr>
          <p:spPr>
            <a:xfrm>
              <a:off x="371066" y="3854150"/>
              <a:ext cx="1859692" cy="328200"/>
            </a:xfrm>
            <a:prstGeom prst="rect">
              <a:avLst/>
            </a:prstGeom>
            <a:noFill/>
            <a:ln>
              <a:no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 sz="1700" b="0" i="0" u="none" strike="noStrike" kern="0" cap="none" spc="0" normalizeH="0" baseline="0" noProof="0">
                  <a:ln>
                    <a:noFill/>
                  </a:ln>
                  <a:solidFill>
                    <a:schemeClr val="accent1">
                      <a:lumMod val="50000"/>
                    </a:schemeClr>
                  </a:solidFill>
                  <a:effectLst/>
                  <a:uLnTx/>
                  <a:uFillTx/>
                  <a:latin typeface="Fira Sans Extra Condensed Medium"/>
                  <a:ea typeface="Fira Sans Extra Condensed Medium"/>
                  <a:cs typeface="Fira Sans Extra Condensed Medium"/>
                  <a:sym typeface="Fira Sans Extra Condensed Medium"/>
                </a:rPr>
                <a:t>Tenure &gt; 10 %</a:t>
              </a:r>
              <a:endParaRPr kumimoji="0" sz="1700" b="0" i="0" u="none" strike="noStrike" kern="0" cap="none" spc="0" normalizeH="0" baseline="0" noProof="0">
                <a:ln>
                  <a:noFill/>
                </a:ln>
                <a:solidFill>
                  <a:schemeClr val="accent1">
                    <a:lumMod val="50000"/>
                  </a:schemeClr>
                </a:solidFill>
                <a:effectLst/>
                <a:uLnTx/>
                <a:uFillTx/>
                <a:latin typeface="Fira Sans Extra Condensed Medium"/>
                <a:ea typeface="Fira Sans Extra Condensed Medium"/>
                <a:cs typeface="Fira Sans Extra Condensed Medium"/>
                <a:sym typeface="Fira Sans Extra Condensed Medium"/>
              </a:endParaRPr>
            </a:p>
          </p:txBody>
        </p:sp>
        <p:sp>
          <p:nvSpPr>
            <p:cNvPr id="1117" name="Google Shape;380;p21">
              <a:extLst>
                <a:ext uri="{FF2B5EF4-FFF2-40B4-BE49-F238E27FC236}">
                  <a16:creationId xmlns:a16="http://schemas.microsoft.com/office/drawing/2014/main" id="{FEB97D0D-2F59-9406-B932-C72BD884F107}"/>
                </a:ext>
              </a:extLst>
            </p:cNvPr>
            <p:cNvSpPr txBox="1"/>
            <p:nvPr/>
          </p:nvSpPr>
          <p:spPr>
            <a:xfrm>
              <a:off x="5953361" y="3854150"/>
              <a:ext cx="959100" cy="328200"/>
            </a:xfrm>
            <a:prstGeom prst="rect">
              <a:avLst/>
            </a:prstGeom>
            <a:noFill/>
            <a:ln>
              <a:no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en" sz="2000">
                  <a:solidFill>
                    <a:schemeClr val="accent1">
                      <a:lumMod val="50000"/>
                    </a:schemeClr>
                  </a:solidFill>
                  <a:latin typeface="Roboto Medium"/>
                  <a:ea typeface="Roboto Medium"/>
                  <a:cs typeface="Roboto Medium"/>
                  <a:sym typeface="Roboto Medium"/>
                </a:rPr>
                <a:t>6</a:t>
              </a:r>
              <a:r>
                <a:rPr kumimoji="0" lang="en" sz="2000" b="0" i="0" u="none" strike="noStrike" kern="0" cap="none" spc="0" normalizeH="0" baseline="0" noProof="0">
                  <a:ln>
                    <a:noFill/>
                  </a:ln>
                  <a:solidFill>
                    <a:schemeClr val="accent1">
                      <a:lumMod val="50000"/>
                    </a:schemeClr>
                  </a:solidFill>
                  <a:effectLst/>
                  <a:uLnTx/>
                  <a:uFillTx/>
                  <a:latin typeface="Roboto Medium"/>
                  <a:ea typeface="Roboto Medium"/>
                  <a:cs typeface="Roboto Medium"/>
                  <a:sym typeface="Roboto Medium"/>
                </a:rPr>
                <a:t>0</a:t>
              </a:r>
              <a:r>
                <a:rPr kumimoji="0" lang="en" sz="1500" b="0" i="0" u="none" strike="noStrike" kern="0" cap="none" spc="0" normalizeH="0" baseline="0" noProof="0">
                  <a:ln>
                    <a:noFill/>
                  </a:ln>
                  <a:solidFill>
                    <a:schemeClr val="accent1">
                      <a:lumMod val="50000"/>
                    </a:schemeClr>
                  </a:solidFill>
                  <a:effectLst/>
                  <a:uLnTx/>
                  <a:uFillTx/>
                  <a:latin typeface="Roboto"/>
                  <a:ea typeface="Roboto"/>
                  <a:cs typeface="Roboto"/>
                  <a:sym typeface="Roboto"/>
                </a:rPr>
                <a:t>%</a:t>
              </a:r>
              <a:endParaRPr kumimoji="0" sz="2000" b="0" i="0" u="none" strike="noStrike" kern="0" cap="none" spc="0" normalizeH="0" baseline="0" noProof="0">
                <a:ln>
                  <a:noFill/>
                </a:ln>
                <a:solidFill>
                  <a:schemeClr val="accent1">
                    <a:lumMod val="50000"/>
                  </a:schemeClr>
                </a:solidFill>
                <a:effectLst/>
                <a:uLnTx/>
                <a:uFillTx/>
                <a:latin typeface="Roboto Medium"/>
                <a:ea typeface="Roboto Medium"/>
                <a:cs typeface="Roboto Medium"/>
                <a:sym typeface="Roboto Medium"/>
              </a:endParaRPr>
            </a:p>
          </p:txBody>
        </p:sp>
        <p:sp>
          <p:nvSpPr>
            <p:cNvPr id="1118" name="Google Shape;381;p21">
              <a:extLst>
                <a:ext uri="{FF2B5EF4-FFF2-40B4-BE49-F238E27FC236}">
                  <a16:creationId xmlns:a16="http://schemas.microsoft.com/office/drawing/2014/main" id="{D85C0716-B55D-0E52-A53B-BB09548EA04B}"/>
                </a:ext>
              </a:extLst>
            </p:cNvPr>
            <p:cNvSpPr txBox="1"/>
            <p:nvPr/>
          </p:nvSpPr>
          <p:spPr>
            <a:xfrm>
              <a:off x="6912449" y="3744088"/>
              <a:ext cx="1612129" cy="548400"/>
            </a:xfrm>
            <a:prstGeom prst="rect">
              <a:avLst/>
            </a:prstGeom>
            <a:noFill/>
            <a:ln>
              <a:no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 sz="1200" b="0" i="0" u="none" strike="noStrike" kern="0" cap="none" spc="0" normalizeH="0" baseline="0" noProof="0">
                  <a:ln>
                    <a:noFill/>
                  </a:ln>
                  <a:solidFill>
                    <a:srgbClr val="434343"/>
                  </a:solidFill>
                  <a:effectLst/>
                  <a:uLnTx/>
                  <a:uFillTx/>
                  <a:latin typeface="Roboto"/>
                  <a:ea typeface="Roboto"/>
                  <a:cs typeface="Roboto"/>
                  <a:sym typeface="Roboto"/>
                </a:rPr>
                <a:t>Experienced people should be more </a:t>
              </a:r>
              <a:endParaRPr kumimoji="0" sz="1200" b="0" i="0" u="none" strike="noStrike" kern="0" cap="none" spc="0" normalizeH="0" baseline="0" noProof="0">
                <a:ln>
                  <a:noFill/>
                </a:ln>
                <a:solidFill>
                  <a:srgbClr val="434343"/>
                </a:solidFill>
                <a:effectLst/>
                <a:uLnTx/>
                <a:uFillTx/>
                <a:latin typeface="Roboto"/>
                <a:ea typeface="Roboto"/>
                <a:cs typeface="Roboto"/>
                <a:sym typeface="Roboto"/>
              </a:endParaRPr>
            </a:p>
          </p:txBody>
        </p:sp>
      </p:grpSp>
    </p:spTree>
    <p:extLst>
      <p:ext uri="{BB962C8B-B14F-4D97-AF65-F5344CB8AC3E}">
        <p14:creationId xmlns:p14="http://schemas.microsoft.com/office/powerpoint/2010/main" val="11928798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41" name="Rectangle 40">
            <a:extLst>
              <a:ext uri="{FF2B5EF4-FFF2-40B4-BE49-F238E27FC236}">
                <a16:creationId xmlns:a16="http://schemas.microsoft.com/office/drawing/2014/main" id="{D376A76D-9272-FEA0-A4DB-DB014E2034AB}"/>
              </a:ext>
            </a:extLst>
          </p:cNvPr>
          <p:cNvSpPr/>
          <p:nvPr/>
        </p:nvSpPr>
        <p:spPr>
          <a:xfrm>
            <a:off x="665433" y="1966575"/>
            <a:ext cx="8131884" cy="1082779"/>
          </a:xfrm>
          <a:prstGeom prst="rect">
            <a:avLst/>
          </a:prstGeom>
          <a:solidFill>
            <a:schemeClr val="tx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39" name="Rectangle 38">
            <a:extLst>
              <a:ext uri="{FF2B5EF4-FFF2-40B4-BE49-F238E27FC236}">
                <a16:creationId xmlns:a16="http://schemas.microsoft.com/office/drawing/2014/main" id="{59360467-D971-8095-9BDD-F66EA88C6D4B}"/>
              </a:ext>
            </a:extLst>
          </p:cNvPr>
          <p:cNvSpPr/>
          <p:nvPr/>
        </p:nvSpPr>
        <p:spPr>
          <a:xfrm>
            <a:off x="665434" y="2970915"/>
            <a:ext cx="8131883" cy="964026"/>
          </a:xfrm>
          <a:prstGeom prst="rect">
            <a:avLst/>
          </a:prstGeom>
          <a:solidFill>
            <a:schemeClr val="accent2">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cs typeface="Arial"/>
            </a:endParaRPr>
          </a:p>
        </p:txBody>
      </p:sp>
      <p:sp>
        <p:nvSpPr>
          <p:cNvPr id="38" name="Rectangle 37">
            <a:extLst>
              <a:ext uri="{FF2B5EF4-FFF2-40B4-BE49-F238E27FC236}">
                <a16:creationId xmlns:a16="http://schemas.microsoft.com/office/drawing/2014/main" id="{EACCF7A9-A4CD-877A-1B3D-4AC3E91E61F4}"/>
              </a:ext>
            </a:extLst>
          </p:cNvPr>
          <p:cNvSpPr/>
          <p:nvPr/>
        </p:nvSpPr>
        <p:spPr>
          <a:xfrm>
            <a:off x="665435" y="1024579"/>
            <a:ext cx="8131883" cy="94176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344" name="Google Shape;344;p36"/>
          <p:cNvSpPr txBox="1">
            <a:spLocks noGrp="1"/>
          </p:cNvSpPr>
          <p:nvPr>
            <p:ph type="ctrTitle"/>
          </p:nvPr>
        </p:nvSpPr>
        <p:spPr>
          <a:xfrm>
            <a:off x="198869" y="161744"/>
            <a:ext cx="7204772" cy="419558"/>
          </a:xfrm>
          <a:prstGeom prst="rect">
            <a:avLst/>
          </a:prstGeom>
        </p:spPr>
        <p:txBody>
          <a:bodyPr spcFirstLastPara="1" wrap="square" lIns="91425" tIns="91425" rIns="91425" bIns="91425" anchor="ctr" anchorCtr="0">
            <a:noAutofit/>
          </a:bodyPr>
          <a:lstStyle/>
          <a:p>
            <a:r>
              <a:rPr lang="en-US" sz="2400"/>
              <a:t>Alternative Methods for Optimization</a:t>
            </a:r>
            <a:endParaRPr lang="en-US"/>
          </a:p>
        </p:txBody>
      </p:sp>
      <p:pic>
        <p:nvPicPr>
          <p:cNvPr id="1030" name="Picture 6" descr="Ball Corporation Recognized by Several Leading Organizations for its  Sustainability and Workplace Achievements">
            <a:extLst>
              <a:ext uri="{FF2B5EF4-FFF2-40B4-BE49-F238E27FC236}">
                <a16:creationId xmlns:a16="http://schemas.microsoft.com/office/drawing/2014/main" id="{629D2B73-22F1-0C68-8AB0-05B513856C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009" r="24010"/>
          <a:stretch/>
        </p:blipFill>
        <p:spPr bwMode="auto">
          <a:xfrm>
            <a:off x="8458200" y="142164"/>
            <a:ext cx="521929" cy="524866"/>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360;p36">
            <a:extLst>
              <a:ext uri="{FF2B5EF4-FFF2-40B4-BE49-F238E27FC236}">
                <a16:creationId xmlns:a16="http://schemas.microsoft.com/office/drawing/2014/main" id="{9061CC1C-74A9-86AB-38E0-E3F90D83BE95}"/>
              </a:ext>
            </a:extLst>
          </p:cNvPr>
          <p:cNvSpPr/>
          <p:nvPr/>
        </p:nvSpPr>
        <p:spPr>
          <a:xfrm rot="10800000" flipH="1">
            <a:off x="-212337" y="402537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95359A87-4F60-5232-1F6E-6B33386B7B4A}"/>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4C74F9B6-39EB-4E98-F25A-51E6DC670397}"/>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roup 62">
            <a:extLst>
              <a:ext uri="{FF2B5EF4-FFF2-40B4-BE49-F238E27FC236}">
                <a16:creationId xmlns:a16="http://schemas.microsoft.com/office/drawing/2014/main" id="{0A69836B-E529-7FDB-184A-6D6D70761D16}"/>
              </a:ext>
            </a:extLst>
          </p:cNvPr>
          <p:cNvGrpSpPr/>
          <p:nvPr/>
        </p:nvGrpSpPr>
        <p:grpSpPr>
          <a:xfrm>
            <a:off x="1118261" y="4662237"/>
            <a:ext cx="7586726" cy="319523"/>
            <a:chOff x="1118261" y="4662237"/>
            <a:chExt cx="7586726" cy="319523"/>
          </a:xfrm>
        </p:grpSpPr>
        <p:grpSp>
          <p:nvGrpSpPr>
            <p:cNvPr id="1024" name="Group 1023">
              <a:extLst>
                <a:ext uri="{FF2B5EF4-FFF2-40B4-BE49-F238E27FC236}">
                  <a16:creationId xmlns:a16="http://schemas.microsoft.com/office/drawing/2014/main" id="{42C00C2D-A620-96A1-30CC-3D169E708FC7}"/>
                </a:ext>
              </a:extLst>
            </p:cNvPr>
            <p:cNvGrpSpPr/>
            <p:nvPr/>
          </p:nvGrpSpPr>
          <p:grpSpPr>
            <a:xfrm>
              <a:off x="1118261" y="4662262"/>
              <a:ext cx="1080001" cy="319498"/>
              <a:chOff x="447867" y="6400802"/>
              <a:chExt cx="1080001" cy="359954"/>
            </a:xfrm>
          </p:grpSpPr>
          <p:sp>
            <p:nvSpPr>
              <p:cNvPr id="1041" name="Rectangle 1040">
                <a:extLst>
                  <a:ext uri="{FF2B5EF4-FFF2-40B4-BE49-F238E27FC236}">
                    <a16:creationId xmlns:a16="http://schemas.microsoft.com/office/drawing/2014/main" id="{5041D18D-79F2-28D1-6B2A-456423AA7510}"/>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Overview</a:t>
                </a:r>
              </a:p>
            </p:txBody>
          </p:sp>
          <p:cxnSp>
            <p:nvCxnSpPr>
              <p:cNvPr id="1042" name="Straight Connector 1041">
                <a:extLst>
                  <a:ext uri="{FF2B5EF4-FFF2-40B4-BE49-F238E27FC236}">
                    <a16:creationId xmlns:a16="http://schemas.microsoft.com/office/drawing/2014/main" id="{4C0E7DC4-B735-CEA6-1E2F-E3EAE0C282EE}"/>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5" name="Group 1024">
              <a:extLst>
                <a:ext uri="{FF2B5EF4-FFF2-40B4-BE49-F238E27FC236}">
                  <a16:creationId xmlns:a16="http://schemas.microsoft.com/office/drawing/2014/main" id="{4D3FFC8A-881E-46CB-D7C4-9903D1129817}"/>
                </a:ext>
              </a:extLst>
            </p:cNvPr>
            <p:cNvGrpSpPr/>
            <p:nvPr/>
          </p:nvGrpSpPr>
          <p:grpSpPr>
            <a:xfrm>
              <a:off x="2419606" y="4662257"/>
              <a:ext cx="1080001" cy="319498"/>
              <a:chOff x="447867" y="6400802"/>
              <a:chExt cx="1080001" cy="359954"/>
            </a:xfrm>
          </p:grpSpPr>
          <p:sp>
            <p:nvSpPr>
              <p:cNvPr id="1039" name="Rectangle 1038">
                <a:extLst>
                  <a:ext uri="{FF2B5EF4-FFF2-40B4-BE49-F238E27FC236}">
                    <a16:creationId xmlns:a16="http://schemas.microsoft.com/office/drawing/2014/main" id="{D51F28A1-8E15-21A9-657A-2EDF4590C802}"/>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Exploratory Data Analysis</a:t>
                </a:r>
              </a:p>
            </p:txBody>
          </p:sp>
          <p:cxnSp>
            <p:nvCxnSpPr>
              <p:cNvPr id="1040" name="Straight Connector 1039">
                <a:extLst>
                  <a:ext uri="{FF2B5EF4-FFF2-40B4-BE49-F238E27FC236}">
                    <a16:creationId xmlns:a16="http://schemas.microsoft.com/office/drawing/2014/main" id="{389B4E07-5041-39FE-7A7B-11B7DAAF44F1}"/>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6" name="Group 1025">
              <a:extLst>
                <a:ext uri="{FF2B5EF4-FFF2-40B4-BE49-F238E27FC236}">
                  <a16:creationId xmlns:a16="http://schemas.microsoft.com/office/drawing/2014/main" id="{5949E55F-74DD-202A-1B77-C28D1160CE56}"/>
                </a:ext>
              </a:extLst>
            </p:cNvPr>
            <p:cNvGrpSpPr/>
            <p:nvPr/>
          </p:nvGrpSpPr>
          <p:grpSpPr>
            <a:xfrm>
              <a:off x="3720951" y="4662252"/>
              <a:ext cx="1080001" cy="319498"/>
              <a:chOff x="447867" y="6400802"/>
              <a:chExt cx="1080001" cy="359954"/>
            </a:xfrm>
          </p:grpSpPr>
          <p:sp>
            <p:nvSpPr>
              <p:cNvPr id="1037" name="Rectangle 1036">
                <a:extLst>
                  <a:ext uri="{FF2B5EF4-FFF2-40B4-BE49-F238E27FC236}">
                    <a16:creationId xmlns:a16="http://schemas.microsoft.com/office/drawing/2014/main" id="{53808D62-DB31-2143-64FD-29425ADF9115}"/>
                  </a:ext>
                </a:extLst>
              </p:cNvPr>
              <p:cNvSpPr/>
              <p:nvPr/>
            </p:nvSpPr>
            <p:spPr>
              <a:xfrm>
                <a:off x="447868" y="6462680"/>
                <a:ext cx="1080000" cy="29807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Optimum Workforce</a:t>
                </a:r>
              </a:p>
            </p:txBody>
          </p:sp>
          <p:cxnSp>
            <p:nvCxnSpPr>
              <p:cNvPr id="1038" name="Straight Connector 1037">
                <a:extLst>
                  <a:ext uri="{FF2B5EF4-FFF2-40B4-BE49-F238E27FC236}">
                    <a16:creationId xmlns:a16="http://schemas.microsoft.com/office/drawing/2014/main" id="{F60DEEE7-6534-B5D1-F4C1-FA3E03BA27CD}"/>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7" name="Group 1026">
              <a:extLst>
                <a:ext uri="{FF2B5EF4-FFF2-40B4-BE49-F238E27FC236}">
                  <a16:creationId xmlns:a16="http://schemas.microsoft.com/office/drawing/2014/main" id="{26A4888D-CD8C-0ACC-80C4-386B50C2DFCE}"/>
                </a:ext>
              </a:extLst>
            </p:cNvPr>
            <p:cNvGrpSpPr/>
            <p:nvPr/>
          </p:nvGrpSpPr>
          <p:grpSpPr>
            <a:xfrm>
              <a:off x="5022296" y="4662247"/>
              <a:ext cx="1080001" cy="319498"/>
              <a:chOff x="447867" y="6400802"/>
              <a:chExt cx="1080001" cy="359954"/>
            </a:xfrm>
          </p:grpSpPr>
          <p:sp>
            <p:nvSpPr>
              <p:cNvPr id="1035" name="Rectangle 1034">
                <a:extLst>
                  <a:ext uri="{FF2B5EF4-FFF2-40B4-BE49-F238E27FC236}">
                    <a16:creationId xmlns:a16="http://schemas.microsoft.com/office/drawing/2014/main" id="{BD353C54-042D-A96D-45BE-D55105FD7A4B}"/>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Dynamic Dashboard</a:t>
                </a:r>
              </a:p>
            </p:txBody>
          </p:sp>
          <p:cxnSp>
            <p:nvCxnSpPr>
              <p:cNvPr id="1036" name="Straight Connector 1035">
                <a:extLst>
                  <a:ext uri="{FF2B5EF4-FFF2-40B4-BE49-F238E27FC236}">
                    <a16:creationId xmlns:a16="http://schemas.microsoft.com/office/drawing/2014/main" id="{2727D302-9A3B-7CAE-E15F-78AF2338F215}"/>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8" name="Group 1027">
              <a:extLst>
                <a:ext uri="{FF2B5EF4-FFF2-40B4-BE49-F238E27FC236}">
                  <a16:creationId xmlns:a16="http://schemas.microsoft.com/office/drawing/2014/main" id="{D774A1E1-AED6-AC5D-E0AE-734DBF2D2D60}"/>
                </a:ext>
              </a:extLst>
            </p:cNvPr>
            <p:cNvGrpSpPr/>
            <p:nvPr/>
          </p:nvGrpSpPr>
          <p:grpSpPr>
            <a:xfrm>
              <a:off x="6323641" y="4662242"/>
              <a:ext cx="1080001" cy="319498"/>
              <a:chOff x="447867" y="6400802"/>
              <a:chExt cx="1080001" cy="359954"/>
            </a:xfrm>
          </p:grpSpPr>
          <p:sp>
            <p:nvSpPr>
              <p:cNvPr id="1033" name="Rectangle 1032">
                <a:extLst>
                  <a:ext uri="{FF2B5EF4-FFF2-40B4-BE49-F238E27FC236}">
                    <a16:creationId xmlns:a16="http://schemas.microsoft.com/office/drawing/2014/main" id="{14C54B73-8607-8034-9600-F8C985B3D64C}"/>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Strategies</a:t>
                </a:r>
              </a:p>
            </p:txBody>
          </p:sp>
          <p:cxnSp>
            <p:nvCxnSpPr>
              <p:cNvPr id="1034" name="Straight Connector 1033">
                <a:extLst>
                  <a:ext uri="{FF2B5EF4-FFF2-40B4-BE49-F238E27FC236}">
                    <a16:creationId xmlns:a16="http://schemas.microsoft.com/office/drawing/2014/main" id="{FA2F1C51-D8F6-9B62-4C50-0BDB2200ADCF}"/>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9" name="Group 1028">
              <a:extLst>
                <a:ext uri="{FF2B5EF4-FFF2-40B4-BE49-F238E27FC236}">
                  <a16:creationId xmlns:a16="http://schemas.microsoft.com/office/drawing/2014/main" id="{4AF47CD6-62F2-5E32-526E-F3A1A407E1C4}"/>
                </a:ext>
              </a:extLst>
            </p:cNvPr>
            <p:cNvGrpSpPr/>
            <p:nvPr/>
          </p:nvGrpSpPr>
          <p:grpSpPr>
            <a:xfrm>
              <a:off x="7624986" y="4662237"/>
              <a:ext cx="1080001" cy="319498"/>
              <a:chOff x="447867" y="6400802"/>
              <a:chExt cx="1080001" cy="359954"/>
            </a:xfrm>
          </p:grpSpPr>
          <p:sp>
            <p:nvSpPr>
              <p:cNvPr id="1031" name="Rectangle 1030">
                <a:extLst>
                  <a:ext uri="{FF2B5EF4-FFF2-40B4-BE49-F238E27FC236}">
                    <a16:creationId xmlns:a16="http://schemas.microsoft.com/office/drawing/2014/main" id="{B2F5C3F5-BBA7-44D5-B236-96F8350C769D}"/>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panose="020B0604020202020204" pitchFamily="34" charset="0"/>
                    <a:cs typeface="Arial" panose="020B0604020202020204" pitchFamily="34" charset="0"/>
                  </a:rPr>
                  <a:t>Conclusion</a:t>
                </a:r>
                <a:endPar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1032" name="Straight Connector 1031">
                <a:extLst>
                  <a:ext uri="{FF2B5EF4-FFF2-40B4-BE49-F238E27FC236}">
                    <a16:creationId xmlns:a16="http://schemas.microsoft.com/office/drawing/2014/main" id="{693A0C2A-E7E8-B7BA-70C7-E87A9FA4A852}"/>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 name="Rectangle 5">
            <a:extLst>
              <a:ext uri="{FF2B5EF4-FFF2-40B4-BE49-F238E27FC236}">
                <a16:creationId xmlns:a16="http://schemas.microsoft.com/office/drawing/2014/main" id="{EB8D7E00-EAB5-0080-89F3-1044804315AE}"/>
              </a:ext>
            </a:extLst>
          </p:cNvPr>
          <p:cNvSpPr/>
          <p:nvPr/>
        </p:nvSpPr>
        <p:spPr>
          <a:xfrm>
            <a:off x="280140"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pic>
        <p:nvPicPr>
          <p:cNvPr id="4" name="Picture 3" descr="A black text on a white background&#10;&#10;Description automatically generated">
            <a:extLst>
              <a:ext uri="{FF2B5EF4-FFF2-40B4-BE49-F238E27FC236}">
                <a16:creationId xmlns:a16="http://schemas.microsoft.com/office/drawing/2014/main" id="{39D51779-D2A2-A2F1-29C2-6F679034EEE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421530" y="1134885"/>
            <a:ext cx="3879640" cy="794401"/>
          </a:xfrm>
          <a:prstGeom prst="rect">
            <a:avLst/>
          </a:prstGeom>
        </p:spPr>
      </p:pic>
      <p:sp>
        <p:nvSpPr>
          <p:cNvPr id="13" name="Google Shape;1503;p64">
            <a:extLst>
              <a:ext uri="{FF2B5EF4-FFF2-40B4-BE49-F238E27FC236}">
                <a16:creationId xmlns:a16="http://schemas.microsoft.com/office/drawing/2014/main" id="{2531F87B-2091-0E0C-E1C7-439F4463CCF9}"/>
              </a:ext>
            </a:extLst>
          </p:cNvPr>
          <p:cNvSpPr txBox="1"/>
          <p:nvPr/>
        </p:nvSpPr>
        <p:spPr>
          <a:xfrm>
            <a:off x="2035722" y="1175402"/>
            <a:ext cx="1388400" cy="794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2000">
                <a:solidFill>
                  <a:schemeClr val="dk1"/>
                </a:solidFill>
                <a:latin typeface="Poppins ExtraBold"/>
                <a:ea typeface="Poppins ExtraBold"/>
                <a:cs typeface="Poppins ExtraBold"/>
                <a:sym typeface="Poppins ExtraBold"/>
              </a:rPr>
              <a:t>SLSQP</a:t>
            </a:r>
            <a:endParaRPr sz="2000">
              <a:solidFill>
                <a:schemeClr val="dk1"/>
              </a:solidFill>
              <a:latin typeface="Poppins ExtraBold"/>
              <a:ea typeface="Poppins ExtraBold"/>
              <a:cs typeface="Poppins ExtraBold"/>
              <a:sym typeface="Poppins ExtraBold"/>
            </a:endParaRPr>
          </a:p>
        </p:txBody>
      </p:sp>
      <p:sp>
        <p:nvSpPr>
          <p:cNvPr id="14" name="Google Shape;1504;p64">
            <a:extLst>
              <a:ext uri="{FF2B5EF4-FFF2-40B4-BE49-F238E27FC236}">
                <a16:creationId xmlns:a16="http://schemas.microsoft.com/office/drawing/2014/main" id="{080547D6-A490-379B-3A36-EBF96DCD0837}"/>
              </a:ext>
            </a:extLst>
          </p:cNvPr>
          <p:cNvSpPr txBox="1"/>
          <p:nvPr/>
        </p:nvSpPr>
        <p:spPr>
          <a:xfrm>
            <a:off x="1991190" y="3033918"/>
            <a:ext cx="1388400" cy="794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2000">
                <a:solidFill>
                  <a:schemeClr val="dk1"/>
                </a:solidFill>
                <a:latin typeface="Poppins ExtraBold"/>
                <a:ea typeface="Poppins ExtraBold"/>
                <a:cs typeface="Poppins ExtraBold"/>
                <a:sym typeface="Poppins ExtraBold"/>
              </a:rPr>
              <a:t>CG</a:t>
            </a:r>
            <a:endParaRPr sz="2000">
              <a:solidFill>
                <a:schemeClr val="dk1"/>
              </a:solidFill>
              <a:latin typeface="Poppins ExtraBold"/>
              <a:ea typeface="Poppins ExtraBold"/>
              <a:cs typeface="Poppins ExtraBold"/>
              <a:sym typeface="Poppins ExtraBold"/>
            </a:endParaRPr>
          </a:p>
        </p:txBody>
      </p:sp>
      <p:sp>
        <p:nvSpPr>
          <p:cNvPr id="15" name="Google Shape;1505;p64">
            <a:extLst>
              <a:ext uri="{FF2B5EF4-FFF2-40B4-BE49-F238E27FC236}">
                <a16:creationId xmlns:a16="http://schemas.microsoft.com/office/drawing/2014/main" id="{F7E72878-5061-BBB1-6E31-E3AA7AC0EA18}"/>
              </a:ext>
            </a:extLst>
          </p:cNvPr>
          <p:cNvSpPr txBox="1"/>
          <p:nvPr/>
        </p:nvSpPr>
        <p:spPr>
          <a:xfrm>
            <a:off x="1949451" y="2057621"/>
            <a:ext cx="1505815" cy="794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900">
                <a:solidFill>
                  <a:schemeClr val="dk1"/>
                </a:solidFill>
                <a:latin typeface="Poppins ExtraBold"/>
                <a:ea typeface="Poppins ExtraBold"/>
                <a:cs typeface="Poppins ExtraBold"/>
                <a:sym typeface="Poppins ExtraBold"/>
              </a:rPr>
              <a:t>L –BFGS-B</a:t>
            </a:r>
          </a:p>
        </p:txBody>
      </p:sp>
      <p:sp>
        <p:nvSpPr>
          <p:cNvPr id="16" name="Google Shape;1506;p64">
            <a:extLst>
              <a:ext uri="{FF2B5EF4-FFF2-40B4-BE49-F238E27FC236}">
                <a16:creationId xmlns:a16="http://schemas.microsoft.com/office/drawing/2014/main" id="{9B3C4741-179A-A3FC-CA5A-83C49EDFD70F}"/>
              </a:ext>
            </a:extLst>
          </p:cNvPr>
          <p:cNvSpPr/>
          <p:nvPr/>
        </p:nvSpPr>
        <p:spPr>
          <a:xfrm>
            <a:off x="962418" y="1289102"/>
            <a:ext cx="567000" cy="567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07;p64">
            <a:extLst>
              <a:ext uri="{FF2B5EF4-FFF2-40B4-BE49-F238E27FC236}">
                <a16:creationId xmlns:a16="http://schemas.microsoft.com/office/drawing/2014/main" id="{20708CC4-CB68-D85C-7B9B-4CBD28F77A80}"/>
              </a:ext>
            </a:extLst>
          </p:cNvPr>
          <p:cNvSpPr/>
          <p:nvPr/>
        </p:nvSpPr>
        <p:spPr>
          <a:xfrm>
            <a:off x="1076318" y="1402965"/>
            <a:ext cx="339200" cy="339275"/>
          </a:xfrm>
          <a:custGeom>
            <a:avLst/>
            <a:gdLst/>
            <a:ahLst/>
            <a:cxnLst/>
            <a:rect l="l" t="t" r="r" b="b"/>
            <a:pathLst>
              <a:path w="13568" h="13571" extrusionOk="0">
                <a:moveTo>
                  <a:pt x="12034" y="1066"/>
                </a:moveTo>
                <a:cubicBezTo>
                  <a:pt x="12283" y="1066"/>
                  <a:pt x="12489" y="1271"/>
                  <a:pt x="12489" y="1520"/>
                </a:cubicBezTo>
                <a:cubicBezTo>
                  <a:pt x="12482" y="1826"/>
                  <a:pt x="12261" y="1978"/>
                  <a:pt x="12038" y="1978"/>
                </a:cubicBezTo>
                <a:cubicBezTo>
                  <a:pt x="11816" y="1978"/>
                  <a:pt x="11591" y="1826"/>
                  <a:pt x="11576" y="1520"/>
                </a:cubicBezTo>
                <a:cubicBezTo>
                  <a:pt x="11576" y="1271"/>
                  <a:pt x="11785" y="1066"/>
                  <a:pt x="12034" y="1066"/>
                </a:cubicBezTo>
                <a:close/>
                <a:moveTo>
                  <a:pt x="8522" y="4661"/>
                </a:moveTo>
                <a:cubicBezTo>
                  <a:pt x="9129" y="4691"/>
                  <a:pt x="9129" y="5560"/>
                  <a:pt x="8522" y="5574"/>
                </a:cubicBezTo>
                <a:cubicBezTo>
                  <a:pt x="8273" y="5574"/>
                  <a:pt x="8064" y="5381"/>
                  <a:pt x="8064" y="5119"/>
                </a:cubicBezTo>
                <a:cubicBezTo>
                  <a:pt x="8064" y="4870"/>
                  <a:pt x="8273" y="4661"/>
                  <a:pt x="8522" y="4661"/>
                </a:cubicBezTo>
                <a:close/>
                <a:moveTo>
                  <a:pt x="4434" y="6072"/>
                </a:moveTo>
                <a:cubicBezTo>
                  <a:pt x="4659" y="6072"/>
                  <a:pt x="4883" y="6224"/>
                  <a:pt x="4897" y="6530"/>
                </a:cubicBezTo>
                <a:cubicBezTo>
                  <a:pt x="4897" y="6779"/>
                  <a:pt x="4688" y="6984"/>
                  <a:pt x="4439" y="6984"/>
                </a:cubicBezTo>
                <a:cubicBezTo>
                  <a:pt x="4176" y="6984"/>
                  <a:pt x="3971" y="6779"/>
                  <a:pt x="3971" y="6530"/>
                </a:cubicBezTo>
                <a:cubicBezTo>
                  <a:pt x="3984" y="6224"/>
                  <a:pt x="4209" y="6072"/>
                  <a:pt x="4434" y="6072"/>
                </a:cubicBezTo>
                <a:close/>
                <a:moveTo>
                  <a:pt x="7124" y="8561"/>
                </a:moveTo>
                <a:cubicBezTo>
                  <a:pt x="7386" y="8561"/>
                  <a:pt x="7592" y="8770"/>
                  <a:pt x="7592" y="9019"/>
                </a:cubicBezTo>
                <a:cubicBezTo>
                  <a:pt x="7579" y="9323"/>
                  <a:pt x="7355" y="9475"/>
                  <a:pt x="7130" y="9475"/>
                </a:cubicBezTo>
                <a:cubicBezTo>
                  <a:pt x="6906" y="9475"/>
                  <a:pt x="6681" y="9323"/>
                  <a:pt x="6666" y="9019"/>
                </a:cubicBezTo>
                <a:cubicBezTo>
                  <a:pt x="6666" y="8770"/>
                  <a:pt x="6875" y="8561"/>
                  <a:pt x="7124" y="8561"/>
                </a:cubicBezTo>
                <a:close/>
                <a:moveTo>
                  <a:pt x="7054" y="2559"/>
                </a:moveTo>
                <a:cubicBezTo>
                  <a:pt x="8037" y="2616"/>
                  <a:pt x="8920" y="3014"/>
                  <a:pt x="9614" y="3638"/>
                </a:cubicBezTo>
                <a:lnTo>
                  <a:pt x="9003" y="4259"/>
                </a:lnTo>
                <a:cubicBezTo>
                  <a:pt x="8834" y="4173"/>
                  <a:pt x="8669" y="4134"/>
                  <a:pt x="8514" y="4134"/>
                </a:cubicBezTo>
                <a:cubicBezTo>
                  <a:pt x="7659" y="4134"/>
                  <a:pt x="7124" y="5303"/>
                  <a:pt x="7967" y="5935"/>
                </a:cubicBezTo>
                <a:lnTo>
                  <a:pt x="7207" y="8037"/>
                </a:lnTo>
                <a:cubicBezTo>
                  <a:pt x="7186" y="8035"/>
                  <a:pt x="7165" y="8035"/>
                  <a:pt x="7144" y="8035"/>
                </a:cubicBezTo>
                <a:cubicBezTo>
                  <a:pt x="6957" y="8035"/>
                  <a:pt x="6776" y="8088"/>
                  <a:pt x="6626" y="8189"/>
                </a:cubicBezTo>
                <a:lnTo>
                  <a:pt x="5325" y="6971"/>
                </a:lnTo>
                <a:cubicBezTo>
                  <a:pt x="5667" y="6339"/>
                  <a:pt x="5180" y="5534"/>
                  <a:pt x="4456" y="5534"/>
                </a:cubicBezTo>
                <a:cubicBezTo>
                  <a:pt x="4450" y="5534"/>
                  <a:pt x="4445" y="5534"/>
                  <a:pt x="4439" y="5534"/>
                </a:cubicBezTo>
                <a:cubicBezTo>
                  <a:pt x="3901" y="5534"/>
                  <a:pt x="3459" y="5975"/>
                  <a:pt x="3459" y="6530"/>
                </a:cubicBezTo>
                <a:cubicBezTo>
                  <a:pt x="3447" y="7098"/>
                  <a:pt x="3931" y="7512"/>
                  <a:pt x="4448" y="7512"/>
                </a:cubicBezTo>
                <a:cubicBezTo>
                  <a:pt x="4623" y="7512"/>
                  <a:pt x="4802" y="7464"/>
                  <a:pt x="4966" y="7360"/>
                </a:cubicBezTo>
                <a:lnTo>
                  <a:pt x="6264" y="8574"/>
                </a:lnTo>
                <a:cubicBezTo>
                  <a:pt x="5922" y="9207"/>
                  <a:pt x="6409" y="10015"/>
                  <a:pt x="7120" y="10015"/>
                </a:cubicBezTo>
                <a:cubicBezTo>
                  <a:pt x="7126" y="10015"/>
                  <a:pt x="7132" y="10015"/>
                  <a:pt x="7137" y="10015"/>
                </a:cubicBezTo>
                <a:cubicBezTo>
                  <a:pt x="8107" y="10015"/>
                  <a:pt x="8492" y="8770"/>
                  <a:pt x="7718" y="8216"/>
                </a:cubicBezTo>
                <a:lnTo>
                  <a:pt x="8465" y="6115"/>
                </a:lnTo>
                <a:cubicBezTo>
                  <a:pt x="8488" y="6116"/>
                  <a:pt x="8510" y="6117"/>
                  <a:pt x="8533" y="6117"/>
                </a:cubicBezTo>
                <a:cubicBezTo>
                  <a:pt x="9270" y="6117"/>
                  <a:pt x="9768" y="5279"/>
                  <a:pt x="9391" y="4634"/>
                </a:cubicBezTo>
                <a:lnTo>
                  <a:pt x="9986" y="4010"/>
                </a:lnTo>
                <a:cubicBezTo>
                  <a:pt x="10580" y="4691"/>
                  <a:pt x="10955" y="5560"/>
                  <a:pt x="11011" y="6530"/>
                </a:cubicBezTo>
                <a:lnTo>
                  <a:pt x="10885" y="6530"/>
                </a:lnTo>
                <a:cubicBezTo>
                  <a:pt x="10540" y="6530"/>
                  <a:pt x="10540" y="7041"/>
                  <a:pt x="10885" y="7054"/>
                </a:cubicBezTo>
                <a:lnTo>
                  <a:pt x="11011" y="7054"/>
                </a:lnTo>
                <a:cubicBezTo>
                  <a:pt x="10885" y="9185"/>
                  <a:pt x="9169" y="10885"/>
                  <a:pt x="7054" y="11011"/>
                </a:cubicBezTo>
                <a:lnTo>
                  <a:pt x="7054" y="10898"/>
                </a:lnTo>
                <a:cubicBezTo>
                  <a:pt x="7054" y="10762"/>
                  <a:pt x="6958" y="10649"/>
                  <a:pt x="6819" y="10636"/>
                </a:cubicBezTo>
                <a:cubicBezTo>
                  <a:pt x="6805" y="10633"/>
                  <a:pt x="6791" y="10632"/>
                  <a:pt x="6777" y="10632"/>
                </a:cubicBezTo>
                <a:cubicBezTo>
                  <a:pt x="6639" y="10632"/>
                  <a:pt x="6513" y="10746"/>
                  <a:pt x="6513" y="10885"/>
                </a:cubicBezTo>
                <a:lnTo>
                  <a:pt x="6513" y="11011"/>
                </a:lnTo>
                <a:cubicBezTo>
                  <a:pt x="4399" y="10885"/>
                  <a:pt x="2683" y="9185"/>
                  <a:pt x="2560" y="7054"/>
                </a:cubicBezTo>
                <a:lnTo>
                  <a:pt x="2669" y="7054"/>
                </a:lnTo>
                <a:cubicBezTo>
                  <a:pt x="2809" y="7054"/>
                  <a:pt x="2918" y="6958"/>
                  <a:pt x="2945" y="6832"/>
                </a:cubicBezTo>
                <a:cubicBezTo>
                  <a:pt x="2961" y="6666"/>
                  <a:pt x="2835" y="6530"/>
                  <a:pt x="2683" y="6530"/>
                </a:cubicBezTo>
                <a:lnTo>
                  <a:pt x="2560" y="6530"/>
                </a:lnTo>
                <a:cubicBezTo>
                  <a:pt x="2683" y="4398"/>
                  <a:pt x="4399" y="2682"/>
                  <a:pt x="6513" y="2559"/>
                </a:cubicBezTo>
                <a:lnTo>
                  <a:pt x="6513" y="2669"/>
                </a:lnTo>
                <a:cubicBezTo>
                  <a:pt x="6513" y="2808"/>
                  <a:pt x="6613" y="2918"/>
                  <a:pt x="6749" y="2948"/>
                </a:cubicBezTo>
                <a:cubicBezTo>
                  <a:pt x="6757" y="2948"/>
                  <a:pt x="6765" y="2949"/>
                  <a:pt x="6773" y="2949"/>
                </a:cubicBezTo>
                <a:cubicBezTo>
                  <a:pt x="6928" y="2949"/>
                  <a:pt x="7054" y="2828"/>
                  <a:pt x="7054" y="2682"/>
                </a:cubicBezTo>
                <a:lnTo>
                  <a:pt x="7054" y="2559"/>
                </a:lnTo>
                <a:close/>
                <a:moveTo>
                  <a:pt x="7177" y="541"/>
                </a:moveTo>
                <a:lnTo>
                  <a:pt x="7177" y="996"/>
                </a:lnTo>
                <a:cubicBezTo>
                  <a:pt x="7177" y="1135"/>
                  <a:pt x="7290" y="1245"/>
                  <a:pt x="7413" y="1258"/>
                </a:cubicBezTo>
                <a:cubicBezTo>
                  <a:pt x="8605" y="1398"/>
                  <a:pt x="9684" y="1922"/>
                  <a:pt x="10540" y="2699"/>
                </a:cubicBezTo>
                <a:lnTo>
                  <a:pt x="9986" y="3250"/>
                </a:lnTo>
                <a:cubicBezTo>
                  <a:pt x="9199" y="2546"/>
                  <a:pt x="8173" y="2088"/>
                  <a:pt x="7054" y="2018"/>
                </a:cubicBezTo>
                <a:lnTo>
                  <a:pt x="7054" y="1839"/>
                </a:lnTo>
                <a:cubicBezTo>
                  <a:pt x="7054" y="1786"/>
                  <a:pt x="7028" y="1730"/>
                  <a:pt x="6971" y="1686"/>
                </a:cubicBezTo>
                <a:cubicBezTo>
                  <a:pt x="6910" y="1642"/>
                  <a:pt x="6845" y="1623"/>
                  <a:pt x="6784" y="1623"/>
                </a:cubicBezTo>
                <a:cubicBezTo>
                  <a:pt x="6638" y="1623"/>
                  <a:pt x="6513" y="1734"/>
                  <a:pt x="6513" y="1882"/>
                </a:cubicBezTo>
                <a:lnTo>
                  <a:pt x="6513" y="2018"/>
                </a:lnTo>
                <a:cubicBezTo>
                  <a:pt x="4107" y="2158"/>
                  <a:pt x="2158" y="4110"/>
                  <a:pt x="2019" y="6530"/>
                </a:cubicBezTo>
                <a:lnTo>
                  <a:pt x="1839" y="6530"/>
                </a:lnTo>
                <a:cubicBezTo>
                  <a:pt x="1783" y="6530"/>
                  <a:pt x="1730" y="6543"/>
                  <a:pt x="1687" y="6599"/>
                </a:cubicBezTo>
                <a:cubicBezTo>
                  <a:pt x="1521" y="6818"/>
                  <a:pt x="1673" y="7054"/>
                  <a:pt x="1883" y="7054"/>
                </a:cubicBezTo>
                <a:lnTo>
                  <a:pt x="2019" y="7054"/>
                </a:lnTo>
                <a:cubicBezTo>
                  <a:pt x="2158" y="9474"/>
                  <a:pt x="4107" y="11413"/>
                  <a:pt x="6513" y="11549"/>
                </a:cubicBezTo>
                <a:lnTo>
                  <a:pt x="6513" y="11728"/>
                </a:lnTo>
                <a:cubicBezTo>
                  <a:pt x="6513" y="11785"/>
                  <a:pt x="6543" y="11854"/>
                  <a:pt x="6596" y="11881"/>
                </a:cubicBezTo>
                <a:cubicBezTo>
                  <a:pt x="6662" y="11930"/>
                  <a:pt x="6730" y="11951"/>
                  <a:pt x="6792" y="11951"/>
                </a:cubicBezTo>
                <a:cubicBezTo>
                  <a:pt x="6938" y="11951"/>
                  <a:pt x="7054" y="11833"/>
                  <a:pt x="7054" y="11688"/>
                </a:cubicBezTo>
                <a:lnTo>
                  <a:pt x="7054" y="11549"/>
                </a:lnTo>
                <a:cubicBezTo>
                  <a:pt x="9474" y="11413"/>
                  <a:pt x="11410" y="9474"/>
                  <a:pt x="11549" y="7054"/>
                </a:cubicBezTo>
                <a:lnTo>
                  <a:pt x="11728" y="7054"/>
                </a:lnTo>
                <a:cubicBezTo>
                  <a:pt x="11785" y="7054"/>
                  <a:pt x="11855" y="7028"/>
                  <a:pt x="11881" y="6971"/>
                </a:cubicBezTo>
                <a:cubicBezTo>
                  <a:pt x="12047" y="6765"/>
                  <a:pt x="11894" y="6530"/>
                  <a:pt x="11689" y="6530"/>
                </a:cubicBezTo>
                <a:lnTo>
                  <a:pt x="11549" y="6530"/>
                </a:lnTo>
                <a:cubicBezTo>
                  <a:pt x="11479" y="5421"/>
                  <a:pt x="11051" y="4412"/>
                  <a:pt x="10361" y="3638"/>
                </a:cubicBezTo>
                <a:lnTo>
                  <a:pt x="10912" y="3084"/>
                </a:lnTo>
                <a:cubicBezTo>
                  <a:pt x="11659" y="3914"/>
                  <a:pt x="12173" y="4979"/>
                  <a:pt x="12296" y="6155"/>
                </a:cubicBezTo>
                <a:cubicBezTo>
                  <a:pt x="12309" y="6294"/>
                  <a:pt x="12436" y="6390"/>
                  <a:pt x="12558" y="6390"/>
                </a:cubicBezTo>
                <a:lnTo>
                  <a:pt x="13043" y="6390"/>
                </a:lnTo>
                <a:lnTo>
                  <a:pt x="13043" y="7180"/>
                </a:lnTo>
                <a:lnTo>
                  <a:pt x="12558" y="7180"/>
                </a:lnTo>
                <a:cubicBezTo>
                  <a:pt x="12436" y="7180"/>
                  <a:pt x="12309" y="7290"/>
                  <a:pt x="12296" y="7413"/>
                </a:cubicBezTo>
                <a:cubicBezTo>
                  <a:pt x="12021" y="9959"/>
                  <a:pt x="9959" y="12020"/>
                  <a:pt x="7413" y="12309"/>
                </a:cubicBezTo>
                <a:cubicBezTo>
                  <a:pt x="7290" y="12326"/>
                  <a:pt x="7177" y="12435"/>
                  <a:pt x="7177" y="12575"/>
                </a:cubicBezTo>
                <a:lnTo>
                  <a:pt x="7177" y="13043"/>
                </a:lnTo>
                <a:lnTo>
                  <a:pt x="6391" y="13043"/>
                </a:lnTo>
                <a:lnTo>
                  <a:pt x="6391" y="12575"/>
                </a:lnTo>
                <a:cubicBezTo>
                  <a:pt x="6391" y="12448"/>
                  <a:pt x="6294" y="12326"/>
                  <a:pt x="6155" y="12309"/>
                </a:cubicBezTo>
                <a:cubicBezTo>
                  <a:pt x="3595" y="12033"/>
                  <a:pt x="1534" y="9972"/>
                  <a:pt x="1245" y="7413"/>
                </a:cubicBezTo>
                <a:cubicBezTo>
                  <a:pt x="1232" y="7290"/>
                  <a:pt x="1119" y="7180"/>
                  <a:pt x="983" y="7180"/>
                </a:cubicBezTo>
                <a:lnTo>
                  <a:pt x="538" y="7180"/>
                </a:lnTo>
                <a:lnTo>
                  <a:pt x="538" y="6390"/>
                </a:lnTo>
                <a:lnTo>
                  <a:pt x="983" y="6390"/>
                </a:lnTo>
                <a:cubicBezTo>
                  <a:pt x="1119" y="6390"/>
                  <a:pt x="1232" y="6294"/>
                  <a:pt x="1245" y="6155"/>
                </a:cubicBezTo>
                <a:cubicBezTo>
                  <a:pt x="1534" y="3595"/>
                  <a:pt x="3595" y="1550"/>
                  <a:pt x="6155" y="1258"/>
                </a:cubicBezTo>
                <a:cubicBezTo>
                  <a:pt x="6294" y="1245"/>
                  <a:pt x="6391" y="1135"/>
                  <a:pt x="6391" y="996"/>
                </a:cubicBezTo>
                <a:lnTo>
                  <a:pt x="6391" y="541"/>
                </a:lnTo>
                <a:close/>
                <a:moveTo>
                  <a:pt x="6128" y="0"/>
                </a:moveTo>
                <a:cubicBezTo>
                  <a:pt x="5976" y="0"/>
                  <a:pt x="5866" y="126"/>
                  <a:pt x="5866" y="276"/>
                </a:cubicBezTo>
                <a:lnTo>
                  <a:pt x="5866" y="760"/>
                </a:lnTo>
                <a:cubicBezTo>
                  <a:pt x="3293" y="1122"/>
                  <a:pt x="1106" y="3293"/>
                  <a:pt x="747" y="5866"/>
                </a:cubicBezTo>
                <a:lnTo>
                  <a:pt x="263" y="5866"/>
                </a:lnTo>
                <a:cubicBezTo>
                  <a:pt x="123" y="5866"/>
                  <a:pt x="0" y="5975"/>
                  <a:pt x="0" y="6128"/>
                </a:cubicBezTo>
                <a:lnTo>
                  <a:pt x="0" y="7456"/>
                </a:lnTo>
                <a:cubicBezTo>
                  <a:pt x="0" y="7595"/>
                  <a:pt x="123" y="7718"/>
                  <a:pt x="263" y="7718"/>
                </a:cubicBezTo>
                <a:lnTo>
                  <a:pt x="747" y="7718"/>
                </a:lnTo>
                <a:cubicBezTo>
                  <a:pt x="1106" y="10291"/>
                  <a:pt x="3293" y="12448"/>
                  <a:pt x="5866" y="12807"/>
                </a:cubicBezTo>
                <a:lnTo>
                  <a:pt x="5866" y="13305"/>
                </a:lnTo>
                <a:cubicBezTo>
                  <a:pt x="5866" y="13444"/>
                  <a:pt x="5976" y="13570"/>
                  <a:pt x="6128" y="13570"/>
                </a:cubicBezTo>
                <a:lnTo>
                  <a:pt x="7443" y="13570"/>
                </a:lnTo>
                <a:cubicBezTo>
                  <a:pt x="7592" y="13570"/>
                  <a:pt x="7718" y="13444"/>
                  <a:pt x="7718" y="13305"/>
                </a:cubicBezTo>
                <a:lnTo>
                  <a:pt x="7718" y="12807"/>
                </a:lnTo>
                <a:cubicBezTo>
                  <a:pt x="10278" y="12435"/>
                  <a:pt x="12436" y="10277"/>
                  <a:pt x="12794" y="7718"/>
                </a:cubicBezTo>
                <a:lnTo>
                  <a:pt x="13305" y="7718"/>
                </a:lnTo>
                <a:cubicBezTo>
                  <a:pt x="13445" y="7718"/>
                  <a:pt x="13568" y="7595"/>
                  <a:pt x="13568" y="7456"/>
                </a:cubicBezTo>
                <a:lnTo>
                  <a:pt x="13568" y="6128"/>
                </a:lnTo>
                <a:cubicBezTo>
                  <a:pt x="13568" y="5975"/>
                  <a:pt x="13445" y="5866"/>
                  <a:pt x="13305" y="5866"/>
                </a:cubicBezTo>
                <a:lnTo>
                  <a:pt x="12794" y="5866"/>
                </a:lnTo>
                <a:cubicBezTo>
                  <a:pt x="12615" y="4691"/>
                  <a:pt x="12090" y="3582"/>
                  <a:pt x="11287" y="2699"/>
                </a:cubicBezTo>
                <a:lnTo>
                  <a:pt x="11576" y="2393"/>
                </a:lnTo>
                <a:cubicBezTo>
                  <a:pt x="11723" y="2476"/>
                  <a:pt x="11880" y="2514"/>
                  <a:pt x="12036" y="2514"/>
                </a:cubicBezTo>
                <a:cubicBezTo>
                  <a:pt x="12552" y="2514"/>
                  <a:pt x="13043" y="2095"/>
                  <a:pt x="13043" y="1520"/>
                </a:cubicBezTo>
                <a:cubicBezTo>
                  <a:pt x="13043" y="983"/>
                  <a:pt x="12588" y="541"/>
                  <a:pt x="12047" y="541"/>
                </a:cubicBezTo>
                <a:cubicBezTo>
                  <a:pt x="12040" y="541"/>
                  <a:pt x="12033" y="541"/>
                  <a:pt x="12026" y="541"/>
                </a:cubicBezTo>
                <a:cubicBezTo>
                  <a:pt x="11291" y="541"/>
                  <a:pt x="10806" y="1390"/>
                  <a:pt x="11191" y="2018"/>
                </a:cubicBezTo>
                <a:lnTo>
                  <a:pt x="10912" y="2310"/>
                </a:lnTo>
                <a:cubicBezTo>
                  <a:pt x="10029" y="1494"/>
                  <a:pt x="8907" y="956"/>
                  <a:pt x="7718" y="760"/>
                </a:cubicBezTo>
                <a:lnTo>
                  <a:pt x="7718" y="276"/>
                </a:lnTo>
                <a:cubicBezTo>
                  <a:pt x="7718" y="126"/>
                  <a:pt x="7592" y="0"/>
                  <a:pt x="7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08;p64">
            <a:extLst>
              <a:ext uri="{FF2B5EF4-FFF2-40B4-BE49-F238E27FC236}">
                <a16:creationId xmlns:a16="http://schemas.microsoft.com/office/drawing/2014/main" id="{F30D1A16-199F-DCC5-A8F7-44FAD79B6ACE}"/>
              </a:ext>
            </a:extLst>
          </p:cNvPr>
          <p:cNvSpPr/>
          <p:nvPr/>
        </p:nvSpPr>
        <p:spPr>
          <a:xfrm>
            <a:off x="917886" y="2171323"/>
            <a:ext cx="567000" cy="567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09;p64">
            <a:extLst>
              <a:ext uri="{FF2B5EF4-FFF2-40B4-BE49-F238E27FC236}">
                <a16:creationId xmlns:a16="http://schemas.microsoft.com/office/drawing/2014/main" id="{9806416C-2DD3-D738-268E-03906BF0B380}"/>
              </a:ext>
            </a:extLst>
          </p:cNvPr>
          <p:cNvSpPr/>
          <p:nvPr/>
        </p:nvSpPr>
        <p:spPr>
          <a:xfrm>
            <a:off x="917886" y="3147626"/>
            <a:ext cx="567000" cy="567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1510;p64">
            <a:extLst>
              <a:ext uri="{FF2B5EF4-FFF2-40B4-BE49-F238E27FC236}">
                <a16:creationId xmlns:a16="http://schemas.microsoft.com/office/drawing/2014/main" id="{35582139-C9AC-50EF-B31E-6FBCDC12DE92}"/>
              </a:ext>
            </a:extLst>
          </p:cNvPr>
          <p:cNvGrpSpPr/>
          <p:nvPr/>
        </p:nvGrpSpPr>
        <p:grpSpPr>
          <a:xfrm>
            <a:off x="1031786" y="3276755"/>
            <a:ext cx="339200" cy="304675"/>
            <a:chOff x="5553875" y="2135725"/>
            <a:chExt cx="339200" cy="304675"/>
          </a:xfrm>
        </p:grpSpPr>
        <p:sp>
          <p:nvSpPr>
            <p:cNvPr id="21" name="Google Shape;1511;p64">
              <a:extLst>
                <a:ext uri="{FF2B5EF4-FFF2-40B4-BE49-F238E27FC236}">
                  <a16:creationId xmlns:a16="http://schemas.microsoft.com/office/drawing/2014/main" id="{FA1CCD5E-173D-7A1D-9B6D-6F168A24F80F}"/>
                </a:ext>
              </a:extLst>
            </p:cNvPr>
            <p:cNvSpPr/>
            <p:nvPr/>
          </p:nvSpPr>
          <p:spPr>
            <a:xfrm>
              <a:off x="5736025" y="2135725"/>
              <a:ext cx="157050" cy="139675"/>
            </a:xfrm>
            <a:custGeom>
              <a:avLst/>
              <a:gdLst/>
              <a:ahLst/>
              <a:cxnLst/>
              <a:rect l="l" t="t" r="r" b="b"/>
              <a:pathLst>
                <a:path w="6282" h="5587" extrusionOk="0">
                  <a:moveTo>
                    <a:pt x="5744" y="525"/>
                  </a:moveTo>
                  <a:lnTo>
                    <a:pt x="5744" y="1052"/>
                  </a:lnTo>
                  <a:lnTo>
                    <a:pt x="4167" y="1052"/>
                  </a:lnTo>
                  <a:lnTo>
                    <a:pt x="4167" y="525"/>
                  </a:lnTo>
                  <a:close/>
                  <a:moveTo>
                    <a:pt x="529" y="2131"/>
                  </a:moveTo>
                  <a:cubicBezTo>
                    <a:pt x="2092" y="2254"/>
                    <a:pt x="3337" y="3499"/>
                    <a:pt x="3460" y="5049"/>
                  </a:cubicBezTo>
                  <a:lnTo>
                    <a:pt x="529" y="5049"/>
                  </a:lnTo>
                  <a:lnTo>
                    <a:pt x="529" y="2131"/>
                  </a:lnTo>
                  <a:close/>
                  <a:moveTo>
                    <a:pt x="3888" y="0"/>
                  </a:moveTo>
                  <a:cubicBezTo>
                    <a:pt x="3752" y="0"/>
                    <a:pt x="3626" y="110"/>
                    <a:pt x="3626" y="262"/>
                  </a:cubicBezTo>
                  <a:lnTo>
                    <a:pt x="3626" y="525"/>
                  </a:lnTo>
                  <a:lnTo>
                    <a:pt x="2673" y="525"/>
                  </a:lnTo>
                  <a:cubicBezTo>
                    <a:pt x="2604" y="525"/>
                    <a:pt x="2534" y="555"/>
                    <a:pt x="2477" y="608"/>
                  </a:cubicBezTo>
                  <a:lnTo>
                    <a:pt x="1345" y="1743"/>
                  </a:lnTo>
                  <a:cubicBezTo>
                    <a:pt x="997" y="1647"/>
                    <a:pt x="638" y="1590"/>
                    <a:pt x="267" y="1590"/>
                  </a:cubicBezTo>
                  <a:cubicBezTo>
                    <a:pt x="127" y="1590"/>
                    <a:pt x="1" y="1703"/>
                    <a:pt x="1" y="1852"/>
                  </a:cubicBezTo>
                  <a:lnTo>
                    <a:pt x="1" y="5325"/>
                  </a:lnTo>
                  <a:cubicBezTo>
                    <a:pt x="1" y="5464"/>
                    <a:pt x="114" y="5587"/>
                    <a:pt x="267" y="5587"/>
                  </a:cubicBezTo>
                  <a:lnTo>
                    <a:pt x="3736" y="5587"/>
                  </a:lnTo>
                  <a:cubicBezTo>
                    <a:pt x="3888" y="5587"/>
                    <a:pt x="4001" y="5464"/>
                    <a:pt x="4001" y="5311"/>
                  </a:cubicBezTo>
                  <a:cubicBezTo>
                    <a:pt x="4001" y="3831"/>
                    <a:pt x="3128" y="2560"/>
                    <a:pt x="1883" y="1952"/>
                  </a:cubicBezTo>
                  <a:lnTo>
                    <a:pt x="2783" y="1052"/>
                  </a:lnTo>
                  <a:lnTo>
                    <a:pt x="3626" y="1052"/>
                  </a:lnTo>
                  <a:lnTo>
                    <a:pt x="3626" y="1315"/>
                  </a:lnTo>
                  <a:cubicBezTo>
                    <a:pt x="3626" y="1467"/>
                    <a:pt x="3752" y="1590"/>
                    <a:pt x="3888" y="1590"/>
                  </a:cubicBezTo>
                  <a:lnTo>
                    <a:pt x="6019" y="1590"/>
                  </a:lnTo>
                  <a:cubicBezTo>
                    <a:pt x="6159" y="1590"/>
                    <a:pt x="6282" y="1467"/>
                    <a:pt x="6282" y="1315"/>
                  </a:cubicBezTo>
                  <a:lnTo>
                    <a:pt x="6282" y="262"/>
                  </a:lnTo>
                  <a:cubicBezTo>
                    <a:pt x="6282" y="110"/>
                    <a:pt x="6159" y="0"/>
                    <a:pt x="6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12;p64">
              <a:extLst>
                <a:ext uri="{FF2B5EF4-FFF2-40B4-BE49-F238E27FC236}">
                  <a16:creationId xmlns:a16="http://schemas.microsoft.com/office/drawing/2014/main" id="{774585FC-1835-5A97-B070-38AF3757B242}"/>
                </a:ext>
              </a:extLst>
            </p:cNvPr>
            <p:cNvSpPr/>
            <p:nvPr/>
          </p:nvSpPr>
          <p:spPr>
            <a:xfrm>
              <a:off x="5553875" y="2172075"/>
              <a:ext cx="339200" cy="268325"/>
            </a:xfrm>
            <a:custGeom>
              <a:avLst/>
              <a:gdLst/>
              <a:ahLst/>
              <a:cxnLst/>
              <a:rect l="l" t="t" r="r" b="b"/>
              <a:pathLst>
                <a:path w="13568" h="10733" extrusionOk="0">
                  <a:moveTo>
                    <a:pt x="2115" y="525"/>
                  </a:moveTo>
                  <a:lnTo>
                    <a:pt x="2115" y="1062"/>
                  </a:lnTo>
                  <a:lnTo>
                    <a:pt x="538" y="1062"/>
                  </a:lnTo>
                  <a:lnTo>
                    <a:pt x="538" y="525"/>
                  </a:lnTo>
                  <a:close/>
                  <a:moveTo>
                    <a:pt x="5753" y="2211"/>
                  </a:moveTo>
                  <a:lnTo>
                    <a:pt x="5753" y="5242"/>
                  </a:lnTo>
                  <a:lnTo>
                    <a:pt x="3124" y="6762"/>
                  </a:lnTo>
                  <a:cubicBezTo>
                    <a:pt x="2142" y="4797"/>
                    <a:pt x="3569" y="2350"/>
                    <a:pt x="5753" y="2211"/>
                  </a:cubicBezTo>
                  <a:close/>
                  <a:moveTo>
                    <a:pt x="9196" y="5670"/>
                  </a:moveTo>
                  <a:cubicBezTo>
                    <a:pt x="9129" y="6653"/>
                    <a:pt x="8602" y="7496"/>
                    <a:pt x="7841" y="8033"/>
                  </a:cubicBezTo>
                  <a:lnTo>
                    <a:pt x="6474" y="5670"/>
                  </a:lnTo>
                  <a:close/>
                  <a:moveTo>
                    <a:pt x="5919" y="5766"/>
                  </a:moveTo>
                  <a:lnTo>
                    <a:pt x="7370" y="8299"/>
                  </a:lnTo>
                  <a:cubicBezTo>
                    <a:pt x="6960" y="8504"/>
                    <a:pt x="6508" y="8600"/>
                    <a:pt x="6053" y="8600"/>
                  </a:cubicBezTo>
                  <a:cubicBezTo>
                    <a:pt x="5004" y="8600"/>
                    <a:pt x="3943" y="8089"/>
                    <a:pt x="3373" y="7220"/>
                  </a:cubicBezTo>
                  <a:lnTo>
                    <a:pt x="5919" y="5766"/>
                  </a:lnTo>
                  <a:close/>
                  <a:moveTo>
                    <a:pt x="2115" y="9667"/>
                  </a:moveTo>
                  <a:lnTo>
                    <a:pt x="2115" y="10191"/>
                  </a:lnTo>
                  <a:lnTo>
                    <a:pt x="538" y="10191"/>
                  </a:lnTo>
                  <a:lnTo>
                    <a:pt x="538" y="9667"/>
                  </a:lnTo>
                  <a:close/>
                  <a:moveTo>
                    <a:pt x="13030" y="9667"/>
                  </a:moveTo>
                  <a:lnTo>
                    <a:pt x="13030" y="10191"/>
                  </a:lnTo>
                  <a:lnTo>
                    <a:pt x="11453" y="10191"/>
                  </a:lnTo>
                  <a:lnTo>
                    <a:pt x="11453" y="9667"/>
                  </a:lnTo>
                  <a:close/>
                  <a:moveTo>
                    <a:pt x="263" y="0"/>
                  </a:moveTo>
                  <a:cubicBezTo>
                    <a:pt x="123" y="0"/>
                    <a:pt x="0" y="123"/>
                    <a:pt x="0" y="262"/>
                  </a:cubicBezTo>
                  <a:lnTo>
                    <a:pt x="0" y="1328"/>
                  </a:lnTo>
                  <a:cubicBezTo>
                    <a:pt x="0" y="1464"/>
                    <a:pt x="123" y="1590"/>
                    <a:pt x="263" y="1590"/>
                  </a:cubicBezTo>
                  <a:lnTo>
                    <a:pt x="2391" y="1590"/>
                  </a:lnTo>
                  <a:cubicBezTo>
                    <a:pt x="2530" y="1590"/>
                    <a:pt x="2656" y="1464"/>
                    <a:pt x="2656" y="1328"/>
                  </a:cubicBezTo>
                  <a:lnTo>
                    <a:pt x="2656" y="1062"/>
                  </a:lnTo>
                  <a:lnTo>
                    <a:pt x="3499" y="1062"/>
                  </a:lnTo>
                  <a:lnTo>
                    <a:pt x="4452" y="2005"/>
                  </a:lnTo>
                  <a:cubicBezTo>
                    <a:pt x="1604" y="3303"/>
                    <a:pt x="1561" y="7426"/>
                    <a:pt x="4399" y="8767"/>
                  </a:cubicBezTo>
                  <a:lnTo>
                    <a:pt x="3499" y="9667"/>
                  </a:lnTo>
                  <a:lnTo>
                    <a:pt x="2656" y="9667"/>
                  </a:lnTo>
                  <a:lnTo>
                    <a:pt x="2656" y="9404"/>
                  </a:lnTo>
                  <a:cubicBezTo>
                    <a:pt x="2656" y="9252"/>
                    <a:pt x="2530" y="9142"/>
                    <a:pt x="2391" y="9142"/>
                  </a:cubicBezTo>
                  <a:lnTo>
                    <a:pt x="263" y="9142"/>
                  </a:lnTo>
                  <a:cubicBezTo>
                    <a:pt x="123" y="9142"/>
                    <a:pt x="0" y="9252"/>
                    <a:pt x="0" y="9404"/>
                  </a:cubicBezTo>
                  <a:lnTo>
                    <a:pt x="0" y="10457"/>
                  </a:lnTo>
                  <a:cubicBezTo>
                    <a:pt x="0" y="10606"/>
                    <a:pt x="123" y="10732"/>
                    <a:pt x="263" y="10732"/>
                  </a:cubicBezTo>
                  <a:lnTo>
                    <a:pt x="2391" y="10732"/>
                  </a:lnTo>
                  <a:cubicBezTo>
                    <a:pt x="2530" y="10732"/>
                    <a:pt x="2656" y="10606"/>
                    <a:pt x="2656" y="10457"/>
                  </a:cubicBezTo>
                  <a:lnTo>
                    <a:pt x="2656" y="10191"/>
                  </a:lnTo>
                  <a:lnTo>
                    <a:pt x="3609" y="10191"/>
                  </a:lnTo>
                  <a:cubicBezTo>
                    <a:pt x="3679" y="10191"/>
                    <a:pt x="3748" y="10165"/>
                    <a:pt x="3801" y="10125"/>
                  </a:cubicBezTo>
                  <a:lnTo>
                    <a:pt x="4937" y="8976"/>
                  </a:lnTo>
                  <a:cubicBezTo>
                    <a:pt x="5272" y="9082"/>
                    <a:pt x="5630" y="9133"/>
                    <a:pt x="5990" y="9133"/>
                  </a:cubicBezTo>
                  <a:cubicBezTo>
                    <a:pt x="6759" y="9133"/>
                    <a:pt x="7539" y="8901"/>
                    <a:pt x="8133" y="8478"/>
                  </a:cubicBezTo>
                  <a:lnTo>
                    <a:pt x="9763" y="10125"/>
                  </a:lnTo>
                  <a:cubicBezTo>
                    <a:pt x="9820" y="10165"/>
                    <a:pt x="9890" y="10191"/>
                    <a:pt x="9959" y="10191"/>
                  </a:cubicBezTo>
                  <a:lnTo>
                    <a:pt x="10912" y="10191"/>
                  </a:lnTo>
                  <a:lnTo>
                    <a:pt x="10912" y="10457"/>
                  </a:lnTo>
                  <a:cubicBezTo>
                    <a:pt x="10912" y="10606"/>
                    <a:pt x="11038" y="10732"/>
                    <a:pt x="11174" y="10732"/>
                  </a:cubicBezTo>
                  <a:lnTo>
                    <a:pt x="13305" y="10732"/>
                  </a:lnTo>
                  <a:cubicBezTo>
                    <a:pt x="13445" y="10732"/>
                    <a:pt x="13568" y="10606"/>
                    <a:pt x="13568" y="10457"/>
                  </a:cubicBezTo>
                  <a:lnTo>
                    <a:pt x="13568" y="9404"/>
                  </a:lnTo>
                  <a:cubicBezTo>
                    <a:pt x="13568" y="9252"/>
                    <a:pt x="13445" y="9142"/>
                    <a:pt x="13305" y="9142"/>
                  </a:cubicBezTo>
                  <a:lnTo>
                    <a:pt x="11174" y="9142"/>
                  </a:lnTo>
                  <a:cubicBezTo>
                    <a:pt x="11038" y="9142"/>
                    <a:pt x="10912" y="9252"/>
                    <a:pt x="10912" y="9404"/>
                  </a:cubicBezTo>
                  <a:lnTo>
                    <a:pt x="10912" y="9667"/>
                  </a:lnTo>
                  <a:lnTo>
                    <a:pt x="10069" y="9667"/>
                  </a:lnTo>
                  <a:lnTo>
                    <a:pt x="8548" y="8146"/>
                  </a:lnTo>
                  <a:cubicBezTo>
                    <a:pt x="9279" y="7469"/>
                    <a:pt x="9750" y="6487"/>
                    <a:pt x="9750" y="5408"/>
                  </a:cubicBezTo>
                  <a:cubicBezTo>
                    <a:pt x="9750" y="5255"/>
                    <a:pt x="9627" y="5129"/>
                    <a:pt x="9475" y="5129"/>
                  </a:cubicBezTo>
                  <a:lnTo>
                    <a:pt x="6278" y="5129"/>
                  </a:lnTo>
                  <a:lnTo>
                    <a:pt x="6278" y="1935"/>
                  </a:lnTo>
                  <a:cubicBezTo>
                    <a:pt x="6278" y="1783"/>
                    <a:pt x="6155" y="1660"/>
                    <a:pt x="6016" y="1660"/>
                  </a:cubicBezTo>
                  <a:cubicBezTo>
                    <a:pt x="5657" y="1660"/>
                    <a:pt x="5325" y="1713"/>
                    <a:pt x="4993" y="1809"/>
                  </a:cubicBezTo>
                  <a:lnTo>
                    <a:pt x="3801" y="608"/>
                  </a:lnTo>
                  <a:cubicBezTo>
                    <a:pt x="3748" y="551"/>
                    <a:pt x="3679" y="525"/>
                    <a:pt x="3609" y="525"/>
                  </a:cubicBezTo>
                  <a:lnTo>
                    <a:pt x="2656" y="525"/>
                  </a:lnTo>
                  <a:lnTo>
                    <a:pt x="2656" y="262"/>
                  </a:lnTo>
                  <a:cubicBezTo>
                    <a:pt x="2656" y="123"/>
                    <a:pt x="2530" y="0"/>
                    <a:pt x="23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1513;p64">
            <a:extLst>
              <a:ext uri="{FF2B5EF4-FFF2-40B4-BE49-F238E27FC236}">
                <a16:creationId xmlns:a16="http://schemas.microsoft.com/office/drawing/2014/main" id="{C4A8DADC-95E5-2543-1E5F-EE4D3AEEB1DB}"/>
              </a:ext>
            </a:extLst>
          </p:cNvPr>
          <p:cNvGrpSpPr/>
          <p:nvPr/>
        </p:nvGrpSpPr>
        <p:grpSpPr>
          <a:xfrm>
            <a:off x="1031611" y="2285184"/>
            <a:ext cx="339550" cy="339275"/>
            <a:chOff x="5543825" y="1573475"/>
            <a:chExt cx="339550" cy="339275"/>
          </a:xfrm>
        </p:grpSpPr>
        <p:sp>
          <p:nvSpPr>
            <p:cNvPr id="24" name="Google Shape;1514;p64">
              <a:extLst>
                <a:ext uri="{FF2B5EF4-FFF2-40B4-BE49-F238E27FC236}">
                  <a16:creationId xmlns:a16="http://schemas.microsoft.com/office/drawing/2014/main" id="{D961168C-65DF-7F8C-4AF1-89BA6FC0F934}"/>
                </a:ext>
              </a:extLst>
            </p:cNvPr>
            <p:cNvSpPr/>
            <p:nvPr/>
          </p:nvSpPr>
          <p:spPr>
            <a:xfrm>
              <a:off x="5543825" y="1573475"/>
              <a:ext cx="339550" cy="339275"/>
            </a:xfrm>
            <a:custGeom>
              <a:avLst/>
              <a:gdLst/>
              <a:ahLst/>
              <a:cxnLst/>
              <a:rect l="l" t="t" r="r" b="b"/>
              <a:pathLst>
                <a:path w="13582" h="13571" extrusionOk="0">
                  <a:moveTo>
                    <a:pt x="12781" y="541"/>
                  </a:moveTo>
                  <a:cubicBezTo>
                    <a:pt x="12934" y="541"/>
                    <a:pt x="13057" y="651"/>
                    <a:pt x="13057" y="803"/>
                  </a:cubicBezTo>
                  <a:lnTo>
                    <a:pt x="13057" y="1882"/>
                  </a:lnTo>
                  <a:cubicBezTo>
                    <a:pt x="13057" y="2035"/>
                    <a:pt x="12934" y="2144"/>
                    <a:pt x="12781" y="2144"/>
                  </a:cubicBezTo>
                  <a:lnTo>
                    <a:pt x="7413" y="2144"/>
                  </a:lnTo>
                  <a:cubicBezTo>
                    <a:pt x="7261" y="2144"/>
                    <a:pt x="7138" y="2035"/>
                    <a:pt x="7138" y="1882"/>
                  </a:cubicBezTo>
                  <a:lnTo>
                    <a:pt x="7138" y="803"/>
                  </a:lnTo>
                  <a:cubicBezTo>
                    <a:pt x="7138" y="651"/>
                    <a:pt x="7261" y="541"/>
                    <a:pt x="7413" y="541"/>
                  </a:cubicBezTo>
                  <a:close/>
                  <a:moveTo>
                    <a:pt x="12781" y="2682"/>
                  </a:moveTo>
                  <a:cubicBezTo>
                    <a:pt x="12934" y="2682"/>
                    <a:pt x="13057" y="2795"/>
                    <a:pt x="13057" y="2948"/>
                  </a:cubicBezTo>
                  <a:lnTo>
                    <a:pt x="13057" y="4027"/>
                  </a:lnTo>
                  <a:cubicBezTo>
                    <a:pt x="13057" y="4176"/>
                    <a:pt x="12934" y="4289"/>
                    <a:pt x="12781" y="4289"/>
                  </a:cubicBezTo>
                  <a:lnTo>
                    <a:pt x="7413" y="4289"/>
                  </a:lnTo>
                  <a:cubicBezTo>
                    <a:pt x="7261" y="4289"/>
                    <a:pt x="7138" y="4176"/>
                    <a:pt x="7138" y="4027"/>
                  </a:cubicBezTo>
                  <a:lnTo>
                    <a:pt x="7138" y="2948"/>
                  </a:lnTo>
                  <a:cubicBezTo>
                    <a:pt x="7138" y="2795"/>
                    <a:pt x="7261" y="2682"/>
                    <a:pt x="7413" y="2682"/>
                  </a:cubicBezTo>
                  <a:close/>
                  <a:moveTo>
                    <a:pt x="12781" y="4827"/>
                  </a:moveTo>
                  <a:cubicBezTo>
                    <a:pt x="12934" y="4827"/>
                    <a:pt x="13057" y="4953"/>
                    <a:pt x="13057" y="5089"/>
                  </a:cubicBezTo>
                  <a:lnTo>
                    <a:pt x="13057" y="6168"/>
                  </a:lnTo>
                  <a:cubicBezTo>
                    <a:pt x="13057" y="6320"/>
                    <a:pt x="12934" y="6447"/>
                    <a:pt x="12781" y="6447"/>
                  </a:cubicBezTo>
                  <a:lnTo>
                    <a:pt x="7413" y="6447"/>
                  </a:lnTo>
                  <a:cubicBezTo>
                    <a:pt x="7261" y="6447"/>
                    <a:pt x="7138" y="6320"/>
                    <a:pt x="7138" y="6168"/>
                  </a:cubicBezTo>
                  <a:lnTo>
                    <a:pt x="7138" y="5089"/>
                  </a:lnTo>
                  <a:cubicBezTo>
                    <a:pt x="7138" y="4953"/>
                    <a:pt x="7261" y="4827"/>
                    <a:pt x="7413" y="4827"/>
                  </a:cubicBezTo>
                  <a:close/>
                  <a:moveTo>
                    <a:pt x="6667" y="4302"/>
                  </a:moveTo>
                  <a:cubicBezTo>
                    <a:pt x="6693" y="4398"/>
                    <a:pt x="6750" y="4481"/>
                    <a:pt x="6819" y="4564"/>
                  </a:cubicBezTo>
                  <a:cubicBezTo>
                    <a:pt x="6693" y="4704"/>
                    <a:pt x="6610" y="4896"/>
                    <a:pt x="6610" y="5089"/>
                  </a:cubicBezTo>
                  <a:lnTo>
                    <a:pt x="6610" y="6168"/>
                  </a:lnTo>
                  <a:cubicBezTo>
                    <a:pt x="6610" y="6613"/>
                    <a:pt x="6972" y="6971"/>
                    <a:pt x="7413" y="6971"/>
                  </a:cubicBezTo>
                  <a:lnTo>
                    <a:pt x="9282" y="6971"/>
                  </a:lnTo>
                  <a:cubicBezTo>
                    <a:pt x="9075" y="8407"/>
                    <a:pt x="7974" y="9105"/>
                    <a:pt x="6878" y="9105"/>
                  </a:cubicBezTo>
                  <a:cubicBezTo>
                    <a:pt x="5692" y="9105"/>
                    <a:pt x="4512" y="8290"/>
                    <a:pt x="4469" y="6709"/>
                  </a:cubicBezTo>
                  <a:cubicBezTo>
                    <a:pt x="4469" y="5451"/>
                    <a:pt x="5435" y="4412"/>
                    <a:pt x="6667" y="4302"/>
                  </a:cubicBezTo>
                  <a:close/>
                  <a:moveTo>
                    <a:pt x="3832" y="9321"/>
                  </a:moveTo>
                  <a:cubicBezTo>
                    <a:pt x="3971" y="9474"/>
                    <a:pt x="4107" y="9613"/>
                    <a:pt x="4260" y="9736"/>
                  </a:cubicBezTo>
                  <a:lnTo>
                    <a:pt x="3888" y="10138"/>
                  </a:lnTo>
                  <a:lnTo>
                    <a:pt x="3430" y="9696"/>
                  </a:lnTo>
                  <a:lnTo>
                    <a:pt x="3832" y="9321"/>
                  </a:lnTo>
                  <a:close/>
                  <a:moveTo>
                    <a:pt x="6610" y="3223"/>
                  </a:moveTo>
                  <a:lnTo>
                    <a:pt x="6610" y="3778"/>
                  </a:lnTo>
                  <a:cubicBezTo>
                    <a:pt x="5133" y="3874"/>
                    <a:pt x="3901" y="5215"/>
                    <a:pt x="3928" y="6709"/>
                  </a:cubicBezTo>
                  <a:cubicBezTo>
                    <a:pt x="3928" y="8326"/>
                    <a:pt x="5256" y="9653"/>
                    <a:pt x="6876" y="9653"/>
                  </a:cubicBezTo>
                  <a:cubicBezTo>
                    <a:pt x="6893" y="9654"/>
                    <a:pt x="6911" y="9654"/>
                    <a:pt x="6929" y="9654"/>
                  </a:cubicBezTo>
                  <a:cubicBezTo>
                    <a:pt x="8401" y="9654"/>
                    <a:pt x="9712" y="8434"/>
                    <a:pt x="9807" y="6971"/>
                  </a:cubicBezTo>
                  <a:lnTo>
                    <a:pt x="10361" y="6971"/>
                  </a:lnTo>
                  <a:cubicBezTo>
                    <a:pt x="10222" y="8770"/>
                    <a:pt x="8701" y="10194"/>
                    <a:pt x="6876" y="10194"/>
                  </a:cubicBezTo>
                  <a:cubicBezTo>
                    <a:pt x="2408" y="10042"/>
                    <a:pt x="2198" y="3721"/>
                    <a:pt x="6610" y="3223"/>
                  </a:cubicBezTo>
                  <a:close/>
                  <a:moveTo>
                    <a:pt x="3058" y="10055"/>
                  </a:moveTo>
                  <a:lnTo>
                    <a:pt x="3526" y="10526"/>
                  </a:lnTo>
                  <a:lnTo>
                    <a:pt x="1285" y="12907"/>
                  </a:lnTo>
                  <a:cubicBezTo>
                    <a:pt x="1211" y="12987"/>
                    <a:pt x="1101" y="13025"/>
                    <a:pt x="991" y="13025"/>
                  </a:cubicBezTo>
                  <a:cubicBezTo>
                    <a:pt x="874" y="13025"/>
                    <a:pt x="756" y="12983"/>
                    <a:pt x="678" y="12907"/>
                  </a:cubicBezTo>
                  <a:cubicBezTo>
                    <a:pt x="512" y="12741"/>
                    <a:pt x="499" y="12448"/>
                    <a:pt x="678" y="12282"/>
                  </a:cubicBezTo>
                  <a:lnTo>
                    <a:pt x="3058" y="10055"/>
                  </a:lnTo>
                  <a:close/>
                  <a:moveTo>
                    <a:pt x="7413" y="0"/>
                  </a:moveTo>
                  <a:cubicBezTo>
                    <a:pt x="6972" y="0"/>
                    <a:pt x="6610" y="359"/>
                    <a:pt x="6610" y="803"/>
                  </a:cubicBezTo>
                  <a:lnTo>
                    <a:pt x="6610" y="1882"/>
                  </a:lnTo>
                  <a:cubicBezTo>
                    <a:pt x="6610" y="2088"/>
                    <a:pt x="6693" y="2267"/>
                    <a:pt x="6819" y="2407"/>
                  </a:cubicBezTo>
                  <a:cubicBezTo>
                    <a:pt x="6750" y="2490"/>
                    <a:pt x="6693" y="2586"/>
                    <a:pt x="6653" y="2699"/>
                  </a:cubicBezTo>
                  <a:cubicBezTo>
                    <a:pt x="3583" y="2835"/>
                    <a:pt x="1827" y="6364"/>
                    <a:pt x="3513" y="8906"/>
                  </a:cubicBezTo>
                  <a:lnTo>
                    <a:pt x="303" y="11911"/>
                  </a:lnTo>
                  <a:cubicBezTo>
                    <a:pt x="124" y="12090"/>
                    <a:pt x="14" y="12326"/>
                    <a:pt x="14" y="12575"/>
                  </a:cubicBezTo>
                  <a:cubicBezTo>
                    <a:pt x="1" y="13105"/>
                    <a:pt x="456" y="13571"/>
                    <a:pt x="988" y="13571"/>
                  </a:cubicBezTo>
                  <a:cubicBezTo>
                    <a:pt x="995" y="13571"/>
                    <a:pt x="1003" y="13571"/>
                    <a:pt x="1010" y="13570"/>
                  </a:cubicBezTo>
                  <a:cubicBezTo>
                    <a:pt x="1259" y="13570"/>
                    <a:pt x="1495" y="13458"/>
                    <a:pt x="1674" y="13278"/>
                  </a:cubicBezTo>
                  <a:lnTo>
                    <a:pt x="4688" y="10068"/>
                  </a:lnTo>
                  <a:cubicBezTo>
                    <a:pt x="5365" y="10522"/>
                    <a:pt x="6113" y="10728"/>
                    <a:pt x="6848" y="10728"/>
                  </a:cubicBezTo>
                  <a:cubicBezTo>
                    <a:pt x="8852" y="10728"/>
                    <a:pt x="10764" y="9198"/>
                    <a:pt x="10886" y="6971"/>
                  </a:cubicBezTo>
                  <a:lnTo>
                    <a:pt x="12781" y="6971"/>
                  </a:lnTo>
                  <a:cubicBezTo>
                    <a:pt x="13223" y="6971"/>
                    <a:pt x="13581" y="6613"/>
                    <a:pt x="13581" y="6168"/>
                  </a:cubicBezTo>
                  <a:lnTo>
                    <a:pt x="13581" y="5089"/>
                  </a:lnTo>
                  <a:cubicBezTo>
                    <a:pt x="13581" y="4883"/>
                    <a:pt x="13498" y="4704"/>
                    <a:pt x="13375" y="4564"/>
                  </a:cubicBezTo>
                  <a:cubicBezTo>
                    <a:pt x="13498" y="4412"/>
                    <a:pt x="13581" y="4232"/>
                    <a:pt x="13581" y="4027"/>
                  </a:cubicBezTo>
                  <a:lnTo>
                    <a:pt x="13581" y="2948"/>
                  </a:lnTo>
                  <a:cubicBezTo>
                    <a:pt x="13581" y="2739"/>
                    <a:pt x="13498" y="2559"/>
                    <a:pt x="13375" y="2407"/>
                  </a:cubicBezTo>
                  <a:cubicBezTo>
                    <a:pt x="13498" y="2267"/>
                    <a:pt x="13581" y="2088"/>
                    <a:pt x="13581" y="1882"/>
                  </a:cubicBezTo>
                  <a:lnTo>
                    <a:pt x="13581" y="803"/>
                  </a:lnTo>
                  <a:cubicBezTo>
                    <a:pt x="13581" y="359"/>
                    <a:pt x="13223" y="0"/>
                    <a:pt x="12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15;p64">
              <a:extLst>
                <a:ext uri="{FF2B5EF4-FFF2-40B4-BE49-F238E27FC236}">
                  <a16:creationId xmlns:a16="http://schemas.microsoft.com/office/drawing/2014/main" id="{8C93A15D-FC91-A983-3BD3-CEC80749EDF5}"/>
                </a:ext>
              </a:extLst>
            </p:cNvPr>
            <p:cNvSpPr/>
            <p:nvPr/>
          </p:nvSpPr>
          <p:spPr>
            <a:xfrm>
              <a:off x="5768900" y="1600100"/>
              <a:ext cx="52975" cy="13150"/>
            </a:xfrm>
            <a:custGeom>
              <a:avLst/>
              <a:gdLst/>
              <a:ahLst/>
              <a:cxnLst/>
              <a:rect l="l" t="t" r="r" b="b"/>
              <a:pathLst>
                <a:path w="2119" h="526" extrusionOk="0">
                  <a:moveTo>
                    <a:pt x="362" y="1"/>
                  </a:moveTo>
                  <a:cubicBezTo>
                    <a:pt x="1" y="14"/>
                    <a:pt x="1" y="512"/>
                    <a:pt x="362" y="525"/>
                  </a:cubicBezTo>
                  <a:lnTo>
                    <a:pt x="1826" y="525"/>
                  </a:lnTo>
                  <a:cubicBezTo>
                    <a:pt x="1992" y="525"/>
                    <a:pt x="2118" y="389"/>
                    <a:pt x="2089" y="223"/>
                  </a:cubicBezTo>
                  <a:cubicBezTo>
                    <a:pt x="2075" y="97"/>
                    <a:pt x="1952" y="1"/>
                    <a:pt x="18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16;p64">
              <a:extLst>
                <a:ext uri="{FF2B5EF4-FFF2-40B4-BE49-F238E27FC236}">
                  <a16:creationId xmlns:a16="http://schemas.microsoft.com/office/drawing/2014/main" id="{13D1EEBC-87B6-618D-CF17-45950D94C6AD}"/>
                </a:ext>
              </a:extLst>
            </p:cNvPr>
            <p:cNvSpPr/>
            <p:nvPr/>
          </p:nvSpPr>
          <p:spPr>
            <a:xfrm>
              <a:off x="5739525" y="1600100"/>
              <a:ext cx="13125" cy="13300"/>
            </a:xfrm>
            <a:custGeom>
              <a:avLst/>
              <a:gdLst/>
              <a:ahLst/>
              <a:cxnLst/>
              <a:rect l="l" t="t" r="r" b="b"/>
              <a:pathLst>
                <a:path w="525" h="532" extrusionOk="0">
                  <a:moveTo>
                    <a:pt x="263" y="1"/>
                  </a:moveTo>
                  <a:cubicBezTo>
                    <a:pt x="110" y="1"/>
                    <a:pt x="0" y="123"/>
                    <a:pt x="0" y="263"/>
                  </a:cubicBezTo>
                  <a:cubicBezTo>
                    <a:pt x="0" y="442"/>
                    <a:pt x="128" y="532"/>
                    <a:pt x="258" y="532"/>
                  </a:cubicBezTo>
                  <a:cubicBezTo>
                    <a:pt x="387" y="532"/>
                    <a:pt x="518" y="442"/>
                    <a:pt x="525" y="263"/>
                  </a:cubicBezTo>
                  <a:cubicBezTo>
                    <a:pt x="525" y="123"/>
                    <a:pt x="402" y="1"/>
                    <a:pt x="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17;p64">
              <a:extLst>
                <a:ext uri="{FF2B5EF4-FFF2-40B4-BE49-F238E27FC236}">
                  <a16:creationId xmlns:a16="http://schemas.microsoft.com/office/drawing/2014/main" id="{9AB05B1F-EDA3-4F86-FF10-A1054FF74647}"/>
                </a:ext>
              </a:extLst>
            </p:cNvPr>
            <p:cNvSpPr/>
            <p:nvPr/>
          </p:nvSpPr>
          <p:spPr>
            <a:xfrm>
              <a:off x="5768900" y="1707325"/>
              <a:ext cx="52975" cy="13125"/>
            </a:xfrm>
            <a:custGeom>
              <a:avLst/>
              <a:gdLst/>
              <a:ahLst/>
              <a:cxnLst/>
              <a:rect l="l" t="t" r="r" b="b"/>
              <a:pathLst>
                <a:path w="2119" h="525" extrusionOk="0">
                  <a:moveTo>
                    <a:pt x="362" y="0"/>
                  </a:moveTo>
                  <a:cubicBezTo>
                    <a:pt x="1" y="14"/>
                    <a:pt x="1" y="512"/>
                    <a:pt x="362" y="525"/>
                  </a:cubicBezTo>
                  <a:lnTo>
                    <a:pt x="1826" y="525"/>
                  </a:lnTo>
                  <a:cubicBezTo>
                    <a:pt x="1992" y="525"/>
                    <a:pt x="2118" y="386"/>
                    <a:pt x="2089" y="220"/>
                  </a:cubicBezTo>
                  <a:cubicBezTo>
                    <a:pt x="2075" y="97"/>
                    <a:pt x="1952" y="0"/>
                    <a:pt x="18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18;p64">
              <a:extLst>
                <a:ext uri="{FF2B5EF4-FFF2-40B4-BE49-F238E27FC236}">
                  <a16:creationId xmlns:a16="http://schemas.microsoft.com/office/drawing/2014/main" id="{763530FC-1F1F-39F8-405F-64B08329AD35}"/>
                </a:ext>
              </a:extLst>
            </p:cNvPr>
            <p:cNvSpPr/>
            <p:nvPr/>
          </p:nvSpPr>
          <p:spPr>
            <a:xfrm>
              <a:off x="5739525" y="1707325"/>
              <a:ext cx="13125" cy="13375"/>
            </a:xfrm>
            <a:custGeom>
              <a:avLst/>
              <a:gdLst/>
              <a:ahLst/>
              <a:cxnLst/>
              <a:rect l="l" t="t" r="r" b="b"/>
              <a:pathLst>
                <a:path w="525" h="535" extrusionOk="0">
                  <a:moveTo>
                    <a:pt x="263" y="0"/>
                  </a:moveTo>
                  <a:cubicBezTo>
                    <a:pt x="110" y="0"/>
                    <a:pt x="0" y="123"/>
                    <a:pt x="0" y="276"/>
                  </a:cubicBezTo>
                  <a:cubicBezTo>
                    <a:pt x="0" y="449"/>
                    <a:pt x="128" y="535"/>
                    <a:pt x="258" y="535"/>
                  </a:cubicBezTo>
                  <a:cubicBezTo>
                    <a:pt x="387" y="535"/>
                    <a:pt x="518" y="449"/>
                    <a:pt x="525" y="276"/>
                  </a:cubicBezTo>
                  <a:cubicBezTo>
                    <a:pt x="525" y="123"/>
                    <a:pt x="402" y="0"/>
                    <a:pt x="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19;p64">
              <a:extLst>
                <a:ext uri="{FF2B5EF4-FFF2-40B4-BE49-F238E27FC236}">
                  <a16:creationId xmlns:a16="http://schemas.microsoft.com/office/drawing/2014/main" id="{080BE724-9BC4-8868-89C9-31E264434D0E}"/>
                </a:ext>
              </a:extLst>
            </p:cNvPr>
            <p:cNvSpPr/>
            <p:nvPr/>
          </p:nvSpPr>
          <p:spPr>
            <a:xfrm>
              <a:off x="5768900" y="1653725"/>
              <a:ext cx="52975" cy="13125"/>
            </a:xfrm>
            <a:custGeom>
              <a:avLst/>
              <a:gdLst/>
              <a:ahLst/>
              <a:cxnLst/>
              <a:rect l="l" t="t" r="r" b="b"/>
              <a:pathLst>
                <a:path w="2119" h="525" extrusionOk="0">
                  <a:moveTo>
                    <a:pt x="362" y="0"/>
                  </a:moveTo>
                  <a:cubicBezTo>
                    <a:pt x="1" y="13"/>
                    <a:pt x="1" y="511"/>
                    <a:pt x="362" y="525"/>
                  </a:cubicBezTo>
                  <a:lnTo>
                    <a:pt x="1826" y="525"/>
                  </a:lnTo>
                  <a:cubicBezTo>
                    <a:pt x="1992" y="525"/>
                    <a:pt x="2118" y="385"/>
                    <a:pt x="2089" y="219"/>
                  </a:cubicBezTo>
                  <a:cubicBezTo>
                    <a:pt x="2075" y="96"/>
                    <a:pt x="1952" y="0"/>
                    <a:pt x="18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20;p64">
              <a:extLst>
                <a:ext uri="{FF2B5EF4-FFF2-40B4-BE49-F238E27FC236}">
                  <a16:creationId xmlns:a16="http://schemas.microsoft.com/office/drawing/2014/main" id="{A48AA175-437F-AB4C-2033-C2933B5864B7}"/>
                </a:ext>
              </a:extLst>
            </p:cNvPr>
            <p:cNvSpPr/>
            <p:nvPr/>
          </p:nvSpPr>
          <p:spPr>
            <a:xfrm>
              <a:off x="5739525" y="1653725"/>
              <a:ext cx="13125" cy="13375"/>
            </a:xfrm>
            <a:custGeom>
              <a:avLst/>
              <a:gdLst/>
              <a:ahLst/>
              <a:cxnLst/>
              <a:rect l="l" t="t" r="r" b="b"/>
              <a:pathLst>
                <a:path w="525" h="535" extrusionOk="0">
                  <a:moveTo>
                    <a:pt x="263" y="0"/>
                  </a:moveTo>
                  <a:cubicBezTo>
                    <a:pt x="110" y="0"/>
                    <a:pt x="0" y="123"/>
                    <a:pt x="0" y="276"/>
                  </a:cubicBezTo>
                  <a:cubicBezTo>
                    <a:pt x="0" y="448"/>
                    <a:pt x="128" y="534"/>
                    <a:pt x="258" y="534"/>
                  </a:cubicBezTo>
                  <a:cubicBezTo>
                    <a:pt x="387" y="534"/>
                    <a:pt x="518" y="448"/>
                    <a:pt x="525" y="276"/>
                  </a:cubicBezTo>
                  <a:cubicBezTo>
                    <a:pt x="525" y="123"/>
                    <a:pt x="402" y="0"/>
                    <a:pt x="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1" name="Google Shape;1521;p64">
            <a:extLst>
              <a:ext uri="{FF2B5EF4-FFF2-40B4-BE49-F238E27FC236}">
                <a16:creationId xmlns:a16="http://schemas.microsoft.com/office/drawing/2014/main" id="{1989BEF2-69F3-BF0D-C1F8-5C50C39A1B2B}"/>
              </a:ext>
            </a:extLst>
          </p:cNvPr>
          <p:cNvCxnSpPr>
            <a:cxnSpLocks/>
          </p:cNvCxnSpPr>
          <p:nvPr/>
        </p:nvCxnSpPr>
        <p:spPr>
          <a:xfrm>
            <a:off x="1529418" y="1572602"/>
            <a:ext cx="506304" cy="0"/>
          </a:xfrm>
          <a:prstGeom prst="straightConnector1">
            <a:avLst/>
          </a:prstGeom>
          <a:noFill/>
          <a:ln w="9525" cap="flat" cmpd="sng">
            <a:solidFill>
              <a:schemeClr val="dk1"/>
            </a:solidFill>
            <a:prstDash val="solid"/>
            <a:round/>
            <a:headEnd type="none" w="med" len="med"/>
            <a:tailEnd type="diamond" w="med" len="med"/>
          </a:ln>
        </p:spPr>
      </p:cxnSp>
      <p:cxnSp>
        <p:nvCxnSpPr>
          <p:cNvPr id="32" name="Google Shape;1522;p64">
            <a:extLst>
              <a:ext uri="{FF2B5EF4-FFF2-40B4-BE49-F238E27FC236}">
                <a16:creationId xmlns:a16="http://schemas.microsoft.com/office/drawing/2014/main" id="{ED45FCE0-DAFF-8AB7-80A7-57C84EBCB9BB}"/>
              </a:ext>
            </a:extLst>
          </p:cNvPr>
          <p:cNvCxnSpPr>
            <a:cxnSpLocks/>
          </p:cNvCxnSpPr>
          <p:nvPr/>
        </p:nvCxnSpPr>
        <p:spPr>
          <a:xfrm flipV="1">
            <a:off x="1484886" y="2454823"/>
            <a:ext cx="506304" cy="2"/>
          </a:xfrm>
          <a:prstGeom prst="straightConnector1">
            <a:avLst/>
          </a:prstGeom>
          <a:noFill/>
          <a:ln w="9525" cap="flat" cmpd="sng">
            <a:solidFill>
              <a:schemeClr val="dk1"/>
            </a:solidFill>
            <a:prstDash val="solid"/>
            <a:round/>
            <a:headEnd type="none" w="med" len="med"/>
            <a:tailEnd type="diamond" w="med" len="med"/>
          </a:ln>
        </p:spPr>
      </p:cxnSp>
      <p:cxnSp>
        <p:nvCxnSpPr>
          <p:cNvPr id="33" name="Google Shape;1523;p64">
            <a:extLst>
              <a:ext uri="{FF2B5EF4-FFF2-40B4-BE49-F238E27FC236}">
                <a16:creationId xmlns:a16="http://schemas.microsoft.com/office/drawing/2014/main" id="{1477D062-8DE6-2B8F-1A97-026BC434657D}"/>
              </a:ext>
            </a:extLst>
          </p:cNvPr>
          <p:cNvCxnSpPr>
            <a:cxnSpLocks/>
          </p:cNvCxnSpPr>
          <p:nvPr/>
        </p:nvCxnSpPr>
        <p:spPr>
          <a:xfrm flipV="1">
            <a:off x="1484886" y="3431126"/>
            <a:ext cx="506304" cy="8"/>
          </a:xfrm>
          <a:prstGeom prst="straightConnector1">
            <a:avLst/>
          </a:prstGeom>
          <a:noFill/>
          <a:ln w="9525" cap="flat" cmpd="sng">
            <a:solidFill>
              <a:schemeClr val="dk1"/>
            </a:solidFill>
            <a:prstDash val="solid"/>
            <a:round/>
            <a:headEnd type="none" w="med" len="med"/>
            <a:tailEnd type="diamond" w="med" len="med"/>
          </a:ln>
        </p:spPr>
      </p:cxnSp>
      <p:pic>
        <p:nvPicPr>
          <p:cNvPr id="45" name="Graphic 44" descr="Tick with solid fill">
            <a:extLst>
              <a:ext uri="{FF2B5EF4-FFF2-40B4-BE49-F238E27FC236}">
                <a16:creationId xmlns:a16="http://schemas.microsoft.com/office/drawing/2014/main" id="{41A44460-8F82-8F87-E33E-E7BB7372FA3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9035" y="1290911"/>
            <a:ext cx="530132" cy="530132"/>
          </a:xfrm>
          <a:prstGeom prst="rect">
            <a:avLst/>
          </a:prstGeom>
        </p:spPr>
      </p:pic>
      <p:pic>
        <p:nvPicPr>
          <p:cNvPr id="47" name="Graphic 46" descr="Badge Cross with solid fill">
            <a:extLst>
              <a:ext uri="{FF2B5EF4-FFF2-40B4-BE49-F238E27FC236}">
                <a16:creationId xmlns:a16="http://schemas.microsoft.com/office/drawing/2014/main" id="{E097F486-66E7-213B-3A14-92602D14C10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7852" y="2261661"/>
            <a:ext cx="428657" cy="428657"/>
          </a:xfrm>
          <a:prstGeom prst="rect">
            <a:avLst/>
          </a:prstGeom>
        </p:spPr>
      </p:pic>
      <p:pic>
        <p:nvPicPr>
          <p:cNvPr id="48" name="Graphic 47" descr="Badge Cross with solid fill">
            <a:extLst>
              <a:ext uri="{FF2B5EF4-FFF2-40B4-BE49-F238E27FC236}">
                <a16:creationId xmlns:a16="http://schemas.microsoft.com/office/drawing/2014/main" id="{5FF1F679-9CE7-8065-C647-2ADEE0FDA1A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9948" y="3214144"/>
            <a:ext cx="428657" cy="428657"/>
          </a:xfrm>
          <a:prstGeom prst="rect">
            <a:avLst/>
          </a:prstGeom>
        </p:spPr>
      </p:pic>
      <p:cxnSp>
        <p:nvCxnSpPr>
          <p:cNvPr id="36" name="Straight Connector 35">
            <a:extLst>
              <a:ext uri="{FF2B5EF4-FFF2-40B4-BE49-F238E27FC236}">
                <a16:creationId xmlns:a16="http://schemas.microsoft.com/office/drawing/2014/main" id="{9BFB5AA5-8DE5-6666-279F-5FE3D4F2F705}"/>
              </a:ext>
            </a:extLst>
          </p:cNvPr>
          <p:cNvCxnSpPr/>
          <p:nvPr/>
        </p:nvCxnSpPr>
        <p:spPr>
          <a:xfrm flipH="1">
            <a:off x="3358283" y="925178"/>
            <a:ext cx="44136" cy="2912737"/>
          </a:xfrm>
          <a:prstGeom prst="line">
            <a:avLst/>
          </a:prstGeom>
          <a:ln w="127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7B1AD6B-C7A4-79CA-CFD9-111723AF4BC4}"/>
              </a:ext>
            </a:extLst>
          </p:cNvPr>
          <p:cNvSpPr txBox="1"/>
          <p:nvPr/>
        </p:nvSpPr>
        <p:spPr>
          <a:xfrm>
            <a:off x="3394997" y="2073376"/>
            <a:ext cx="5170219" cy="7774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solidFill>
                  <a:srgbClr val="1C232A"/>
                </a:solidFill>
              </a:rPr>
              <a:t>Optimal solution: [1. 0. 0. 0. 0. 0.]
Optimal function value (Efficiency %): 0.8266525850830355</a:t>
            </a:r>
          </a:p>
          <a:p>
            <a:r>
              <a:rPr lang="en-US" sz="900">
                <a:solidFill>
                  <a:srgbClr val="1C232A"/>
                </a:solidFill>
              </a:rPr>
              <a:t>Optimal function value (Spoilage %): 0.000185</a:t>
            </a:r>
            <a:endParaRPr lang="en-US" sz="900"/>
          </a:p>
          <a:p>
            <a:r>
              <a:rPr lang="en-US" sz="900">
                <a:solidFill>
                  <a:srgbClr val="1C232A"/>
                </a:solidFill>
              </a:rPr>
              <a:t>Optimal function value (TRIR safety %): 4.056759</a:t>
            </a:r>
            <a:endParaRPr lang="en-US" sz="900"/>
          </a:p>
          <a:p>
            <a:r>
              <a:rPr lang="en-US" sz="900">
                <a:solidFill>
                  <a:srgbClr val="1C232A"/>
                </a:solidFill>
              </a:rPr>
              <a:t>Optimal function value (HFI quality %): 0.024807</a:t>
            </a:r>
            <a:endParaRPr lang="en-US" sz="900"/>
          </a:p>
        </p:txBody>
      </p:sp>
      <p:pic>
        <p:nvPicPr>
          <p:cNvPr id="49" name="Picture 48">
            <a:extLst>
              <a:ext uri="{FF2B5EF4-FFF2-40B4-BE49-F238E27FC236}">
                <a16:creationId xmlns:a16="http://schemas.microsoft.com/office/drawing/2014/main" id="{5C7BD101-4849-1D1A-6083-340A027AC9A7}"/>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3365309" y="3049354"/>
            <a:ext cx="4565709" cy="794400"/>
          </a:xfrm>
          <a:prstGeom prst="rect">
            <a:avLst/>
          </a:prstGeom>
        </p:spPr>
      </p:pic>
    </p:spTree>
    <p:extLst>
      <p:ext uri="{BB962C8B-B14F-4D97-AF65-F5344CB8AC3E}">
        <p14:creationId xmlns:p14="http://schemas.microsoft.com/office/powerpoint/2010/main" val="18644984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ctrTitle"/>
          </p:nvPr>
        </p:nvSpPr>
        <p:spPr>
          <a:xfrm>
            <a:off x="1747275" y="1971686"/>
            <a:ext cx="5638524" cy="968121"/>
          </a:xfrm>
          <a:prstGeom prst="rect">
            <a:avLst/>
          </a:prstGeom>
          <a:solidFill>
            <a:schemeClr val="accent6">
              <a:lumMod val="95000"/>
            </a:schemeClr>
          </a:solidFill>
        </p:spPr>
        <p:txBody>
          <a:bodyPr spcFirstLastPara="1" wrap="square" lIns="91425" tIns="91425" rIns="91425" bIns="91425" anchor="ctr" anchorCtr="0">
            <a:noAutofit/>
          </a:bodyPr>
          <a:lstStyle/>
          <a:p>
            <a:pPr algn="ctr"/>
            <a:r>
              <a:rPr lang="en-US" sz="4800"/>
              <a:t>Dynamic Dashboard </a:t>
            </a:r>
            <a:endParaRPr lang="en-US" sz="6600"/>
          </a:p>
        </p:txBody>
      </p:sp>
      <p:sp>
        <p:nvSpPr>
          <p:cNvPr id="10" name="Google Shape;360;p36">
            <a:extLst>
              <a:ext uri="{FF2B5EF4-FFF2-40B4-BE49-F238E27FC236}">
                <a16:creationId xmlns:a16="http://schemas.microsoft.com/office/drawing/2014/main" id="{9061CC1C-74A9-86AB-38E0-E3F90D83BE95}"/>
              </a:ext>
            </a:extLst>
          </p:cNvPr>
          <p:cNvSpPr/>
          <p:nvPr/>
        </p:nvSpPr>
        <p:spPr>
          <a:xfrm rot="10800000" flipH="1">
            <a:off x="759353" y="22989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4C74F9B6-39EB-4E98-F25A-51E6DC670397}"/>
              </a:ext>
            </a:extLst>
          </p:cNvPr>
          <p:cNvSpPr/>
          <p:nvPr/>
        </p:nvSpPr>
        <p:spPr>
          <a:xfrm rot="10800000" flipH="1">
            <a:off x="610140" y="181492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65;p36">
            <a:extLst>
              <a:ext uri="{FF2B5EF4-FFF2-40B4-BE49-F238E27FC236}">
                <a16:creationId xmlns:a16="http://schemas.microsoft.com/office/drawing/2014/main" id="{2D95E7C1-8FDB-F978-8A4D-83C208D8A6C1}"/>
              </a:ext>
            </a:extLst>
          </p:cNvPr>
          <p:cNvSpPr/>
          <p:nvPr/>
        </p:nvSpPr>
        <p:spPr>
          <a:xfrm rot="10800000" flipH="1">
            <a:off x="7761006" y="221044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95359A87-4F60-5232-1F6E-6B33386B7B4A}"/>
              </a:ext>
            </a:extLst>
          </p:cNvPr>
          <p:cNvSpPr/>
          <p:nvPr/>
        </p:nvSpPr>
        <p:spPr>
          <a:xfrm rot="10800000" flipH="1">
            <a:off x="7611792" y="181492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02470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title="Microsoft Power BI">
                <a:extLst>
                  <a:ext uri="{FF2B5EF4-FFF2-40B4-BE49-F238E27FC236}">
                    <a16:creationId xmlns:a16="http://schemas.microsoft.com/office/drawing/2014/main" id="{E427E0E5-C970-5616-2950-1145B1C44BF9}"/>
                  </a:ext>
                </a:extLst>
              </p:cNvPr>
              <p:cNvGraphicFramePr>
                <a:graphicFrameLocks noGrp="1"/>
              </p:cNvGraphicFramePr>
              <p:nvPr>
                <p:extLst>
                  <p:ext uri="{D42A27DB-BD31-4B8C-83A1-F6EECF244321}">
                    <p14:modId xmlns:p14="http://schemas.microsoft.com/office/powerpoint/2010/main" val="3250123846"/>
                  </p:ext>
                </p:extLst>
              </p:nvPr>
            </p:nvGraphicFramePr>
            <p:xfrm>
              <a:off x="845369" y="744754"/>
              <a:ext cx="7453261" cy="3703742"/>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2" name="Add-in 1" title="Microsoft Power BI">
                <a:extLst>
                  <a:ext uri="{FF2B5EF4-FFF2-40B4-BE49-F238E27FC236}">
                    <a16:creationId xmlns:a16="http://schemas.microsoft.com/office/drawing/2014/main" id="{E427E0E5-C970-5616-2950-1145B1C44BF9}"/>
                  </a:ext>
                </a:extLst>
              </p:cNvPr>
              <p:cNvPicPr>
                <a:picLocks noGrp="1" noRot="1" noChangeAspect="1" noMove="1" noResize="1" noEditPoints="1" noAdjustHandles="1" noChangeArrowheads="1" noChangeShapeType="1"/>
              </p:cNvPicPr>
              <p:nvPr/>
            </p:nvPicPr>
            <p:blipFill>
              <a:blip r:embed="rId4">
                <a:clrChange>
                  <a:clrFrom>
                    <a:prstClr val="black"/>
                  </a:clrFrom>
                  <a:clrTo>
                    <a:prstClr val="black">
                      <a:alpha val="0"/>
                    </a:prstClr>
                  </a:clrTo>
                </a:clrChange>
              </a:blip>
              <a:stretch>
                <a:fillRect/>
              </a:stretch>
            </p:blipFill>
            <p:spPr>
              <a:xfrm>
                <a:off x="845369" y="744754"/>
                <a:ext cx="7453261" cy="3703742"/>
              </a:xfrm>
              <a:prstGeom prst="rect">
                <a:avLst/>
              </a:prstGeom>
            </p:spPr>
          </p:pic>
        </mc:Fallback>
      </mc:AlternateContent>
      <p:pic>
        <p:nvPicPr>
          <p:cNvPr id="10" name="Picture 6" descr="Ball Corporation Recognized by Several Leading Organizations for its  Sustainability and Workplace Achievements">
            <a:extLst>
              <a:ext uri="{FF2B5EF4-FFF2-40B4-BE49-F238E27FC236}">
                <a16:creationId xmlns:a16="http://schemas.microsoft.com/office/drawing/2014/main" id="{38EEB0EE-530F-EC11-18B3-0F910028B9A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009" r="24010"/>
          <a:stretch/>
        </p:blipFill>
        <p:spPr bwMode="auto">
          <a:xfrm>
            <a:off x="8458200" y="142164"/>
            <a:ext cx="521929" cy="524866"/>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360;p36">
            <a:extLst>
              <a:ext uri="{FF2B5EF4-FFF2-40B4-BE49-F238E27FC236}">
                <a16:creationId xmlns:a16="http://schemas.microsoft.com/office/drawing/2014/main" id="{747CE13C-CC8C-9FA1-6678-90753A0251FF}"/>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Rectangle 11">
            <a:extLst>
              <a:ext uri="{FF2B5EF4-FFF2-40B4-BE49-F238E27FC236}">
                <a16:creationId xmlns:a16="http://schemas.microsoft.com/office/drawing/2014/main" id="{EB69B490-4433-C2FA-3175-86B4F1C1664B}"/>
              </a:ext>
            </a:extLst>
          </p:cNvPr>
          <p:cNvSpPr/>
          <p:nvPr/>
        </p:nvSpPr>
        <p:spPr>
          <a:xfrm>
            <a:off x="289976"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14" name="Google Shape;344;p36">
            <a:extLst>
              <a:ext uri="{FF2B5EF4-FFF2-40B4-BE49-F238E27FC236}">
                <a16:creationId xmlns:a16="http://schemas.microsoft.com/office/drawing/2014/main" id="{8D59CE9B-A81C-16D5-5B15-5F99F0F4F177}"/>
              </a:ext>
            </a:extLst>
          </p:cNvPr>
          <p:cNvSpPr txBox="1">
            <a:spLocks/>
          </p:cNvSpPr>
          <p:nvPr/>
        </p:nvSpPr>
        <p:spPr>
          <a:xfrm>
            <a:off x="198869" y="161744"/>
            <a:ext cx="7204772" cy="41955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a:solidFill>
                  <a:schemeClr val="tx1">
                    <a:lumMod val="75000"/>
                  </a:schemeClr>
                </a:solidFill>
              </a:rPr>
              <a:t>Dynamic Dashboard for Monitoring</a:t>
            </a:r>
            <a:endParaRPr lang="en-US" b="1">
              <a:solidFill>
                <a:schemeClr val="tx1">
                  <a:lumMod val="75000"/>
                </a:schemeClr>
              </a:solidFill>
            </a:endParaRPr>
          </a:p>
        </p:txBody>
      </p:sp>
      <p:grpSp>
        <p:nvGrpSpPr>
          <p:cNvPr id="16" name="Group 15">
            <a:extLst>
              <a:ext uri="{FF2B5EF4-FFF2-40B4-BE49-F238E27FC236}">
                <a16:creationId xmlns:a16="http://schemas.microsoft.com/office/drawing/2014/main" id="{285FA8DA-0D1A-0F48-A130-C8BB2AFBF361}"/>
              </a:ext>
            </a:extLst>
          </p:cNvPr>
          <p:cNvGrpSpPr/>
          <p:nvPr/>
        </p:nvGrpSpPr>
        <p:grpSpPr>
          <a:xfrm>
            <a:off x="1118261" y="4662237"/>
            <a:ext cx="7586726" cy="319523"/>
            <a:chOff x="1118261" y="4662237"/>
            <a:chExt cx="7586726" cy="319523"/>
          </a:xfrm>
        </p:grpSpPr>
        <p:grpSp>
          <p:nvGrpSpPr>
            <p:cNvPr id="17" name="Group 16">
              <a:extLst>
                <a:ext uri="{FF2B5EF4-FFF2-40B4-BE49-F238E27FC236}">
                  <a16:creationId xmlns:a16="http://schemas.microsoft.com/office/drawing/2014/main" id="{D3EC9856-6523-3332-25F1-C1372FC236B8}"/>
                </a:ext>
              </a:extLst>
            </p:cNvPr>
            <p:cNvGrpSpPr/>
            <p:nvPr/>
          </p:nvGrpSpPr>
          <p:grpSpPr>
            <a:xfrm>
              <a:off x="1118261" y="4662262"/>
              <a:ext cx="1080001" cy="319498"/>
              <a:chOff x="447867" y="6400802"/>
              <a:chExt cx="1080001" cy="359954"/>
            </a:xfrm>
          </p:grpSpPr>
          <p:sp>
            <p:nvSpPr>
              <p:cNvPr id="33" name="Rectangle 32">
                <a:extLst>
                  <a:ext uri="{FF2B5EF4-FFF2-40B4-BE49-F238E27FC236}">
                    <a16:creationId xmlns:a16="http://schemas.microsoft.com/office/drawing/2014/main" id="{343679CB-008C-7FFC-40DB-AD4D4110B5D7}"/>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Overview</a:t>
                </a:r>
              </a:p>
            </p:txBody>
          </p:sp>
          <p:cxnSp>
            <p:nvCxnSpPr>
              <p:cNvPr id="34" name="Straight Connector 33">
                <a:extLst>
                  <a:ext uri="{FF2B5EF4-FFF2-40B4-BE49-F238E27FC236}">
                    <a16:creationId xmlns:a16="http://schemas.microsoft.com/office/drawing/2014/main" id="{E97B0EC1-B415-6925-3728-8DC243F05909}"/>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AFDBC9F8-276C-8A27-39CD-DEEDF96A737C}"/>
                </a:ext>
              </a:extLst>
            </p:cNvPr>
            <p:cNvGrpSpPr/>
            <p:nvPr/>
          </p:nvGrpSpPr>
          <p:grpSpPr>
            <a:xfrm>
              <a:off x="2419606" y="4662257"/>
              <a:ext cx="1080001" cy="319498"/>
              <a:chOff x="447867" y="6400802"/>
              <a:chExt cx="1080001" cy="359954"/>
            </a:xfrm>
          </p:grpSpPr>
          <p:sp>
            <p:nvSpPr>
              <p:cNvPr id="31" name="Rectangle 30">
                <a:extLst>
                  <a:ext uri="{FF2B5EF4-FFF2-40B4-BE49-F238E27FC236}">
                    <a16:creationId xmlns:a16="http://schemas.microsoft.com/office/drawing/2014/main" id="{052FEA34-BCD7-FCDE-6DA9-6B7C5B53D310}"/>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Exploratory Data Analysis</a:t>
                </a:r>
              </a:p>
            </p:txBody>
          </p:sp>
          <p:cxnSp>
            <p:nvCxnSpPr>
              <p:cNvPr id="32" name="Straight Connector 31">
                <a:extLst>
                  <a:ext uri="{FF2B5EF4-FFF2-40B4-BE49-F238E27FC236}">
                    <a16:creationId xmlns:a16="http://schemas.microsoft.com/office/drawing/2014/main" id="{A4762144-58E9-0B15-610F-4547888B6FD6}"/>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DFF30166-5551-5332-59A6-5DEE8DAA5780}"/>
                </a:ext>
              </a:extLst>
            </p:cNvPr>
            <p:cNvGrpSpPr/>
            <p:nvPr/>
          </p:nvGrpSpPr>
          <p:grpSpPr>
            <a:xfrm>
              <a:off x="3720951" y="4662252"/>
              <a:ext cx="1080001" cy="319498"/>
              <a:chOff x="447867" y="6400802"/>
              <a:chExt cx="1080001" cy="359954"/>
            </a:xfrm>
          </p:grpSpPr>
          <p:sp>
            <p:nvSpPr>
              <p:cNvPr id="29" name="Rectangle 28">
                <a:extLst>
                  <a:ext uri="{FF2B5EF4-FFF2-40B4-BE49-F238E27FC236}">
                    <a16:creationId xmlns:a16="http://schemas.microsoft.com/office/drawing/2014/main" id="{9F66C198-3253-B601-A27C-3AAC1865A858}"/>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Optimum Workforce</a:t>
                </a:r>
              </a:p>
            </p:txBody>
          </p:sp>
          <p:cxnSp>
            <p:nvCxnSpPr>
              <p:cNvPr id="30" name="Straight Connector 29">
                <a:extLst>
                  <a:ext uri="{FF2B5EF4-FFF2-40B4-BE49-F238E27FC236}">
                    <a16:creationId xmlns:a16="http://schemas.microsoft.com/office/drawing/2014/main" id="{D779F084-1FC3-DC3A-A14E-15EFD329EA41}"/>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28F1DBC7-7714-1413-24CD-5123231F79A7}"/>
                </a:ext>
              </a:extLst>
            </p:cNvPr>
            <p:cNvGrpSpPr/>
            <p:nvPr/>
          </p:nvGrpSpPr>
          <p:grpSpPr>
            <a:xfrm>
              <a:off x="5022296" y="4662247"/>
              <a:ext cx="1080001" cy="319498"/>
              <a:chOff x="447867" y="6400802"/>
              <a:chExt cx="1080001" cy="359954"/>
            </a:xfrm>
          </p:grpSpPr>
          <p:sp>
            <p:nvSpPr>
              <p:cNvPr id="27" name="Rectangle 26">
                <a:extLst>
                  <a:ext uri="{FF2B5EF4-FFF2-40B4-BE49-F238E27FC236}">
                    <a16:creationId xmlns:a16="http://schemas.microsoft.com/office/drawing/2014/main" id="{FB0A8D1D-C5A2-C4A6-3234-91E17E35A747}"/>
                  </a:ext>
                </a:extLst>
              </p:cNvPr>
              <p:cNvSpPr/>
              <p:nvPr/>
            </p:nvSpPr>
            <p:spPr>
              <a:xfrm>
                <a:off x="447868" y="6462680"/>
                <a:ext cx="1080000" cy="29807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Dynamic Dashboard</a:t>
                </a:r>
              </a:p>
            </p:txBody>
          </p:sp>
          <p:cxnSp>
            <p:nvCxnSpPr>
              <p:cNvPr id="28" name="Straight Connector 27">
                <a:extLst>
                  <a:ext uri="{FF2B5EF4-FFF2-40B4-BE49-F238E27FC236}">
                    <a16:creationId xmlns:a16="http://schemas.microsoft.com/office/drawing/2014/main" id="{7A698927-AC2D-A332-D410-CAC5AE152D5D}"/>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16DDA69-A3A8-716C-0335-57F34882A0B8}"/>
                </a:ext>
              </a:extLst>
            </p:cNvPr>
            <p:cNvGrpSpPr/>
            <p:nvPr/>
          </p:nvGrpSpPr>
          <p:grpSpPr>
            <a:xfrm>
              <a:off x="6323641" y="4662242"/>
              <a:ext cx="1080001" cy="319498"/>
              <a:chOff x="447867" y="6400802"/>
              <a:chExt cx="1080001" cy="359954"/>
            </a:xfrm>
          </p:grpSpPr>
          <p:sp>
            <p:nvSpPr>
              <p:cNvPr id="25" name="Rectangle 24">
                <a:extLst>
                  <a:ext uri="{FF2B5EF4-FFF2-40B4-BE49-F238E27FC236}">
                    <a16:creationId xmlns:a16="http://schemas.microsoft.com/office/drawing/2014/main" id="{03644188-231C-D052-2D4D-5931931C2AFD}"/>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Strategies</a:t>
                </a:r>
              </a:p>
            </p:txBody>
          </p:sp>
          <p:cxnSp>
            <p:nvCxnSpPr>
              <p:cNvPr id="26" name="Straight Connector 25">
                <a:extLst>
                  <a:ext uri="{FF2B5EF4-FFF2-40B4-BE49-F238E27FC236}">
                    <a16:creationId xmlns:a16="http://schemas.microsoft.com/office/drawing/2014/main" id="{A523D559-DDDB-633A-392C-755675A9FFAB}"/>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822734F3-A2BE-7AE8-F332-0CE47D56A98E}"/>
                </a:ext>
              </a:extLst>
            </p:cNvPr>
            <p:cNvGrpSpPr/>
            <p:nvPr/>
          </p:nvGrpSpPr>
          <p:grpSpPr>
            <a:xfrm>
              <a:off x="7624986" y="4662237"/>
              <a:ext cx="1080001" cy="319498"/>
              <a:chOff x="447867" y="6400802"/>
              <a:chExt cx="1080001" cy="359954"/>
            </a:xfrm>
          </p:grpSpPr>
          <p:sp>
            <p:nvSpPr>
              <p:cNvPr id="23" name="Rectangle 22">
                <a:extLst>
                  <a:ext uri="{FF2B5EF4-FFF2-40B4-BE49-F238E27FC236}">
                    <a16:creationId xmlns:a16="http://schemas.microsoft.com/office/drawing/2014/main" id="{3B58A5EF-D0E8-0E3E-8CCD-BF2036AA4BAB}"/>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panose="020B0604020202020204" pitchFamily="34" charset="0"/>
                    <a:cs typeface="Arial" panose="020B0604020202020204" pitchFamily="34" charset="0"/>
                  </a:rPr>
                  <a:t>Conclusion</a:t>
                </a:r>
                <a:endPar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4" name="Straight Connector 23">
                <a:extLst>
                  <a:ext uri="{FF2B5EF4-FFF2-40B4-BE49-F238E27FC236}">
                    <a16:creationId xmlns:a16="http://schemas.microsoft.com/office/drawing/2014/main" id="{FA69C003-9161-983F-57D9-9B0255611796}"/>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54" name="Google Shape;360;p36">
            <a:extLst>
              <a:ext uri="{FF2B5EF4-FFF2-40B4-BE49-F238E27FC236}">
                <a16:creationId xmlns:a16="http://schemas.microsoft.com/office/drawing/2014/main" id="{635B2A6B-759D-73E6-EB25-083334104449}"/>
              </a:ext>
            </a:extLst>
          </p:cNvPr>
          <p:cNvSpPr/>
          <p:nvPr/>
        </p:nvSpPr>
        <p:spPr>
          <a:xfrm rot="10800000" flipH="1">
            <a:off x="-212337" y="402537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5;p36">
            <a:extLst>
              <a:ext uri="{FF2B5EF4-FFF2-40B4-BE49-F238E27FC236}">
                <a16:creationId xmlns:a16="http://schemas.microsoft.com/office/drawing/2014/main" id="{255EE679-696C-68B9-81BB-C8AEC9966352}"/>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Oval 55">
            <a:hlinkClick r:id="rId6" action="ppaction://hlinksldjump"/>
            <a:extLst>
              <a:ext uri="{FF2B5EF4-FFF2-40B4-BE49-F238E27FC236}">
                <a16:creationId xmlns:a16="http://schemas.microsoft.com/office/drawing/2014/main" id="{C6F8F82D-ECBC-4D0B-B21D-E433BC0EAD98}"/>
              </a:ext>
            </a:extLst>
          </p:cNvPr>
          <p:cNvSpPr/>
          <p:nvPr/>
        </p:nvSpPr>
        <p:spPr>
          <a:xfrm>
            <a:off x="8521063" y="4094670"/>
            <a:ext cx="381000" cy="353826"/>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spTree>
    <p:extLst>
      <p:ext uri="{BB962C8B-B14F-4D97-AF65-F5344CB8AC3E}">
        <p14:creationId xmlns:p14="http://schemas.microsoft.com/office/powerpoint/2010/main" val="13398145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ctrTitle"/>
          </p:nvPr>
        </p:nvSpPr>
        <p:spPr>
          <a:xfrm>
            <a:off x="1747275" y="1971686"/>
            <a:ext cx="5638524" cy="968121"/>
          </a:xfrm>
          <a:prstGeom prst="rect">
            <a:avLst/>
          </a:prstGeom>
          <a:solidFill>
            <a:schemeClr val="accent6">
              <a:lumMod val="95000"/>
            </a:schemeClr>
          </a:solidFill>
        </p:spPr>
        <p:txBody>
          <a:bodyPr spcFirstLastPara="1" wrap="square" lIns="91425" tIns="91425" rIns="91425" bIns="91425" anchor="ctr" anchorCtr="0">
            <a:noAutofit/>
          </a:bodyPr>
          <a:lstStyle/>
          <a:p>
            <a:pPr algn="ctr"/>
            <a:r>
              <a:rPr lang="en-US" sz="3200"/>
              <a:t>Strategies for Optimum Workforce</a:t>
            </a:r>
            <a:endParaRPr lang="en-US" sz="4400"/>
          </a:p>
        </p:txBody>
      </p:sp>
      <p:sp>
        <p:nvSpPr>
          <p:cNvPr id="10" name="Google Shape;360;p36">
            <a:extLst>
              <a:ext uri="{FF2B5EF4-FFF2-40B4-BE49-F238E27FC236}">
                <a16:creationId xmlns:a16="http://schemas.microsoft.com/office/drawing/2014/main" id="{9061CC1C-74A9-86AB-38E0-E3F90D83BE95}"/>
              </a:ext>
            </a:extLst>
          </p:cNvPr>
          <p:cNvSpPr/>
          <p:nvPr/>
        </p:nvSpPr>
        <p:spPr>
          <a:xfrm rot="10800000" flipH="1">
            <a:off x="759353" y="22989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4C74F9B6-39EB-4E98-F25A-51E6DC670397}"/>
              </a:ext>
            </a:extLst>
          </p:cNvPr>
          <p:cNvSpPr/>
          <p:nvPr/>
        </p:nvSpPr>
        <p:spPr>
          <a:xfrm rot="10800000" flipH="1">
            <a:off x="610140" y="181492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65;p36">
            <a:extLst>
              <a:ext uri="{FF2B5EF4-FFF2-40B4-BE49-F238E27FC236}">
                <a16:creationId xmlns:a16="http://schemas.microsoft.com/office/drawing/2014/main" id="{2D95E7C1-8FDB-F978-8A4D-83C208D8A6C1}"/>
              </a:ext>
            </a:extLst>
          </p:cNvPr>
          <p:cNvSpPr/>
          <p:nvPr/>
        </p:nvSpPr>
        <p:spPr>
          <a:xfrm rot="10800000" flipH="1">
            <a:off x="7761006" y="221044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95359A87-4F60-5232-1F6E-6B33386B7B4A}"/>
              </a:ext>
            </a:extLst>
          </p:cNvPr>
          <p:cNvSpPr/>
          <p:nvPr/>
        </p:nvSpPr>
        <p:spPr>
          <a:xfrm rot="10800000" flipH="1">
            <a:off x="7611792" y="181492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74947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ctrTitle"/>
          </p:nvPr>
        </p:nvSpPr>
        <p:spPr>
          <a:xfrm>
            <a:off x="198869" y="161744"/>
            <a:ext cx="7204772" cy="419558"/>
          </a:xfrm>
          <a:prstGeom prst="rect">
            <a:avLst/>
          </a:prstGeom>
        </p:spPr>
        <p:txBody>
          <a:bodyPr spcFirstLastPara="1" wrap="square" lIns="91425" tIns="91425" rIns="91425" bIns="91425" anchor="ctr" anchorCtr="0">
            <a:noAutofit/>
          </a:bodyPr>
          <a:lstStyle/>
          <a:p>
            <a:r>
              <a:rPr lang="en-US" sz="2400"/>
              <a:t>Strategies for Optimum Workforce</a:t>
            </a:r>
            <a:endParaRPr lang="en-US"/>
          </a:p>
        </p:txBody>
      </p:sp>
      <p:pic>
        <p:nvPicPr>
          <p:cNvPr id="1030" name="Picture 6" descr="Ball Corporation Recognized by Several Leading Organizations for its  Sustainability and Workplace Achievements">
            <a:extLst>
              <a:ext uri="{FF2B5EF4-FFF2-40B4-BE49-F238E27FC236}">
                <a16:creationId xmlns:a16="http://schemas.microsoft.com/office/drawing/2014/main" id="{629D2B73-22F1-0C68-8AB0-05B513856C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009" r="24010"/>
          <a:stretch/>
        </p:blipFill>
        <p:spPr bwMode="auto">
          <a:xfrm>
            <a:off x="8458200" y="142164"/>
            <a:ext cx="521929" cy="524866"/>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360;p36">
            <a:extLst>
              <a:ext uri="{FF2B5EF4-FFF2-40B4-BE49-F238E27FC236}">
                <a16:creationId xmlns:a16="http://schemas.microsoft.com/office/drawing/2014/main" id="{9061CC1C-74A9-86AB-38E0-E3F90D83BE95}"/>
              </a:ext>
            </a:extLst>
          </p:cNvPr>
          <p:cNvSpPr/>
          <p:nvPr/>
        </p:nvSpPr>
        <p:spPr>
          <a:xfrm rot="10800000" flipH="1">
            <a:off x="-212337" y="402537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95359A87-4F60-5232-1F6E-6B33386B7B4A}"/>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4C74F9B6-39EB-4E98-F25A-51E6DC670397}"/>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roup 62">
            <a:extLst>
              <a:ext uri="{FF2B5EF4-FFF2-40B4-BE49-F238E27FC236}">
                <a16:creationId xmlns:a16="http://schemas.microsoft.com/office/drawing/2014/main" id="{0A69836B-E529-7FDB-184A-6D6D70761D16}"/>
              </a:ext>
            </a:extLst>
          </p:cNvPr>
          <p:cNvGrpSpPr/>
          <p:nvPr/>
        </p:nvGrpSpPr>
        <p:grpSpPr>
          <a:xfrm>
            <a:off x="1118261" y="4662237"/>
            <a:ext cx="7586726" cy="319523"/>
            <a:chOff x="1118261" y="4662237"/>
            <a:chExt cx="7586726" cy="319523"/>
          </a:xfrm>
        </p:grpSpPr>
        <p:grpSp>
          <p:nvGrpSpPr>
            <p:cNvPr id="1024" name="Group 1023">
              <a:extLst>
                <a:ext uri="{FF2B5EF4-FFF2-40B4-BE49-F238E27FC236}">
                  <a16:creationId xmlns:a16="http://schemas.microsoft.com/office/drawing/2014/main" id="{42C00C2D-A620-96A1-30CC-3D169E708FC7}"/>
                </a:ext>
              </a:extLst>
            </p:cNvPr>
            <p:cNvGrpSpPr/>
            <p:nvPr/>
          </p:nvGrpSpPr>
          <p:grpSpPr>
            <a:xfrm>
              <a:off x="1118261" y="4662262"/>
              <a:ext cx="1080001" cy="319498"/>
              <a:chOff x="447867" y="6400802"/>
              <a:chExt cx="1080001" cy="359954"/>
            </a:xfrm>
          </p:grpSpPr>
          <p:sp>
            <p:nvSpPr>
              <p:cNvPr id="1041" name="Rectangle 1040">
                <a:extLst>
                  <a:ext uri="{FF2B5EF4-FFF2-40B4-BE49-F238E27FC236}">
                    <a16:creationId xmlns:a16="http://schemas.microsoft.com/office/drawing/2014/main" id="{5041D18D-79F2-28D1-6B2A-456423AA7510}"/>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Overview</a:t>
                </a:r>
              </a:p>
            </p:txBody>
          </p:sp>
          <p:cxnSp>
            <p:nvCxnSpPr>
              <p:cNvPr id="1042" name="Straight Connector 1041">
                <a:extLst>
                  <a:ext uri="{FF2B5EF4-FFF2-40B4-BE49-F238E27FC236}">
                    <a16:creationId xmlns:a16="http://schemas.microsoft.com/office/drawing/2014/main" id="{4C0E7DC4-B735-CEA6-1E2F-E3EAE0C282EE}"/>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5" name="Group 1024">
              <a:extLst>
                <a:ext uri="{FF2B5EF4-FFF2-40B4-BE49-F238E27FC236}">
                  <a16:creationId xmlns:a16="http://schemas.microsoft.com/office/drawing/2014/main" id="{4D3FFC8A-881E-46CB-D7C4-9903D1129817}"/>
                </a:ext>
              </a:extLst>
            </p:cNvPr>
            <p:cNvGrpSpPr/>
            <p:nvPr/>
          </p:nvGrpSpPr>
          <p:grpSpPr>
            <a:xfrm>
              <a:off x="2419606" y="4662257"/>
              <a:ext cx="1080001" cy="319498"/>
              <a:chOff x="447867" y="6400802"/>
              <a:chExt cx="1080001" cy="359954"/>
            </a:xfrm>
          </p:grpSpPr>
          <p:sp>
            <p:nvSpPr>
              <p:cNvPr id="1039" name="Rectangle 1038">
                <a:extLst>
                  <a:ext uri="{FF2B5EF4-FFF2-40B4-BE49-F238E27FC236}">
                    <a16:creationId xmlns:a16="http://schemas.microsoft.com/office/drawing/2014/main" id="{D51F28A1-8E15-21A9-657A-2EDF4590C802}"/>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Exploratory Data Analysis</a:t>
                </a:r>
              </a:p>
            </p:txBody>
          </p:sp>
          <p:cxnSp>
            <p:nvCxnSpPr>
              <p:cNvPr id="1040" name="Straight Connector 1039">
                <a:extLst>
                  <a:ext uri="{FF2B5EF4-FFF2-40B4-BE49-F238E27FC236}">
                    <a16:creationId xmlns:a16="http://schemas.microsoft.com/office/drawing/2014/main" id="{389B4E07-5041-39FE-7A7B-11B7DAAF44F1}"/>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6" name="Group 1025">
              <a:extLst>
                <a:ext uri="{FF2B5EF4-FFF2-40B4-BE49-F238E27FC236}">
                  <a16:creationId xmlns:a16="http://schemas.microsoft.com/office/drawing/2014/main" id="{5949E55F-74DD-202A-1B77-C28D1160CE56}"/>
                </a:ext>
              </a:extLst>
            </p:cNvPr>
            <p:cNvGrpSpPr/>
            <p:nvPr/>
          </p:nvGrpSpPr>
          <p:grpSpPr>
            <a:xfrm>
              <a:off x="3720951" y="4662252"/>
              <a:ext cx="1080001" cy="319498"/>
              <a:chOff x="447867" y="6400802"/>
              <a:chExt cx="1080001" cy="359954"/>
            </a:xfrm>
          </p:grpSpPr>
          <p:sp>
            <p:nvSpPr>
              <p:cNvPr id="1037" name="Rectangle 1036">
                <a:extLst>
                  <a:ext uri="{FF2B5EF4-FFF2-40B4-BE49-F238E27FC236}">
                    <a16:creationId xmlns:a16="http://schemas.microsoft.com/office/drawing/2014/main" id="{53808D62-DB31-2143-64FD-29425ADF9115}"/>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Optimum Workforce</a:t>
                </a:r>
              </a:p>
            </p:txBody>
          </p:sp>
          <p:cxnSp>
            <p:nvCxnSpPr>
              <p:cNvPr id="1038" name="Straight Connector 1037">
                <a:extLst>
                  <a:ext uri="{FF2B5EF4-FFF2-40B4-BE49-F238E27FC236}">
                    <a16:creationId xmlns:a16="http://schemas.microsoft.com/office/drawing/2014/main" id="{F60DEEE7-6534-B5D1-F4C1-FA3E03BA27CD}"/>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7" name="Group 1026">
              <a:extLst>
                <a:ext uri="{FF2B5EF4-FFF2-40B4-BE49-F238E27FC236}">
                  <a16:creationId xmlns:a16="http://schemas.microsoft.com/office/drawing/2014/main" id="{26A4888D-CD8C-0ACC-80C4-386B50C2DFCE}"/>
                </a:ext>
              </a:extLst>
            </p:cNvPr>
            <p:cNvGrpSpPr/>
            <p:nvPr/>
          </p:nvGrpSpPr>
          <p:grpSpPr>
            <a:xfrm>
              <a:off x="5022296" y="4662247"/>
              <a:ext cx="1080001" cy="319498"/>
              <a:chOff x="447867" y="6400802"/>
              <a:chExt cx="1080001" cy="359954"/>
            </a:xfrm>
          </p:grpSpPr>
          <p:sp>
            <p:nvSpPr>
              <p:cNvPr id="1035" name="Rectangle 1034">
                <a:extLst>
                  <a:ext uri="{FF2B5EF4-FFF2-40B4-BE49-F238E27FC236}">
                    <a16:creationId xmlns:a16="http://schemas.microsoft.com/office/drawing/2014/main" id="{BD353C54-042D-A96D-45BE-D55105FD7A4B}"/>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Dynamic Dashboard</a:t>
                </a:r>
              </a:p>
            </p:txBody>
          </p:sp>
          <p:cxnSp>
            <p:nvCxnSpPr>
              <p:cNvPr id="1036" name="Straight Connector 1035">
                <a:extLst>
                  <a:ext uri="{FF2B5EF4-FFF2-40B4-BE49-F238E27FC236}">
                    <a16:creationId xmlns:a16="http://schemas.microsoft.com/office/drawing/2014/main" id="{2727D302-9A3B-7CAE-E15F-78AF2338F215}"/>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8" name="Group 1027">
              <a:extLst>
                <a:ext uri="{FF2B5EF4-FFF2-40B4-BE49-F238E27FC236}">
                  <a16:creationId xmlns:a16="http://schemas.microsoft.com/office/drawing/2014/main" id="{D774A1E1-AED6-AC5D-E0AE-734DBF2D2D60}"/>
                </a:ext>
              </a:extLst>
            </p:cNvPr>
            <p:cNvGrpSpPr/>
            <p:nvPr/>
          </p:nvGrpSpPr>
          <p:grpSpPr>
            <a:xfrm>
              <a:off x="6323641" y="4662242"/>
              <a:ext cx="1080001" cy="319498"/>
              <a:chOff x="447867" y="6400802"/>
              <a:chExt cx="1080001" cy="359954"/>
            </a:xfrm>
          </p:grpSpPr>
          <p:sp>
            <p:nvSpPr>
              <p:cNvPr id="1033" name="Rectangle 1032">
                <a:extLst>
                  <a:ext uri="{FF2B5EF4-FFF2-40B4-BE49-F238E27FC236}">
                    <a16:creationId xmlns:a16="http://schemas.microsoft.com/office/drawing/2014/main" id="{14C54B73-8607-8034-9600-F8C985B3D64C}"/>
                  </a:ext>
                </a:extLst>
              </p:cNvPr>
              <p:cNvSpPr/>
              <p:nvPr/>
            </p:nvSpPr>
            <p:spPr>
              <a:xfrm>
                <a:off x="447868" y="6462680"/>
                <a:ext cx="1080000" cy="29807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Strategies</a:t>
                </a:r>
              </a:p>
            </p:txBody>
          </p:sp>
          <p:cxnSp>
            <p:nvCxnSpPr>
              <p:cNvPr id="1034" name="Straight Connector 1033">
                <a:extLst>
                  <a:ext uri="{FF2B5EF4-FFF2-40B4-BE49-F238E27FC236}">
                    <a16:creationId xmlns:a16="http://schemas.microsoft.com/office/drawing/2014/main" id="{FA2F1C51-D8F6-9B62-4C50-0BDB2200ADCF}"/>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9" name="Group 1028">
              <a:extLst>
                <a:ext uri="{FF2B5EF4-FFF2-40B4-BE49-F238E27FC236}">
                  <a16:creationId xmlns:a16="http://schemas.microsoft.com/office/drawing/2014/main" id="{4AF47CD6-62F2-5E32-526E-F3A1A407E1C4}"/>
                </a:ext>
              </a:extLst>
            </p:cNvPr>
            <p:cNvGrpSpPr/>
            <p:nvPr/>
          </p:nvGrpSpPr>
          <p:grpSpPr>
            <a:xfrm>
              <a:off x="7624986" y="4662237"/>
              <a:ext cx="1080001" cy="319498"/>
              <a:chOff x="447867" y="6400802"/>
              <a:chExt cx="1080001" cy="359954"/>
            </a:xfrm>
          </p:grpSpPr>
          <p:sp>
            <p:nvSpPr>
              <p:cNvPr id="1031" name="Rectangle 1030">
                <a:extLst>
                  <a:ext uri="{FF2B5EF4-FFF2-40B4-BE49-F238E27FC236}">
                    <a16:creationId xmlns:a16="http://schemas.microsoft.com/office/drawing/2014/main" id="{B2F5C3F5-BBA7-44D5-B236-96F8350C769D}"/>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panose="020B0604020202020204" pitchFamily="34" charset="0"/>
                    <a:cs typeface="Arial" panose="020B0604020202020204" pitchFamily="34" charset="0"/>
                  </a:rPr>
                  <a:t>Conclusion</a:t>
                </a:r>
                <a:endPar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1032" name="Straight Connector 1031">
                <a:extLst>
                  <a:ext uri="{FF2B5EF4-FFF2-40B4-BE49-F238E27FC236}">
                    <a16:creationId xmlns:a16="http://schemas.microsoft.com/office/drawing/2014/main" id="{693A0C2A-E7E8-B7BA-70C7-E87A9FA4A852}"/>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 name="Rectangle 1">
            <a:extLst>
              <a:ext uri="{FF2B5EF4-FFF2-40B4-BE49-F238E27FC236}">
                <a16:creationId xmlns:a16="http://schemas.microsoft.com/office/drawing/2014/main" id="{A7854ACD-E442-1AD8-4E00-AD08F91816C7}"/>
              </a:ext>
            </a:extLst>
          </p:cNvPr>
          <p:cNvSpPr/>
          <p:nvPr/>
        </p:nvSpPr>
        <p:spPr>
          <a:xfrm>
            <a:off x="270309"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8" name="Google Shape;1705;p68">
            <a:extLst>
              <a:ext uri="{FF2B5EF4-FFF2-40B4-BE49-F238E27FC236}">
                <a16:creationId xmlns:a16="http://schemas.microsoft.com/office/drawing/2014/main" id="{8E7B27EF-EFF3-BFCC-8829-C2349333D0FD}"/>
              </a:ext>
            </a:extLst>
          </p:cNvPr>
          <p:cNvSpPr txBox="1"/>
          <p:nvPr/>
        </p:nvSpPr>
        <p:spPr>
          <a:xfrm>
            <a:off x="901122" y="2775894"/>
            <a:ext cx="2372344" cy="411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 sz="2000">
                <a:solidFill>
                  <a:schemeClr val="dk1"/>
                </a:solidFill>
                <a:latin typeface="Poppins ExtraBold"/>
                <a:ea typeface="Poppins ExtraBold"/>
                <a:cs typeface="Poppins ExtraBold"/>
                <a:sym typeface="Poppins ExtraBold"/>
              </a:rPr>
              <a:t>Absenteeism</a:t>
            </a:r>
            <a:endParaRPr sz="2000">
              <a:solidFill>
                <a:schemeClr val="dk1"/>
              </a:solidFill>
              <a:latin typeface="Poppins ExtraBold"/>
              <a:ea typeface="Poppins ExtraBold"/>
              <a:cs typeface="Poppins ExtraBold"/>
              <a:sym typeface="Poppins ExtraBold"/>
            </a:endParaRPr>
          </a:p>
        </p:txBody>
      </p:sp>
      <p:sp>
        <p:nvSpPr>
          <p:cNvPr id="9" name="Google Shape;1706;p68">
            <a:extLst>
              <a:ext uri="{FF2B5EF4-FFF2-40B4-BE49-F238E27FC236}">
                <a16:creationId xmlns:a16="http://schemas.microsoft.com/office/drawing/2014/main" id="{71BA2A31-5398-5A9A-6DA5-6BDF34B2526B}"/>
              </a:ext>
            </a:extLst>
          </p:cNvPr>
          <p:cNvSpPr txBox="1"/>
          <p:nvPr/>
        </p:nvSpPr>
        <p:spPr>
          <a:xfrm>
            <a:off x="803241" y="3084563"/>
            <a:ext cx="2773579" cy="776400"/>
          </a:xfrm>
          <a:prstGeom prst="rect">
            <a:avLst/>
          </a:prstGeom>
          <a:noFill/>
          <a:ln>
            <a:noFill/>
          </a:ln>
        </p:spPr>
        <p:txBody>
          <a:bodyPr spcFirstLastPara="1" wrap="square" lIns="91425" tIns="91425" rIns="91425" bIns="91425" anchor="t" anchorCtr="0">
            <a:noAutofit/>
          </a:bodyPr>
          <a:lstStyle/>
          <a:p>
            <a:pPr marL="285750" lvl="0" indent="-285750" rtl="0">
              <a:spcBef>
                <a:spcPts val="0"/>
              </a:spcBef>
              <a:buFont typeface="Arial" panose="020B0604020202020204" pitchFamily="34" charset="0"/>
              <a:buChar char="•"/>
            </a:pPr>
            <a:r>
              <a:rPr lang="en">
                <a:solidFill>
                  <a:schemeClr val="dk1"/>
                </a:solidFill>
                <a:latin typeface="Barlow"/>
                <a:ea typeface="Barlow"/>
                <a:cs typeface="Barlow"/>
                <a:sym typeface="Barlow"/>
              </a:rPr>
              <a:t>Manager Effectiveness</a:t>
            </a:r>
          </a:p>
          <a:p>
            <a:pPr marL="285750" lvl="0" indent="-285750" rtl="0">
              <a:spcBef>
                <a:spcPts val="0"/>
              </a:spcBef>
              <a:buFont typeface="Arial" panose="020B0604020202020204" pitchFamily="34" charset="0"/>
              <a:buChar char="•"/>
            </a:pPr>
            <a:r>
              <a:rPr lang="en">
                <a:solidFill>
                  <a:schemeClr val="dk1"/>
                </a:solidFill>
                <a:latin typeface="Barlow"/>
                <a:ea typeface="Barlow"/>
                <a:cs typeface="Barlow"/>
                <a:sym typeface="Barlow"/>
              </a:rPr>
              <a:t>Safety</a:t>
            </a:r>
          </a:p>
          <a:p>
            <a:pPr marL="285750" lvl="0" indent="-285750" rtl="0">
              <a:spcBef>
                <a:spcPts val="0"/>
              </a:spcBef>
              <a:buFont typeface="Arial" panose="020B0604020202020204" pitchFamily="34" charset="0"/>
              <a:buChar char="•"/>
            </a:pPr>
            <a:r>
              <a:rPr lang="en">
                <a:solidFill>
                  <a:schemeClr val="dk1"/>
                </a:solidFill>
                <a:latin typeface="Barlow"/>
                <a:ea typeface="Barlow"/>
                <a:cs typeface="Barlow"/>
                <a:sym typeface="Barlow"/>
              </a:rPr>
              <a:t>Sustainable Engagement</a:t>
            </a:r>
          </a:p>
          <a:p>
            <a:pPr marL="285750" lvl="0" indent="-285750" rtl="0">
              <a:spcBef>
                <a:spcPts val="0"/>
              </a:spcBef>
              <a:buFont typeface="Arial" panose="020B0604020202020204" pitchFamily="34" charset="0"/>
              <a:buChar char="•"/>
            </a:pPr>
            <a:r>
              <a:rPr lang="en">
                <a:solidFill>
                  <a:schemeClr val="dk1"/>
                </a:solidFill>
                <a:latin typeface="Barlow"/>
                <a:ea typeface="Barlow"/>
                <a:cs typeface="Barlow"/>
                <a:sym typeface="Barlow"/>
              </a:rPr>
              <a:t>Career Advancement</a:t>
            </a:r>
          </a:p>
        </p:txBody>
      </p:sp>
      <p:sp>
        <p:nvSpPr>
          <p:cNvPr id="13" name="Google Shape;1708;p68">
            <a:extLst>
              <a:ext uri="{FF2B5EF4-FFF2-40B4-BE49-F238E27FC236}">
                <a16:creationId xmlns:a16="http://schemas.microsoft.com/office/drawing/2014/main" id="{F5FCEE89-51B3-D2CB-DC04-B52BA71B3B80}"/>
              </a:ext>
            </a:extLst>
          </p:cNvPr>
          <p:cNvSpPr txBox="1"/>
          <p:nvPr/>
        </p:nvSpPr>
        <p:spPr>
          <a:xfrm>
            <a:off x="3607431" y="2787303"/>
            <a:ext cx="1690800" cy="411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 sz="2000">
                <a:solidFill>
                  <a:schemeClr val="dk1"/>
                </a:solidFill>
                <a:latin typeface="Poppins ExtraBold"/>
                <a:ea typeface="Poppins ExtraBold"/>
                <a:cs typeface="Poppins ExtraBold"/>
                <a:sym typeface="Poppins ExtraBold"/>
              </a:rPr>
              <a:t>Turnover</a:t>
            </a:r>
            <a:endParaRPr sz="2000">
              <a:solidFill>
                <a:schemeClr val="dk1"/>
              </a:solidFill>
              <a:latin typeface="Poppins ExtraBold"/>
              <a:ea typeface="Poppins ExtraBold"/>
              <a:cs typeface="Poppins ExtraBold"/>
              <a:sym typeface="Poppins ExtraBold"/>
            </a:endParaRPr>
          </a:p>
        </p:txBody>
      </p:sp>
      <p:sp>
        <p:nvSpPr>
          <p:cNvPr id="15" name="Google Shape;1711;p68">
            <a:extLst>
              <a:ext uri="{FF2B5EF4-FFF2-40B4-BE49-F238E27FC236}">
                <a16:creationId xmlns:a16="http://schemas.microsoft.com/office/drawing/2014/main" id="{0D4B24C8-5E3C-63DE-38DF-7B3D1BA25ECB}"/>
              </a:ext>
            </a:extLst>
          </p:cNvPr>
          <p:cNvSpPr txBox="1"/>
          <p:nvPr/>
        </p:nvSpPr>
        <p:spPr>
          <a:xfrm>
            <a:off x="5907498" y="2787303"/>
            <a:ext cx="1690800" cy="411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 sz="2000">
                <a:solidFill>
                  <a:schemeClr val="dk1"/>
                </a:solidFill>
                <a:latin typeface="Poppins ExtraBold"/>
                <a:ea typeface="Poppins ExtraBold"/>
                <a:cs typeface="Poppins ExtraBold"/>
                <a:sym typeface="Poppins ExtraBold"/>
              </a:rPr>
              <a:t>Tenure</a:t>
            </a:r>
            <a:endParaRPr sz="2000">
              <a:solidFill>
                <a:schemeClr val="dk1"/>
              </a:solidFill>
              <a:latin typeface="Poppins ExtraBold"/>
              <a:ea typeface="Poppins ExtraBold"/>
              <a:cs typeface="Poppins ExtraBold"/>
              <a:sym typeface="Poppins ExtraBold"/>
            </a:endParaRPr>
          </a:p>
        </p:txBody>
      </p:sp>
      <p:pic>
        <p:nvPicPr>
          <p:cNvPr id="17" name="Picture 16">
            <a:extLst>
              <a:ext uri="{FF2B5EF4-FFF2-40B4-BE49-F238E27FC236}">
                <a16:creationId xmlns:a16="http://schemas.microsoft.com/office/drawing/2014/main" id="{F98837FD-929A-05E6-5A98-52CB0F3756E0}"/>
              </a:ext>
            </a:extLst>
          </p:cNvPr>
          <p:cNvPicPr>
            <a:picLocks noChangeAspect="1"/>
          </p:cNvPicPr>
          <p:nvPr/>
        </p:nvPicPr>
        <p:blipFill>
          <a:blip r:embed="rId4"/>
          <a:stretch>
            <a:fillRect/>
          </a:stretch>
        </p:blipFill>
        <p:spPr>
          <a:xfrm>
            <a:off x="901122" y="859982"/>
            <a:ext cx="7356987" cy="1617047"/>
          </a:xfrm>
          <a:prstGeom prst="rect">
            <a:avLst/>
          </a:prstGeom>
        </p:spPr>
      </p:pic>
      <p:sp>
        <p:nvSpPr>
          <p:cNvPr id="18" name="Google Shape;1706;p68">
            <a:extLst>
              <a:ext uri="{FF2B5EF4-FFF2-40B4-BE49-F238E27FC236}">
                <a16:creationId xmlns:a16="http://schemas.microsoft.com/office/drawing/2014/main" id="{8547D180-2079-8771-2201-94E4C1240F55}"/>
              </a:ext>
            </a:extLst>
          </p:cNvPr>
          <p:cNvSpPr txBox="1"/>
          <p:nvPr/>
        </p:nvSpPr>
        <p:spPr>
          <a:xfrm>
            <a:off x="3439169" y="3116767"/>
            <a:ext cx="2773579" cy="411600"/>
          </a:xfrm>
          <a:prstGeom prst="rect">
            <a:avLst/>
          </a:prstGeom>
          <a:noFill/>
          <a:ln>
            <a:noFill/>
          </a:ln>
        </p:spPr>
        <p:txBody>
          <a:bodyPr spcFirstLastPara="1" wrap="square" lIns="91425" tIns="91425" rIns="91425" bIns="91425" anchor="t" anchorCtr="0">
            <a:noAutofit/>
          </a:bodyPr>
          <a:lstStyle/>
          <a:p>
            <a:pPr marL="285750" lvl="0" indent="-285750" rtl="0">
              <a:spcBef>
                <a:spcPts val="0"/>
              </a:spcBef>
              <a:buFont typeface="Arial" panose="020B0604020202020204" pitchFamily="34" charset="0"/>
              <a:buChar char="•"/>
            </a:pPr>
            <a:r>
              <a:rPr lang="en">
                <a:solidFill>
                  <a:schemeClr val="dk1"/>
                </a:solidFill>
                <a:latin typeface="Barlow"/>
                <a:ea typeface="Barlow"/>
                <a:cs typeface="Barlow"/>
                <a:sym typeface="Barlow"/>
              </a:rPr>
              <a:t>Manager Effectiveness</a:t>
            </a:r>
          </a:p>
        </p:txBody>
      </p:sp>
      <p:sp>
        <p:nvSpPr>
          <p:cNvPr id="20" name="Google Shape;1706;p68">
            <a:extLst>
              <a:ext uri="{FF2B5EF4-FFF2-40B4-BE49-F238E27FC236}">
                <a16:creationId xmlns:a16="http://schemas.microsoft.com/office/drawing/2014/main" id="{D11D6D48-26A6-38EC-E8D2-E84BC8617CEC}"/>
              </a:ext>
            </a:extLst>
          </p:cNvPr>
          <p:cNvSpPr txBox="1"/>
          <p:nvPr/>
        </p:nvSpPr>
        <p:spPr>
          <a:xfrm>
            <a:off x="5931407" y="3012085"/>
            <a:ext cx="2773579" cy="776400"/>
          </a:xfrm>
          <a:prstGeom prst="rect">
            <a:avLst/>
          </a:prstGeom>
          <a:noFill/>
          <a:ln>
            <a:noFill/>
          </a:ln>
        </p:spPr>
        <p:txBody>
          <a:bodyPr spcFirstLastPara="1" wrap="square" lIns="91425" tIns="91425" rIns="91425" bIns="91425" anchor="t" anchorCtr="0">
            <a:noAutofit/>
          </a:bodyPr>
          <a:lstStyle/>
          <a:p>
            <a:pPr marL="285750" lvl="0" indent="-285750" rtl="0">
              <a:spcBef>
                <a:spcPts val="0"/>
              </a:spcBef>
              <a:buFont typeface="Arial" panose="020B0604020202020204" pitchFamily="34" charset="0"/>
              <a:buChar char="•"/>
            </a:pPr>
            <a:r>
              <a:rPr lang="en">
                <a:solidFill>
                  <a:schemeClr val="dk1"/>
                </a:solidFill>
                <a:latin typeface="Barlow"/>
                <a:ea typeface="Barlow"/>
                <a:cs typeface="Barlow"/>
                <a:sym typeface="Barlow"/>
              </a:rPr>
              <a:t>Senior Leadership</a:t>
            </a:r>
          </a:p>
          <a:p>
            <a:pPr marL="285750" lvl="0" indent="-285750" rtl="0">
              <a:spcBef>
                <a:spcPts val="0"/>
              </a:spcBef>
              <a:buFont typeface="Arial" panose="020B0604020202020204" pitchFamily="34" charset="0"/>
              <a:buChar char="•"/>
            </a:pPr>
            <a:r>
              <a:rPr lang="en">
                <a:solidFill>
                  <a:schemeClr val="dk1"/>
                </a:solidFill>
                <a:latin typeface="Barlow"/>
                <a:ea typeface="Barlow"/>
                <a:cs typeface="Barlow"/>
                <a:sym typeface="Barlow"/>
              </a:rPr>
              <a:t>Manager Effectiveness</a:t>
            </a:r>
          </a:p>
          <a:p>
            <a:pPr marL="285750" lvl="0" indent="-285750" rtl="0">
              <a:spcBef>
                <a:spcPts val="0"/>
              </a:spcBef>
              <a:buFont typeface="Arial" panose="020B0604020202020204" pitchFamily="34" charset="0"/>
              <a:buChar char="•"/>
            </a:pPr>
            <a:r>
              <a:rPr lang="en">
                <a:solidFill>
                  <a:schemeClr val="dk1"/>
                </a:solidFill>
                <a:latin typeface="Barlow"/>
                <a:ea typeface="Barlow"/>
                <a:cs typeface="Barlow"/>
                <a:sym typeface="Barlow"/>
              </a:rPr>
              <a:t>Safety</a:t>
            </a:r>
          </a:p>
          <a:p>
            <a:pPr marL="285750" lvl="0" indent="-285750" rtl="0">
              <a:spcBef>
                <a:spcPts val="0"/>
              </a:spcBef>
              <a:buFont typeface="Arial" panose="020B0604020202020204" pitchFamily="34" charset="0"/>
              <a:buChar char="•"/>
            </a:pPr>
            <a:r>
              <a:rPr lang="en">
                <a:solidFill>
                  <a:schemeClr val="dk1"/>
                </a:solidFill>
                <a:latin typeface="Barlow"/>
                <a:ea typeface="Barlow"/>
                <a:cs typeface="Barlow"/>
                <a:sym typeface="Barlow"/>
              </a:rPr>
              <a:t>Sustainable Engagement</a:t>
            </a:r>
          </a:p>
          <a:p>
            <a:pPr marL="285750" lvl="0" indent="-285750" rtl="0">
              <a:spcBef>
                <a:spcPts val="0"/>
              </a:spcBef>
              <a:buFont typeface="Arial" panose="020B0604020202020204" pitchFamily="34" charset="0"/>
              <a:buChar char="•"/>
            </a:pPr>
            <a:r>
              <a:rPr lang="en">
                <a:solidFill>
                  <a:schemeClr val="dk1"/>
                </a:solidFill>
                <a:latin typeface="Barlow"/>
                <a:ea typeface="Barlow"/>
                <a:cs typeface="Barlow"/>
                <a:sym typeface="Barlow"/>
              </a:rPr>
              <a:t>Career Advancement</a:t>
            </a:r>
          </a:p>
          <a:p>
            <a:pPr marL="285750" lvl="0" indent="-285750" rtl="0">
              <a:spcBef>
                <a:spcPts val="0"/>
              </a:spcBef>
              <a:buFont typeface="Arial" panose="020B0604020202020204" pitchFamily="34" charset="0"/>
              <a:buChar char="•"/>
            </a:pPr>
            <a:r>
              <a:rPr lang="en">
                <a:solidFill>
                  <a:schemeClr val="dk1"/>
                </a:solidFill>
                <a:latin typeface="Barlow"/>
                <a:ea typeface="Barlow"/>
                <a:cs typeface="Barlow"/>
                <a:sym typeface="Barlow"/>
              </a:rPr>
              <a:t>Vision &amp; Direction</a:t>
            </a:r>
          </a:p>
        </p:txBody>
      </p:sp>
    </p:spTree>
    <p:extLst>
      <p:ext uri="{BB962C8B-B14F-4D97-AF65-F5344CB8AC3E}">
        <p14:creationId xmlns:p14="http://schemas.microsoft.com/office/powerpoint/2010/main" val="3499698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13" name="Rectangle 12">
            <a:extLst>
              <a:ext uri="{FF2B5EF4-FFF2-40B4-BE49-F238E27FC236}">
                <a16:creationId xmlns:a16="http://schemas.microsoft.com/office/drawing/2014/main" id="{47C14869-4B35-8294-FE17-BF780894574D}"/>
              </a:ext>
            </a:extLst>
          </p:cNvPr>
          <p:cNvSpPr/>
          <p:nvPr/>
        </p:nvSpPr>
        <p:spPr>
          <a:xfrm>
            <a:off x="4572000" y="681318"/>
            <a:ext cx="4240162" cy="1984561"/>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344" name="Google Shape;344;p36"/>
          <p:cNvSpPr txBox="1">
            <a:spLocks noGrp="1"/>
          </p:cNvSpPr>
          <p:nvPr>
            <p:ph type="ctrTitle"/>
          </p:nvPr>
        </p:nvSpPr>
        <p:spPr>
          <a:xfrm>
            <a:off x="198869" y="161744"/>
            <a:ext cx="7204772" cy="419558"/>
          </a:xfrm>
          <a:prstGeom prst="rect">
            <a:avLst/>
          </a:prstGeom>
        </p:spPr>
        <p:txBody>
          <a:bodyPr spcFirstLastPara="1" wrap="square" lIns="91425" tIns="91425" rIns="91425" bIns="91425" anchor="ctr" anchorCtr="0">
            <a:noAutofit/>
          </a:bodyPr>
          <a:lstStyle/>
          <a:p>
            <a:r>
              <a:rPr lang="en-US" sz="2400"/>
              <a:t>Employees Reviews: </a:t>
            </a:r>
            <a:r>
              <a:rPr lang="en-US" sz="2400" b="1"/>
              <a:t> </a:t>
            </a:r>
            <a:r>
              <a:rPr lang="en-US" sz="2400"/>
              <a:t>Sentiment Analysis</a:t>
            </a:r>
            <a:endParaRPr lang="en-US" sz="2400" b="1"/>
          </a:p>
        </p:txBody>
      </p:sp>
      <p:pic>
        <p:nvPicPr>
          <p:cNvPr id="1030" name="Picture 6" descr="Ball Corporation Recognized by Several Leading Organizations for its  Sustainability and Workplace Achievements">
            <a:extLst>
              <a:ext uri="{FF2B5EF4-FFF2-40B4-BE49-F238E27FC236}">
                <a16:creationId xmlns:a16="http://schemas.microsoft.com/office/drawing/2014/main" id="{629D2B73-22F1-0C68-8AB0-05B513856C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009" r="24010"/>
          <a:stretch/>
        </p:blipFill>
        <p:spPr bwMode="auto">
          <a:xfrm>
            <a:off x="8458200" y="142164"/>
            <a:ext cx="521929" cy="524866"/>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360;p36">
            <a:extLst>
              <a:ext uri="{FF2B5EF4-FFF2-40B4-BE49-F238E27FC236}">
                <a16:creationId xmlns:a16="http://schemas.microsoft.com/office/drawing/2014/main" id="{9061CC1C-74A9-86AB-38E0-E3F90D83BE95}"/>
              </a:ext>
            </a:extLst>
          </p:cNvPr>
          <p:cNvSpPr/>
          <p:nvPr/>
        </p:nvSpPr>
        <p:spPr>
          <a:xfrm rot="10800000" flipH="1">
            <a:off x="-212337" y="402537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95359A87-4F60-5232-1F6E-6B33386B7B4A}"/>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4C74F9B6-39EB-4E98-F25A-51E6DC670397}"/>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roup 62">
            <a:extLst>
              <a:ext uri="{FF2B5EF4-FFF2-40B4-BE49-F238E27FC236}">
                <a16:creationId xmlns:a16="http://schemas.microsoft.com/office/drawing/2014/main" id="{0A69836B-E529-7FDB-184A-6D6D70761D16}"/>
              </a:ext>
            </a:extLst>
          </p:cNvPr>
          <p:cNvGrpSpPr/>
          <p:nvPr/>
        </p:nvGrpSpPr>
        <p:grpSpPr>
          <a:xfrm>
            <a:off x="1118261" y="4662237"/>
            <a:ext cx="7586726" cy="319523"/>
            <a:chOff x="1118261" y="4662237"/>
            <a:chExt cx="7586726" cy="319523"/>
          </a:xfrm>
        </p:grpSpPr>
        <p:grpSp>
          <p:nvGrpSpPr>
            <p:cNvPr id="1024" name="Group 1023">
              <a:extLst>
                <a:ext uri="{FF2B5EF4-FFF2-40B4-BE49-F238E27FC236}">
                  <a16:creationId xmlns:a16="http://schemas.microsoft.com/office/drawing/2014/main" id="{42C00C2D-A620-96A1-30CC-3D169E708FC7}"/>
                </a:ext>
              </a:extLst>
            </p:cNvPr>
            <p:cNvGrpSpPr/>
            <p:nvPr/>
          </p:nvGrpSpPr>
          <p:grpSpPr>
            <a:xfrm>
              <a:off x="1118261" y="4662262"/>
              <a:ext cx="1080001" cy="319498"/>
              <a:chOff x="447867" y="6400802"/>
              <a:chExt cx="1080001" cy="359954"/>
            </a:xfrm>
          </p:grpSpPr>
          <p:sp>
            <p:nvSpPr>
              <p:cNvPr id="1041" name="Rectangle 1040">
                <a:extLst>
                  <a:ext uri="{FF2B5EF4-FFF2-40B4-BE49-F238E27FC236}">
                    <a16:creationId xmlns:a16="http://schemas.microsoft.com/office/drawing/2014/main" id="{5041D18D-79F2-28D1-6B2A-456423AA7510}"/>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Overview</a:t>
                </a:r>
              </a:p>
            </p:txBody>
          </p:sp>
          <p:cxnSp>
            <p:nvCxnSpPr>
              <p:cNvPr id="1042" name="Straight Connector 1041">
                <a:extLst>
                  <a:ext uri="{FF2B5EF4-FFF2-40B4-BE49-F238E27FC236}">
                    <a16:creationId xmlns:a16="http://schemas.microsoft.com/office/drawing/2014/main" id="{4C0E7DC4-B735-CEA6-1E2F-E3EAE0C282EE}"/>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5" name="Group 1024">
              <a:extLst>
                <a:ext uri="{FF2B5EF4-FFF2-40B4-BE49-F238E27FC236}">
                  <a16:creationId xmlns:a16="http://schemas.microsoft.com/office/drawing/2014/main" id="{4D3FFC8A-881E-46CB-D7C4-9903D1129817}"/>
                </a:ext>
              </a:extLst>
            </p:cNvPr>
            <p:cNvGrpSpPr/>
            <p:nvPr/>
          </p:nvGrpSpPr>
          <p:grpSpPr>
            <a:xfrm>
              <a:off x="2419606" y="4662257"/>
              <a:ext cx="1080001" cy="319498"/>
              <a:chOff x="447867" y="6400802"/>
              <a:chExt cx="1080001" cy="359954"/>
            </a:xfrm>
          </p:grpSpPr>
          <p:sp>
            <p:nvSpPr>
              <p:cNvPr id="1039" name="Rectangle 1038">
                <a:extLst>
                  <a:ext uri="{FF2B5EF4-FFF2-40B4-BE49-F238E27FC236}">
                    <a16:creationId xmlns:a16="http://schemas.microsoft.com/office/drawing/2014/main" id="{D51F28A1-8E15-21A9-657A-2EDF4590C802}"/>
                  </a:ext>
                </a:extLst>
              </p:cNvPr>
              <p:cNvSpPr/>
              <p:nvPr/>
            </p:nvSpPr>
            <p:spPr>
              <a:xfrm>
                <a:off x="447868" y="6462680"/>
                <a:ext cx="1080000" cy="29807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Exploratory Data Analysis</a:t>
                </a:r>
              </a:p>
            </p:txBody>
          </p:sp>
          <p:cxnSp>
            <p:nvCxnSpPr>
              <p:cNvPr id="1040" name="Straight Connector 1039">
                <a:extLst>
                  <a:ext uri="{FF2B5EF4-FFF2-40B4-BE49-F238E27FC236}">
                    <a16:creationId xmlns:a16="http://schemas.microsoft.com/office/drawing/2014/main" id="{389B4E07-5041-39FE-7A7B-11B7DAAF44F1}"/>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6" name="Group 1025">
              <a:extLst>
                <a:ext uri="{FF2B5EF4-FFF2-40B4-BE49-F238E27FC236}">
                  <a16:creationId xmlns:a16="http://schemas.microsoft.com/office/drawing/2014/main" id="{5949E55F-74DD-202A-1B77-C28D1160CE56}"/>
                </a:ext>
              </a:extLst>
            </p:cNvPr>
            <p:cNvGrpSpPr/>
            <p:nvPr/>
          </p:nvGrpSpPr>
          <p:grpSpPr>
            <a:xfrm>
              <a:off x="3720951" y="4662252"/>
              <a:ext cx="1080001" cy="319498"/>
              <a:chOff x="447867" y="6400802"/>
              <a:chExt cx="1080001" cy="359954"/>
            </a:xfrm>
          </p:grpSpPr>
          <p:sp>
            <p:nvSpPr>
              <p:cNvPr id="1037" name="Rectangle 1036">
                <a:extLst>
                  <a:ext uri="{FF2B5EF4-FFF2-40B4-BE49-F238E27FC236}">
                    <a16:creationId xmlns:a16="http://schemas.microsoft.com/office/drawing/2014/main" id="{53808D62-DB31-2143-64FD-29425ADF9115}"/>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Optimum Workforce</a:t>
                </a:r>
              </a:p>
            </p:txBody>
          </p:sp>
          <p:cxnSp>
            <p:nvCxnSpPr>
              <p:cNvPr id="1038" name="Straight Connector 1037">
                <a:extLst>
                  <a:ext uri="{FF2B5EF4-FFF2-40B4-BE49-F238E27FC236}">
                    <a16:creationId xmlns:a16="http://schemas.microsoft.com/office/drawing/2014/main" id="{F60DEEE7-6534-B5D1-F4C1-FA3E03BA27CD}"/>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7" name="Group 1026">
              <a:extLst>
                <a:ext uri="{FF2B5EF4-FFF2-40B4-BE49-F238E27FC236}">
                  <a16:creationId xmlns:a16="http://schemas.microsoft.com/office/drawing/2014/main" id="{26A4888D-CD8C-0ACC-80C4-386B50C2DFCE}"/>
                </a:ext>
              </a:extLst>
            </p:cNvPr>
            <p:cNvGrpSpPr/>
            <p:nvPr/>
          </p:nvGrpSpPr>
          <p:grpSpPr>
            <a:xfrm>
              <a:off x="5022296" y="4662247"/>
              <a:ext cx="1080001" cy="319498"/>
              <a:chOff x="447867" y="6400802"/>
              <a:chExt cx="1080001" cy="359954"/>
            </a:xfrm>
          </p:grpSpPr>
          <p:sp>
            <p:nvSpPr>
              <p:cNvPr id="1035" name="Rectangle 1034">
                <a:extLst>
                  <a:ext uri="{FF2B5EF4-FFF2-40B4-BE49-F238E27FC236}">
                    <a16:creationId xmlns:a16="http://schemas.microsoft.com/office/drawing/2014/main" id="{BD353C54-042D-A96D-45BE-D55105FD7A4B}"/>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Dynamic Dashboard</a:t>
                </a:r>
              </a:p>
            </p:txBody>
          </p:sp>
          <p:cxnSp>
            <p:nvCxnSpPr>
              <p:cNvPr id="1036" name="Straight Connector 1035">
                <a:extLst>
                  <a:ext uri="{FF2B5EF4-FFF2-40B4-BE49-F238E27FC236}">
                    <a16:creationId xmlns:a16="http://schemas.microsoft.com/office/drawing/2014/main" id="{2727D302-9A3B-7CAE-E15F-78AF2338F215}"/>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8" name="Group 1027">
              <a:extLst>
                <a:ext uri="{FF2B5EF4-FFF2-40B4-BE49-F238E27FC236}">
                  <a16:creationId xmlns:a16="http://schemas.microsoft.com/office/drawing/2014/main" id="{D774A1E1-AED6-AC5D-E0AE-734DBF2D2D60}"/>
                </a:ext>
              </a:extLst>
            </p:cNvPr>
            <p:cNvGrpSpPr/>
            <p:nvPr/>
          </p:nvGrpSpPr>
          <p:grpSpPr>
            <a:xfrm>
              <a:off x="6323641" y="4662242"/>
              <a:ext cx="1080001" cy="319498"/>
              <a:chOff x="447867" y="6400802"/>
              <a:chExt cx="1080001" cy="359954"/>
            </a:xfrm>
          </p:grpSpPr>
          <p:sp>
            <p:nvSpPr>
              <p:cNvPr id="1033" name="Rectangle 1032">
                <a:extLst>
                  <a:ext uri="{FF2B5EF4-FFF2-40B4-BE49-F238E27FC236}">
                    <a16:creationId xmlns:a16="http://schemas.microsoft.com/office/drawing/2014/main" id="{14C54B73-8607-8034-9600-F8C985B3D64C}"/>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Strategies</a:t>
                </a:r>
              </a:p>
            </p:txBody>
          </p:sp>
          <p:cxnSp>
            <p:nvCxnSpPr>
              <p:cNvPr id="1034" name="Straight Connector 1033">
                <a:extLst>
                  <a:ext uri="{FF2B5EF4-FFF2-40B4-BE49-F238E27FC236}">
                    <a16:creationId xmlns:a16="http://schemas.microsoft.com/office/drawing/2014/main" id="{FA2F1C51-D8F6-9B62-4C50-0BDB2200ADCF}"/>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9" name="Group 1028">
              <a:extLst>
                <a:ext uri="{FF2B5EF4-FFF2-40B4-BE49-F238E27FC236}">
                  <a16:creationId xmlns:a16="http://schemas.microsoft.com/office/drawing/2014/main" id="{4AF47CD6-62F2-5E32-526E-F3A1A407E1C4}"/>
                </a:ext>
              </a:extLst>
            </p:cNvPr>
            <p:cNvGrpSpPr/>
            <p:nvPr/>
          </p:nvGrpSpPr>
          <p:grpSpPr>
            <a:xfrm>
              <a:off x="7624986" y="4662237"/>
              <a:ext cx="1080001" cy="319498"/>
              <a:chOff x="447867" y="6400802"/>
              <a:chExt cx="1080001" cy="359954"/>
            </a:xfrm>
          </p:grpSpPr>
          <p:sp>
            <p:nvSpPr>
              <p:cNvPr id="1031" name="Rectangle 1030">
                <a:extLst>
                  <a:ext uri="{FF2B5EF4-FFF2-40B4-BE49-F238E27FC236}">
                    <a16:creationId xmlns:a16="http://schemas.microsoft.com/office/drawing/2014/main" id="{B2F5C3F5-BBA7-44D5-B236-96F8350C769D}"/>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panose="020B0604020202020204" pitchFamily="34" charset="0"/>
                    <a:cs typeface="Arial" panose="020B0604020202020204" pitchFamily="34" charset="0"/>
                  </a:rPr>
                  <a:t>Conclusion</a:t>
                </a:r>
                <a:endPar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1032" name="Straight Connector 1031">
                <a:extLst>
                  <a:ext uri="{FF2B5EF4-FFF2-40B4-BE49-F238E27FC236}">
                    <a16:creationId xmlns:a16="http://schemas.microsoft.com/office/drawing/2014/main" id="{693A0C2A-E7E8-B7BA-70C7-E87A9FA4A852}"/>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 name="Rectangle 5">
            <a:extLst>
              <a:ext uri="{FF2B5EF4-FFF2-40B4-BE49-F238E27FC236}">
                <a16:creationId xmlns:a16="http://schemas.microsoft.com/office/drawing/2014/main" id="{EB8D7E00-EAB5-0080-89F3-1044804315AE}"/>
              </a:ext>
            </a:extLst>
          </p:cNvPr>
          <p:cNvSpPr/>
          <p:nvPr/>
        </p:nvSpPr>
        <p:spPr>
          <a:xfrm>
            <a:off x="270309"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pic>
        <p:nvPicPr>
          <p:cNvPr id="2" name="Picture 1" descr="A bar graph with different colored rectangles&#10;&#10;Description automatically generated">
            <a:extLst>
              <a:ext uri="{FF2B5EF4-FFF2-40B4-BE49-F238E27FC236}">
                <a16:creationId xmlns:a16="http://schemas.microsoft.com/office/drawing/2014/main" id="{723E9599-BBC6-27F0-97C0-06CB8EC9ED1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70309" y="915854"/>
            <a:ext cx="4138712" cy="3133010"/>
          </a:xfrm>
          <a:prstGeom prst="rect">
            <a:avLst/>
          </a:prstGeom>
        </p:spPr>
      </p:pic>
      <p:pic>
        <p:nvPicPr>
          <p:cNvPr id="3" name="Picture 2" descr="A close-up of words&#10;&#10;Description automatically generated">
            <a:extLst>
              <a:ext uri="{FF2B5EF4-FFF2-40B4-BE49-F238E27FC236}">
                <a16:creationId xmlns:a16="http://schemas.microsoft.com/office/drawing/2014/main" id="{4F9CF957-C189-380C-7796-512F53BA7F90}"/>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734488" y="674004"/>
            <a:ext cx="3720187" cy="1964416"/>
          </a:xfrm>
          <a:prstGeom prst="rect">
            <a:avLst/>
          </a:prstGeom>
        </p:spPr>
      </p:pic>
      <p:pic>
        <p:nvPicPr>
          <p:cNvPr id="8" name="Picture 7" descr="A word cloud with text&#10;&#10;Description automatically generated">
            <a:extLst>
              <a:ext uri="{FF2B5EF4-FFF2-40B4-BE49-F238E27FC236}">
                <a16:creationId xmlns:a16="http://schemas.microsoft.com/office/drawing/2014/main" id="{3F76E9F1-E586-8731-6A39-53839893E778}"/>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723398" y="2605247"/>
            <a:ext cx="3720187" cy="2029529"/>
          </a:xfrm>
          <a:prstGeom prst="rect">
            <a:avLst/>
          </a:prstGeom>
        </p:spPr>
      </p:pic>
      <p:cxnSp>
        <p:nvCxnSpPr>
          <p:cNvPr id="9" name="Straight Connector 8">
            <a:extLst>
              <a:ext uri="{FF2B5EF4-FFF2-40B4-BE49-F238E27FC236}">
                <a16:creationId xmlns:a16="http://schemas.microsoft.com/office/drawing/2014/main" id="{CB9422C3-EDB0-9FF3-BA5A-0FC90D8E8532}"/>
              </a:ext>
            </a:extLst>
          </p:cNvPr>
          <p:cNvCxnSpPr/>
          <p:nvPr/>
        </p:nvCxnSpPr>
        <p:spPr>
          <a:xfrm>
            <a:off x="4477871" y="855583"/>
            <a:ext cx="0" cy="3393688"/>
          </a:xfrm>
          <a:prstGeom prst="line">
            <a:avLst/>
          </a:prstGeom>
          <a:ln w="127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05407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ctrTitle"/>
          </p:nvPr>
        </p:nvSpPr>
        <p:spPr>
          <a:xfrm>
            <a:off x="198869" y="161744"/>
            <a:ext cx="7204772" cy="419558"/>
          </a:xfrm>
          <a:prstGeom prst="rect">
            <a:avLst/>
          </a:prstGeom>
        </p:spPr>
        <p:txBody>
          <a:bodyPr spcFirstLastPara="1" wrap="square" lIns="91425" tIns="91425" rIns="91425" bIns="91425" anchor="ctr" anchorCtr="0">
            <a:noAutofit/>
          </a:bodyPr>
          <a:lstStyle/>
          <a:p>
            <a:r>
              <a:rPr lang="en-US" sz="2400"/>
              <a:t>Strategies for Optimum Workforce</a:t>
            </a:r>
            <a:endParaRPr lang="en-US"/>
          </a:p>
        </p:txBody>
      </p:sp>
      <p:pic>
        <p:nvPicPr>
          <p:cNvPr id="1030" name="Picture 6" descr="Ball Corporation Recognized by Several Leading Organizations for its  Sustainability and Workplace Achievements">
            <a:extLst>
              <a:ext uri="{FF2B5EF4-FFF2-40B4-BE49-F238E27FC236}">
                <a16:creationId xmlns:a16="http://schemas.microsoft.com/office/drawing/2014/main" id="{629D2B73-22F1-0C68-8AB0-05B513856C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009" r="24010"/>
          <a:stretch/>
        </p:blipFill>
        <p:spPr bwMode="auto">
          <a:xfrm>
            <a:off x="8458200" y="142164"/>
            <a:ext cx="521929" cy="524866"/>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360;p36">
            <a:extLst>
              <a:ext uri="{FF2B5EF4-FFF2-40B4-BE49-F238E27FC236}">
                <a16:creationId xmlns:a16="http://schemas.microsoft.com/office/drawing/2014/main" id="{9061CC1C-74A9-86AB-38E0-E3F90D83BE95}"/>
              </a:ext>
            </a:extLst>
          </p:cNvPr>
          <p:cNvSpPr/>
          <p:nvPr/>
        </p:nvSpPr>
        <p:spPr>
          <a:xfrm rot="10800000" flipH="1">
            <a:off x="-212337" y="402537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95359A87-4F60-5232-1F6E-6B33386B7B4A}"/>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4C74F9B6-39EB-4E98-F25A-51E6DC670397}"/>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roup 62">
            <a:extLst>
              <a:ext uri="{FF2B5EF4-FFF2-40B4-BE49-F238E27FC236}">
                <a16:creationId xmlns:a16="http://schemas.microsoft.com/office/drawing/2014/main" id="{0A69836B-E529-7FDB-184A-6D6D70761D16}"/>
              </a:ext>
            </a:extLst>
          </p:cNvPr>
          <p:cNvGrpSpPr/>
          <p:nvPr/>
        </p:nvGrpSpPr>
        <p:grpSpPr>
          <a:xfrm>
            <a:off x="1118261" y="4662237"/>
            <a:ext cx="7586726" cy="319523"/>
            <a:chOff x="1118261" y="4662237"/>
            <a:chExt cx="7586726" cy="319523"/>
          </a:xfrm>
        </p:grpSpPr>
        <p:grpSp>
          <p:nvGrpSpPr>
            <p:cNvPr id="1024" name="Group 1023">
              <a:extLst>
                <a:ext uri="{FF2B5EF4-FFF2-40B4-BE49-F238E27FC236}">
                  <a16:creationId xmlns:a16="http://schemas.microsoft.com/office/drawing/2014/main" id="{42C00C2D-A620-96A1-30CC-3D169E708FC7}"/>
                </a:ext>
              </a:extLst>
            </p:cNvPr>
            <p:cNvGrpSpPr/>
            <p:nvPr/>
          </p:nvGrpSpPr>
          <p:grpSpPr>
            <a:xfrm>
              <a:off x="1118261" y="4662262"/>
              <a:ext cx="1080001" cy="319498"/>
              <a:chOff x="447867" y="6400802"/>
              <a:chExt cx="1080001" cy="359954"/>
            </a:xfrm>
          </p:grpSpPr>
          <p:sp>
            <p:nvSpPr>
              <p:cNvPr id="1041" name="Rectangle 1040">
                <a:extLst>
                  <a:ext uri="{FF2B5EF4-FFF2-40B4-BE49-F238E27FC236}">
                    <a16:creationId xmlns:a16="http://schemas.microsoft.com/office/drawing/2014/main" id="{5041D18D-79F2-28D1-6B2A-456423AA7510}"/>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Overview</a:t>
                </a:r>
              </a:p>
            </p:txBody>
          </p:sp>
          <p:cxnSp>
            <p:nvCxnSpPr>
              <p:cNvPr id="1042" name="Straight Connector 1041">
                <a:extLst>
                  <a:ext uri="{FF2B5EF4-FFF2-40B4-BE49-F238E27FC236}">
                    <a16:creationId xmlns:a16="http://schemas.microsoft.com/office/drawing/2014/main" id="{4C0E7DC4-B735-CEA6-1E2F-E3EAE0C282EE}"/>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5" name="Group 1024">
              <a:extLst>
                <a:ext uri="{FF2B5EF4-FFF2-40B4-BE49-F238E27FC236}">
                  <a16:creationId xmlns:a16="http://schemas.microsoft.com/office/drawing/2014/main" id="{4D3FFC8A-881E-46CB-D7C4-9903D1129817}"/>
                </a:ext>
              </a:extLst>
            </p:cNvPr>
            <p:cNvGrpSpPr/>
            <p:nvPr/>
          </p:nvGrpSpPr>
          <p:grpSpPr>
            <a:xfrm>
              <a:off x="2419606" y="4662257"/>
              <a:ext cx="1080001" cy="319498"/>
              <a:chOff x="447867" y="6400802"/>
              <a:chExt cx="1080001" cy="359954"/>
            </a:xfrm>
          </p:grpSpPr>
          <p:sp>
            <p:nvSpPr>
              <p:cNvPr id="1039" name="Rectangle 1038">
                <a:extLst>
                  <a:ext uri="{FF2B5EF4-FFF2-40B4-BE49-F238E27FC236}">
                    <a16:creationId xmlns:a16="http://schemas.microsoft.com/office/drawing/2014/main" id="{D51F28A1-8E15-21A9-657A-2EDF4590C802}"/>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Exploratory Data Analysis</a:t>
                </a:r>
              </a:p>
            </p:txBody>
          </p:sp>
          <p:cxnSp>
            <p:nvCxnSpPr>
              <p:cNvPr id="1040" name="Straight Connector 1039">
                <a:extLst>
                  <a:ext uri="{FF2B5EF4-FFF2-40B4-BE49-F238E27FC236}">
                    <a16:creationId xmlns:a16="http://schemas.microsoft.com/office/drawing/2014/main" id="{389B4E07-5041-39FE-7A7B-11B7DAAF44F1}"/>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6" name="Group 1025">
              <a:extLst>
                <a:ext uri="{FF2B5EF4-FFF2-40B4-BE49-F238E27FC236}">
                  <a16:creationId xmlns:a16="http://schemas.microsoft.com/office/drawing/2014/main" id="{5949E55F-74DD-202A-1B77-C28D1160CE56}"/>
                </a:ext>
              </a:extLst>
            </p:cNvPr>
            <p:cNvGrpSpPr/>
            <p:nvPr/>
          </p:nvGrpSpPr>
          <p:grpSpPr>
            <a:xfrm>
              <a:off x="3720951" y="4662252"/>
              <a:ext cx="1080001" cy="319498"/>
              <a:chOff x="447867" y="6400802"/>
              <a:chExt cx="1080001" cy="359954"/>
            </a:xfrm>
          </p:grpSpPr>
          <p:sp>
            <p:nvSpPr>
              <p:cNvPr id="1037" name="Rectangle 1036">
                <a:extLst>
                  <a:ext uri="{FF2B5EF4-FFF2-40B4-BE49-F238E27FC236}">
                    <a16:creationId xmlns:a16="http://schemas.microsoft.com/office/drawing/2014/main" id="{53808D62-DB31-2143-64FD-29425ADF9115}"/>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Optimum Workforce</a:t>
                </a:r>
              </a:p>
            </p:txBody>
          </p:sp>
          <p:cxnSp>
            <p:nvCxnSpPr>
              <p:cNvPr id="1038" name="Straight Connector 1037">
                <a:extLst>
                  <a:ext uri="{FF2B5EF4-FFF2-40B4-BE49-F238E27FC236}">
                    <a16:creationId xmlns:a16="http://schemas.microsoft.com/office/drawing/2014/main" id="{F60DEEE7-6534-B5D1-F4C1-FA3E03BA27CD}"/>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7" name="Group 1026">
              <a:extLst>
                <a:ext uri="{FF2B5EF4-FFF2-40B4-BE49-F238E27FC236}">
                  <a16:creationId xmlns:a16="http://schemas.microsoft.com/office/drawing/2014/main" id="{26A4888D-CD8C-0ACC-80C4-386B50C2DFCE}"/>
                </a:ext>
              </a:extLst>
            </p:cNvPr>
            <p:cNvGrpSpPr/>
            <p:nvPr/>
          </p:nvGrpSpPr>
          <p:grpSpPr>
            <a:xfrm>
              <a:off x="5022296" y="4662247"/>
              <a:ext cx="1080001" cy="319498"/>
              <a:chOff x="447867" y="6400802"/>
              <a:chExt cx="1080001" cy="359954"/>
            </a:xfrm>
          </p:grpSpPr>
          <p:sp>
            <p:nvSpPr>
              <p:cNvPr id="1035" name="Rectangle 1034">
                <a:extLst>
                  <a:ext uri="{FF2B5EF4-FFF2-40B4-BE49-F238E27FC236}">
                    <a16:creationId xmlns:a16="http://schemas.microsoft.com/office/drawing/2014/main" id="{BD353C54-042D-A96D-45BE-D55105FD7A4B}"/>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Dynamic Dashboard</a:t>
                </a:r>
              </a:p>
            </p:txBody>
          </p:sp>
          <p:cxnSp>
            <p:nvCxnSpPr>
              <p:cNvPr id="1036" name="Straight Connector 1035">
                <a:extLst>
                  <a:ext uri="{FF2B5EF4-FFF2-40B4-BE49-F238E27FC236}">
                    <a16:creationId xmlns:a16="http://schemas.microsoft.com/office/drawing/2014/main" id="{2727D302-9A3B-7CAE-E15F-78AF2338F215}"/>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8" name="Group 1027">
              <a:extLst>
                <a:ext uri="{FF2B5EF4-FFF2-40B4-BE49-F238E27FC236}">
                  <a16:creationId xmlns:a16="http://schemas.microsoft.com/office/drawing/2014/main" id="{D774A1E1-AED6-AC5D-E0AE-734DBF2D2D60}"/>
                </a:ext>
              </a:extLst>
            </p:cNvPr>
            <p:cNvGrpSpPr/>
            <p:nvPr/>
          </p:nvGrpSpPr>
          <p:grpSpPr>
            <a:xfrm>
              <a:off x="6323641" y="4662242"/>
              <a:ext cx="1080001" cy="319498"/>
              <a:chOff x="447867" y="6400802"/>
              <a:chExt cx="1080001" cy="359954"/>
            </a:xfrm>
          </p:grpSpPr>
          <p:sp>
            <p:nvSpPr>
              <p:cNvPr id="1033" name="Rectangle 1032">
                <a:extLst>
                  <a:ext uri="{FF2B5EF4-FFF2-40B4-BE49-F238E27FC236}">
                    <a16:creationId xmlns:a16="http://schemas.microsoft.com/office/drawing/2014/main" id="{14C54B73-8607-8034-9600-F8C985B3D64C}"/>
                  </a:ext>
                </a:extLst>
              </p:cNvPr>
              <p:cNvSpPr/>
              <p:nvPr/>
            </p:nvSpPr>
            <p:spPr>
              <a:xfrm>
                <a:off x="447868" y="6462680"/>
                <a:ext cx="1080000" cy="29807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Strategies</a:t>
                </a:r>
              </a:p>
            </p:txBody>
          </p:sp>
          <p:cxnSp>
            <p:nvCxnSpPr>
              <p:cNvPr id="1034" name="Straight Connector 1033">
                <a:extLst>
                  <a:ext uri="{FF2B5EF4-FFF2-40B4-BE49-F238E27FC236}">
                    <a16:creationId xmlns:a16="http://schemas.microsoft.com/office/drawing/2014/main" id="{FA2F1C51-D8F6-9B62-4C50-0BDB2200ADCF}"/>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9" name="Group 1028">
              <a:extLst>
                <a:ext uri="{FF2B5EF4-FFF2-40B4-BE49-F238E27FC236}">
                  <a16:creationId xmlns:a16="http://schemas.microsoft.com/office/drawing/2014/main" id="{4AF47CD6-62F2-5E32-526E-F3A1A407E1C4}"/>
                </a:ext>
              </a:extLst>
            </p:cNvPr>
            <p:cNvGrpSpPr/>
            <p:nvPr/>
          </p:nvGrpSpPr>
          <p:grpSpPr>
            <a:xfrm>
              <a:off x="7624986" y="4662237"/>
              <a:ext cx="1080001" cy="319498"/>
              <a:chOff x="447867" y="6400802"/>
              <a:chExt cx="1080001" cy="359954"/>
            </a:xfrm>
          </p:grpSpPr>
          <p:sp>
            <p:nvSpPr>
              <p:cNvPr id="1031" name="Rectangle 1030">
                <a:extLst>
                  <a:ext uri="{FF2B5EF4-FFF2-40B4-BE49-F238E27FC236}">
                    <a16:creationId xmlns:a16="http://schemas.microsoft.com/office/drawing/2014/main" id="{B2F5C3F5-BBA7-44D5-B236-96F8350C769D}"/>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panose="020B0604020202020204" pitchFamily="34" charset="0"/>
                    <a:cs typeface="Arial" panose="020B0604020202020204" pitchFamily="34" charset="0"/>
                  </a:rPr>
                  <a:t>Conclusion</a:t>
                </a:r>
                <a:endPar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1032" name="Straight Connector 1031">
                <a:extLst>
                  <a:ext uri="{FF2B5EF4-FFF2-40B4-BE49-F238E27FC236}">
                    <a16:creationId xmlns:a16="http://schemas.microsoft.com/office/drawing/2014/main" id="{693A0C2A-E7E8-B7BA-70C7-E87A9FA4A852}"/>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 name="Rectangle 1">
            <a:extLst>
              <a:ext uri="{FF2B5EF4-FFF2-40B4-BE49-F238E27FC236}">
                <a16:creationId xmlns:a16="http://schemas.microsoft.com/office/drawing/2014/main" id="{A7854ACD-E442-1AD8-4E00-AD08F91816C7}"/>
              </a:ext>
            </a:extLst>
          </p:cNvPr>
          <p:cNvSpPr/>
          <p:nvPr/>
        </p:nvSpPr>
        <p:spPr>
          <a:xfrm>
            <a:off x="270309"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1049" name="Google Shape;1031;p46">
            <a:extLst>
              <a:ext uri="{FF2B5EF4-FFF2-40B4-BE49-F238E27FC236}">
                <a16:creationId xmlns:a16="http://schemas.microsoft.com/office/drawing/2014/main" id="{FA6DD9D8-8BDB-C295-9C9E-62902D95C0B0}"/>
              </a:ext>
            </a:extLst>
          </p:cNvPr>
          <p:cNvSpPr txBox="1">
            <a:spLocks/>
          </p:cNvSpPr>
          <p:nvPr/>
        </p:nvSpPr>
        <p:spPr>
          <a:xfrm>
            <a:off x="933231" y="1818234"/>
            <a:ext cx="1849298" cy="567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171450" marR="0" lvl="0" indent="-171450" algn="l" defTabSz="914400" rtl="0" eaLnBrk="1" fontAlgn="auto" latinLnBrk="0" hangingPunct="1">
              <a:lnSpc>
                <a:spcPct val="100000"/>
              </a:lnSpc>
              <a:spcBef>
                <a:spcPts val="0"/>
              </a:spcBef>
              <a:spcAft>
                <a:spcPts val="0"/>
              </a:spcAft>
              <a:buClr>
                <a:srgbClr val="202331"/>
              </a:buClr>
              <a:buSzPts val="1200"/>
              <a:buFont typeface="Arial" panose="020B0604020202020204" pitchFamily="34" charset="0"/>
              <a:buChar char="•"/>
              <a:tabLst/>
              <a:defRPr/>
            </a:pPr>
            <a:r>
              <a:rPr kumimoji="0" lang="en-GB" sz="1200" b="0" i="0" u="none" strike="noStrike" kern="0" cap="none" spc="0" normalizeH="0" baseline="0" noProof="0">
                <a:ln>
                  <a:noFill/>
                </a:ln>
                <a:solidFill>
                  <a:srgbClr val="202331"/>
                </a:solidFill>
                <a:effectLst/>
                <a:uLnTx/>
                <a:uFillTx/>
                <a:latin typeface="Barlow"/>
                <a:sym typeface="Barlow"/>
              </a:rPr>
              <a:t>Appreciate New Ideas</a:t>
            </a:r>
          </a:p>
          <a:p>
            <a:pPr marL="171450" marR="0" lvl="0" indent="-171450" algn="l" defTabSz="914400" rtl="0" eaLnBrk="1" fontAlgn="auto" latinLnBrk="0" hangingPunct="1">
              <a:lnSpc>
                <a:spcPct val="100000"/>
              </a:lnSpc>
              <a:spcBef>
                <a:spcPts val="0"/>
              </a:spcBef>
              <a:spcAft>
                <a:spcPts val="0"/>
              </a:spcAft>
              <a:buClr>
                <a:srgbClr val="202331"/>
              </a:buClr>
              <a:buSzPts val="1200"/>
              <a:buFont typeface="Arial" panose="020B0604020202020204" pitchFamily="34" charset="0"/>
              <a:buChar char="•"/>
              <a:tabLst/>
              <a:defRPr/>
            </a:pPr>
            <a:r>
              <a:rPr kumimoji="0" lang="en-GB" sz="1200" b="0" i="0" u="none" strike="noStrike" kern="0" cap="none" spc="0" normalizeH="0" baseline="0" noProof="0">
                <a:ln>
                  <a:noFill/>
                </a:ln>
                <a:solidFill>
                  <a:srgbClr val="202331"/>
                </a:solidFill>
                <a:effectLst/>
                <a:uLnTx/>
                <a:uFillTx/>
                <a:latin typeface="Barlow"/>
                <a:sym typeface="Barlow"/>
              </a:rPr>
              <a:t>Build Respectful Culture</a:t>
            </a:r>
          </a:p>
        </p:txBody>
      </p:sp>
      <p:sp>
        <p:nvSpPr>
          <p:cNvPr id="1055" name="Google Shape;1037;p46">
            <a:extLst>
              <a:ext uri="{FF2B5EF4-FFF2-40B4-BE49-F238E27FC236}">
                <a16:creationId xmlns:a16="http://schemas.microsoft.com/office/drawing/2014/main" id="{5D6BC299-4340-6D70-BF70-9A928A99E050}"/>
              </a:ext>
            </a:extLst>
          </p:cNvPr>
          <p:cNvSpPr txBox="1">
            <a:spLocks/>
          </p:cNvSpPr>
          <p:nvPr/>
        </p:nvSpPr>
        <p:spPr>
          <a:xfrm>
            <a:off x="929252" y="1532749"/>
            <a:ext cx="2149463" cy="377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1pPr>
            <a:lvl2pPr marL="914400" marR="0" lvl="1"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2pPr>
            <a:lvl3pPr marL="1371600" marR="0" lvl="2"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3pPr>
            <a:lvl4pPr marL="1828800" marR="0" lvl="3"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4pPr>
            <a:lvl5pPr marL="2286000" marR="0" lvl="4"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5pPr>
            <a:lvl6pPr marL="2743200" marR="0" lvl="5"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6pPr>
            <a:lvl7pPr marL="3200400" marR="0" lvl="6"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7pPr>
            <a:lvl8pPr marL="3657600" marR="0" lvl="7"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8pPr>
            <a:lvl9pPr marL="4114800" marR="0" lvl="8"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9pPr>
          </a:lstStyle>
          <a:p>
            <a:pPr marL="0" marR="0" lvl="0" indent="0" algn="l" defTabSz="914400" rtl="0" eaLnBrk="1" fontAlgn="auto" latinLnBrk="0" hangingPunct="1">
              <a:lnSpc>
                <a:spcPct val="100000"/>
              </a:lnSpc>
              <a:spcBef>
                <a:spcPts val="0"/>
              </a:spcBef>
              <a:spcAft>
                <a:spcPts val="0"/>
              </a:spcAft>
              <a:buClr>
                <a:srgbClr val="202331"/>
              </a:buClr>
              <a:buSzPts val="2000"/>
              <a:buFont typeface="Poppins ExtraBold"/>
              <a:buNone/>
              <a:tabLst/>
              <a:defRPr/>
            </a:pPr>
            <a:r>
              <a:rPr kumimoji="0" lang="en-GB" sz="1400" b="0" i="0" u="none" strike="noStrike" kern="0" cap="none" spc="0" normalizeH="0" baseline="0" noProof="0">
                <a:ln>
                  <a:noFill/>
                </a:ln>
                <a:solidFill>
                  <a:srgbClr val="202331"/>
                </a:solidFill>
                <a:effectLst/>
                <a:uLnTx/>
                <a:uFillTx/>
                <a:latin typeface="Poppins ExtraBold"/>
                <a:cs typeface="Poppins ExtraBold"/>
                <a:sym typeface="Poppins ExtraBold"/>
              </a:rPr>
              <a:t>Manager Effectiveness</a:t>
            </a:r>
          </a:p>
        </p:txBody>
      </p:sp>
      <p:sp>
        <p:nvSpPr>
          <p:cNvPr id="1056" name="Google Shape;1038;p46">
            <a:extLst>
              <a:ext uri="{FF2B5EF4-FFF2-40B4-BE49-F238E27FC236}">
                <a16:creationId xmlns:a16="http://schemas.microsoft.com/office/drawing/2014/main" id="{3CD04797-E1D1-B279-F664-C28392EF1A72}"/>
              </a:ext>
            </a:extLst>
          </p:cNvPr>
          <p:cNvSpPr txBox="1">
            <a:spLocks/>
          </p:cNvSpPr>
          <p:nvPr/>
        </p:nvSpPr>
        <p:spPr>
          <a:xfrm>
            <a:off x="3618407" y="1556451"/>
            <a:ext cx="1671350" cy="377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1pPr>
            <a:lvl2pPr marL="914400" marR="0" lvl="1"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2pPr>
            <a:lvl3pPr marL="1371600" marR="0" lvl="2"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3pPr>
            <a:lvl4pPr marL="1828800" marR="0" lvl="3"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4pPr>
            <a:lvl5pPr marL="2286000" marR="0" lvl="4"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5pPr>
            <a:lvl6pPr marL="2743200" marR="0" lvl="5"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6pPr>
            <a:lvl7pPr marL="3200400" marR="0" lvl="6"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7pPr>
            <a:lvl8pPr marL="3657600" marR="0" lvl="7"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8pPr>
            <a:lvl9pPr marL="4114800" marR="0" lvl="8"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9pPr>
          </a:lstStyle>
          <a:p>
            <a:pPr marL="0" marR="0" lvl="0" indent="0" algn="l" defTabSz="914400" rtl="0" eaLnBrk="1" fontAlgn="auto" latinLnBrk="0" hangingPunct="1">
              <a:lnSpc>
                <a:spcPct val="100000"/>
              </a:lnSpc>
              <a:spcBef>
                <a:spcPts val="0"/>
              </a:spcBef>
              <a:spcAft>
                <a:spcPts val="0"/>
              </a:spcAft>
              <a:buClr>
                <a:srgbClr val="202331"/>
              </a:buClr>
              <a:buSzPts val="2000"/>
              <a:buFont typeface="Poppins ExtraBold"/>
              <a:buNone/>
              <a:tabLst/>
              <a:defRPr/>
            </a:pPr>
            <a:r>
              <a:rPr kumimoji="0" lang="en-GB" sz="1400" b="0" i="0" u="none" strike="noStrike" kern="0" cap="none" spc="0" normalizeH="0" baseline="0" noProof="0">
                <a:ln>
                  <a:noFill/>
                </a:ln>
                <a:solidFill>
                  <a:srgbClr val="202331"/>
                </a:solidFill>
                <a:effectLst/>
                <a:uLnTx/>
                <a:uFillTx/>
                <a:latin typeface="Poppins ExtraBold"/>
                <a:cs typeface="Poppins ExtraBold"/>
                <a:sym typeface="Poppins ExtraBold"/>
              </a:rPr>
              <a:t>Senior Leadership</a:t>
            </a:r>
          </a:p>
        </p:txBody>
      </p:sp>
      <p:sp>
        <p:nvSpPr>
          <p:cNvPr id="1057" name="Google Shape;1039;p46">
            <a:extLst>
              <a:ext uri="{FF2B5EF4-FFF2-40B4-BE49-F238E27FC236}">
                <a16:creationId xmlns:a16="http://schemas.microsoft.com/office/drawing/2014/main" id="{8B89BCAE-51B8-6377-C567-9DFAB416695D}"/>
              </a:ext>
            </a:extLst>
          </p:cNvPr>
          <p:cNvSpPr txBox="1">
            <a:spLocks/>
          </p:cNvSpPr>
          <p:nvPr/>
        </p:nvSpPr>
        <p:spPr>
          <a:xfrm>
            <a:off x="6290671" y="1352524"/>
            <a:ext cx="1216537" cy="377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1pPr>
            <a:lvl2pPr marL="914400" marR="0" lvl="1"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2pPr>
            <a:lvl3pPr marL="1371600" marR="0" lvl="2"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3pPr>
            <a:lvl4pPr marL="1828800" marR="0" lvl="3"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4pPr>
            <a:lvl5pPr marL="2286000" marR="0" lvl="4"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5pPr>
            <a:lvl6pPr marL="2743200" marR="0" lvl="5"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6pPr>
            <a:lvl7pPr marL="3200400" marR="0" lvl="6"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7pPr>
            <a:lvl8pPr marL="3657600" marR="0" lvl="7"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8pPr>
            <a:lvl9pPr marL="4114800" marR="0" lvl="8"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9pPr>
          </a:lstStyle>
          <a:p>
            <a:pPr marL="0" marR="0" lvl="0" indent="0" algn="l" defTabSz="914400" rtl="0" eaLnBrk="1" fontAlgn="auto" latinLnBrk="0" hangingPunct="1">
              <a:lnSpc>
                <a:spcPct val="100000"/>
              </a:lnSpc>
              <a:spcBef>
                <a:spcPts val="0"/>
              </a:spcBef>
              <a:spcAft>
                <a:spcPts val="0"/>
              </a:spcAft>
              <a:buClr>
                <a:srgbClr val="202331"/>
              </a:buClr>
              <a:buSzPts val="2000"/>
              <a:buFont typeface="Poppins ExtraBold"/>
              <a:buNone/>
              <a:tabLst/>
              <a:defRPr/>
            </a:pPr>
            <a:r>
              <a:rPr kumimoji="0" lang="en-GB" sz="1400" b="0" i="0" u="none" strike="noStrike" kern="0" cap="none" spc="0" normalizeH="0" baseline="0" noProof="0">
                <a:ln>
                  <a:noFill/>
                </a:ln>
                <a:solidFill>
                  <a:srgbClr val="202331"/>
                </a:solidFill>
                <a:effectLst/>
                <a:uLnTx/>
                <a:uFillTx/>
                <a:latin typeface="Poppins ExtraBold"/>
                <a:cs typeface="Poppins ExtraBold"/>
                <a:sym typeface="Poppins ExtraBold"/>
              </a:rPr>
              <a:t>Inclusion</a:t>
            </a:r>
          </a:p>
        </p:txBody>
      </p:sp>
      <p:sp>
        <p:nvSpPr>
          <p:cNvPr id="1058" name="Google Shape;1040;p46">
            <a:extLst>
              <a:ext uri="{FF2B5EF4-FFF2-40B4-BE49-F238E27FC236}">
                <a16:creationId xmlns:a16="http://schemas.microsoft.com/office/drawing/2014/main" id="{2DDAD20A-50A7-B58A-B2B2-8FFACF200B20}"/>
              </a:ext>
            </a:extLst>
          </p:cNvPr>
          <p:cNvSpPr txBox="1">
            <a:spLocks/>
          </p:cNvSpPr>
          <p:nvPr/>
        </p:nvSpPr>
        <p:spPr>
          <a:xfrm>
            <a:off x="957263" y="3105725"/>
            <a:ext cx="1576107" cy="377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1pPr>
            <a:lvl2pPr marL="914400" marR="0" lvl="1"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2pPr>
            <a:lvl3pPr marL="1371600" marR="0" lvl="2"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3pPr>
            <a:lvl4pPr marL="1828800" marR="0" lvl="3"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4pPr>
            <a:lvl5pPr marL="2286000" marR="0" lvl="4"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5pPr>
            <a:lvl6pPr marL="2743200" marR="0" lvl="5"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6pPr>
            <a:lvl7pPr marL="3200400" marR="0" lvl="6"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7pPr>
            <a:lvl8pPr marL="3657600" marR="0" lvl="7"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8pPr>
            <a:lvl9pPr marL="4114800" marR="0" lvl="8"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9pPr>
          </a:lstStyle>
          <a:p>
            <a:pPr marL="0" marR="0" lvl="0" indent="0" algn="l" defTabSz="914400" rtl="0" eaLnBrk="1" fontAlgn="auto" latinLnBrk="0" hangingPunct="1">
              <a:lnSpc>
                <a:spcPct val="100000"/>
              </a:lnSpc>
              <a:spcBef>
                <a:spcPts val="0"/>
              </a:spcBef>
              <a:spcAft>
                <a:spcPts val="0"/>
              </a:spcAft>
              <a:buClr>
                <a:srgbClr val="202331"/>
              </a:buClr>
              <a:buSzPts val="2000"/>
              <a:buFont typeface="Poppins ExtraBold"/>
              <a:buNone/>
              <a:tabLst/>
              <a:defRPr/>
            </a:pPr>
            <a:r>
              <a:rPr kumimoji="0" lang="en-GB" sz="1400" b="0" i="0" u="none" strike="noStrike" kern="0" cap="none" spc="0" normalizeH="0" baseline="0" noProof="0">
                <a:ln>
                  <a:noFill/>
                </a:ln>
                <a:solidFill>
                  <a:srgbClr val="202331"/>
                </a:solidFill>
                <a:effectLst/>
                <a:uLnTx/>
                <a:uFillTx/>
                <a:latin typeface="Poppins ExtraBold"/>
                <a:cs typeface="Poppins ExtraBold"/>
                <a:sym typeface="Poppins ExtraBold"/>
              </a:rPr>
              <a:t>Safety</a:t>
            </a:r>
          </a:p>
        </p:txBody>
      </p:sp>
      <p:sp>
        <p:nvSpPr>
          <p:cNvPr id="1059" name="Google Shape;1041;p46">
            <a:extLst>
              <a:ext uri="{FF2B5EF4-FFF2-40B4-BE49-F238E27FC236}">
                <a16:creationId xmlns:a16="http://schemas.microsoft.com/office/drawing/2014/main" id="{586CDD59-71E7-6331-BF32-C5600822D446}"/>
              </a:ext>
            </a:extLst>
          </p:cNvPr>
          <p:cNvSpPr txBox="1">
            <a:spLocks/>
          </p:cNvSpPr>
          <p:nvPr/>
        </p:nvSpPr>
        <p:spPr>
          <a:xfrm>
            <a:off x="3623053" y="3233869"/>
            <a:ext cx="1769670" cy="377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1pPr>
            <a:lvl2pPr marL="914400" marR="0" lvl="1"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2pPr>
            <a:lvl3pPr marL="1371600" marR="0" lvl="2"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3pPr>
            <a:lvl4pPr marL="1828800" marR="0" lvl="3"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4pPr>
            <a:lvl5pPr marL="2286000" marR="0" lvl="4"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5pPr>
            <a:lvl6pPr marL="2743200" marR="0" lvl="5"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6pPr>
            <a:lvl7pPr marL="3200400" marR="0" lvl="6"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7pPr>
            <a:lvl8pPr marL="3657600" marR="0" lvl="7"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8pPr>
            <a:lvl9pPr marL="4114800" marR="0" lvl="8"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9pPr>
          </a:lstStyle>
          <a:p>
            <a:pPr marL="0" marR="0" lvl="0" indent="0" algn="l" defTabSz="914400" rtl="0" eaLnBrk="1" fontAlgn="auto" latinLnBrk="0" hangingPunct="1">
              <a:lnSpc>
                <a:spcPct val="100000"/>
              </a:lnSpc>
              <a:spcBef>
                <a:spcPts val="0"/>
              </a:spcBef>
              <a:spcAft>
                <a:spcPts val="0"/>
              </a:spcAft>
              <a:buClr>
                <a:srgbClr val="202331"/>
              </a:buClr>
              <a:buSzPts val="2000"/>
              <a:buFont typeface="Poppins ExtraBold"/>
              <a:buNone/>
              <a:tabLst/>
              <a:defRPr/>
            </a:pPr>
            <a:r>
              <a:rPr kumimoji="0" lang="en-GB" sz="1400" b="0" i="0" u="none" strike="noStrike" kern="0" cap="none" spc="0" normalizeH="0" baseline="0" noProof="0">
                <a:ln>
                  <a:noFill/>
                </a:ln>
                <a:solidFill>
                  <a:srgbClr val="202331"/>
                </a:solidFill>
                <a:effectLst/>
                <a:uLnTx/>
                <a:uFillTx/>
                <a:latin typeface="Poppins ExtraBold"/>
                <a:cs typeface="Poppins ExtraBold"/>
                <a:sym typeface="Poppins ExtraBold"/>
              </a:rPr>
              <a:t>Sustainable Engagement</a:t>
            </a:r>
          </a:p>
        </p:txBody>
      </p:sp>
      <p:sp>
        <p:nvSpPr>
          <p:cNvPr id="1060" name="Google Shape;1042;p46">
            <a:extLst>
              <a:ext uri="{FF2B5EF4-FFF2-40B4-BE49-F238E27FC236}">
                <a16:creationId xmlns:a16="http://schemas.microsoft.com/office/drawing/2014/main" id="{C7A2A9A3-9D75-5CA6-182C-590427CF8318}"/>
              </a:ext>
            </a:extLst>
          </p:cNvPr>
          <p:cNvSpPr txBox="1">
            <a:spLocks/>
          </p:cNvSpPr>
          <p:nvPr/>
        </p:nvSpPr>
        <p:spPr>
          <a:xfrm>
            <a:off x="6290671" y="3233869"/>
            <a:ext cx="1576107" cy="377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1pPr>
            <a:lvl2pPr marL="914400" marR="0" lvl="1"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2pPr>
            <a:lvl3pPr marL="1371600" marR="0" lvl="2"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3pPr>
            <a:lvl4pPr marL="1828800" marR="0" lvl="3"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4pPr>
            <a:lvl5pPr marL="2286000" marR="0" lvl="4"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5pPr>
            <a:lvl6pPr marL="2743200" marR="0" lvl="5"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6pPr>
            <a:lvl7pPr marL="3200400" marR="0" lvl="6"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7pPr>
            <a:lvl8pPr marL="3657600" marR="0" lvl="7"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8pPr>
            <a:lvl9pPr marL="4114800" marR="0" lvl="8"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9pPr>
          </a:lstStyle>
          <a:p>
            <a:pPr marL="0" marR="0" lvl="0" indent="0" algn="l" defTabSz="914400" rtl="0" eaLnBrk="1" fontAlgn="auto" latinLnBrk="0" hangingPunct="1">
              <a:lnSpc>
                <a:spcPct val="100000"/>
              </a:lnSpc>
              <a:spcBef>
                <a:spcPts val="0"/>
              </a:spcBef>
              <a:spcAft>
                <a:spcPts val="0"/>
              </a:spcAft>
              <a:buClr>
                <a:srgbClr val="202331"/>
              </a:buClr>
              <a:buSzPts val="2000"/>
              <a:buFont typeface="Poppins ExtraBold"/>
              <a:buNone/>
              <a:tabLst/>
              <a:defRPr/>
            </a:pPr>
            <a:r>
              <a:rPr kumimoji="0" lang="en-GB" sz="1400" b="0" i="0" u="none" strike="noStrike" kern="0" cap="none" spc="0" normalizeH="0" baseline="0" noProof="0">
                <a:ln>
                  <a:noFill/>
                </a:ln>
                <a:solidFill>
                  <a:srgbClr val="202331"/>
                </a:solidFill>
                <a:effectLst/>
                <a:uLnTx/>
                <a:uFillTx/>
                <a:latin typeface="Poppins ExtraBold"/>
                <a:cs typeface="Poppins ExtraBold"/>
                <a:sym typeface="Poppins ExtraBold"/>
              </a:rPr>
              <a:t>Career Advancement</a:t>
            </a:r>
          </a:p>
        </p:txBody>
      </p:sp>
      <p:sp>
        <p:nvSpPr>
          <p:cNvPr id="1061" name="Google Shape;1043;p46">
            <a:extLst>
              <a:ext uri="{FF2B5EF4-FFF2-40B4-BE49-F238E27FC236}">
                <a16:creationId xmlns:a16="http://schemas.microsoft.com/office/drawing/2014/main" id="{65A5B51F-DEB0-D158-8496-731D36552BB5}"/>
              </a:ext>
            </a:extLst>
          </p:cNvPr>
          <p:cNvSpPr/>
          <p:nvPr/>
        </p:nvSpPr>
        <p:spPr>
          <a:xfrm>
            <a:off x="950790" y="2503571"/>
            <a:ext cx="567000" cy="567000"/>
          </a:xfrm>
          <a:prstGeom prst="rect">
            <a:avLst/>
          </a:pr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62" name="Google Shape;1044;p46">
            <a:extLst>
              <a:ext uri="{FF2B5EF4-FFF2-40B4-BE49-F238E27FC236}">
                <a16:creationId xmlns:a16="http://schemas.microsoft.com/office/drawing/2014/main" id="{2FD4D815-51D9-B2CB-F052-4F55D83EC86E}"/>
              </a:ext>
            </a:extLst>
          </p:cNvPr>
          <p:cNvSpPr/>
          <p:nvPr/>
        </p:nvSpPr>
        <p:spPr>
          <a:xfrm>
            <a:off x="3623053" y="2503571"/>
            <a:ext cx="567000" cy="567000"/>
          </a:xfrm>
          <a:prstGeom prst="rect">
            <a:avLst/>
          </a:pr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63" name="Google Shape;1045;p46">
            <a:extLst>
              <a:ext uri="{FF2B5EF4-FFF2-40B4-BE49-F238E27FC236}">
                <a16:creationId xmlns:a16="http://schemas.microsoft.com/office/drawing/2014/main" id="{44594DB9-335F-591C-5CA0-88991A3CB116}"/>
              </a:ext>
            </a:extLst>
          </p:cNvPr>
          <p:cNvSpPr/>
          <p:nvPr/>
        </p:nvSpPr>
        <p:spPr>
          <a:xfrm>
            <a:off x="6295303" y="2503571"/>
            <a:ext cx="567000" cy="567000"/>
          </a:xfrm>
          <a:prstGeom prst="rect">
            <a:avLst/>
          </a:pr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64" name="Google Shape;1046;p46">
            <a:extLst>
              <a:ext uri="{FF2B5EF4-FFF2-40B4-BE49-F238E27FC236}">
                <a16:creationId xmlns:a16="http://schemas.microsoft.com/office/drawing/2014/main" id="{1ED87170-F84F-D4E6-C3BC-1EEB6A31E3E7}"/>
              </a:ext>
            </a:extLst>
          </p:cNvPr>
          <p:cNvSpPr/>
          <p:nvPr/>
        </p:nvSpPr>
        <p:spPr>
          <a:xfrm>
            <a:off x="950790" y="759444"/>
            <a:ext cx="567000" cy="567000"/>
          </a:xfrm>
          <a:prstGeom prst="rect">
            <a:avLst/>
          </a:pr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65" name="Google Shape;1047;p46">
            <a:extLst>
              <a:ext uri="{FF2B5EF4-FFF2-40B4-BE49-F238E27FC236}">
                <a16:creationId xmlns:a16="http://schemas.microsoft.com/office/drawing/2014/main" id="{45B7E7FB-CF25-2430-1B7F-B3F85C95B42B}"/>
              </a:ext>
            </a:extLst>
          </p:cNvPr>
          <p:cNvSpPr/>
          <p:nvPr/>
        </p:nvSpPr>
        <p:spPr>
          <a:xfrm>
            <a:off x="3623053" y="759444"/>
            <a:ext cx="567000" cy="567000"/>
          </a:xfrm>
          <a:prstGeom prst="rect">
            <a:avLst/>
          </a:pr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66" name="Google Shape;1048;p46">
            <a:extLst>
              <a:ext uri="{FF2B5EF4-FFF2-40B4-BE49-F238E27FC236}">
                <a16:creationId xmlns:a16="http://schemas.microsoft.com/office/drawing/2014/main" id="{578DEEE8-10D5-B747-0451-571529AB637C}"/>
              </a:ext>
            </a:extLst>
          </p:cNvPr>
          <p:cNvSpPr/>
          <p:nvPr/>
        </p:nvSpPr>
        <p:spPr>
          <a:xfrm>
            <a:off x="6295303" y="759444"/>
            <a:ext cx="567000" cy="567000"/>
          </a:xfrm>
          <a:prstGeom prst="rect">
            <a:avLst/>
          </a:pr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1067" name="Google Shape;1049;p46">
            <a:extLst>
              <a:ext uri="{FF2B5EF4-FFF2-40B4-BE49-F238E27FC236}">
                <a16:creationId xmlns:a16="http://schemas.microsoft.com/office/drawing/2014/main" id="{C287EAFB-4B6C-A009-FDA9-A1989DB922E7}"/>
              </a:ext>
            </a:extLst>
          </p:cNvPr>
          <p:cNvGrpSpPr/>
          <p:nvPr/>
        </p:nvGrpSpPr>
        <p:grpSpPr>
          <a:xfrm>
            <a:off x="6409203" y="2617633"/>
            <a:ext cx="339200" cy="338875"/>
            <a:chOff x="4016825" y="3801400"/>
            <a:chExt cx="339200" cy="338875"/>
          </a:xfrm>
        </p:grpSpPr>
        <p:sp>
          <p:nvSpPr>
            <p:cNvPr id="1068" name="Google Shape;1050;p46">
              <a:extLst>
                <a:ext uri="{FF2B5EF4-FFF2-40B4-BE49-F238E27FC236}">
                  <a16:creationId xmlns:a16="http://schemas.microsoft.com/office/drawing/2014/main" id="{C0174B6E-A5D7-7566-D5AB-9D6CDFE63D4D}"/>
                </a:ext>
              </a:extLst>
            </p:cNvPr>
            <p:cNvSpPr/>
            <p:nvPr/>
          </p:nvSpPr>
          <p:spPr>
            <a:xfrm>
              <a:off x="4016825" y="3801400"/>
              <a:ext cx="339200" cy="338875"/>
            </a:xfrm>
            <a:custGeom>
              <a:avLst/>
              <a:gdLst/>
              <a:ahLst/>
              <a:cxnLst/>
              <a:rect l="l" t="t" r="r" b="b"/>
              <a:pathLst>
                <a:path w="13568" h="13555" extrusionOk="0">
                  <a:moveTo>
                    <a:pt x="10125" y="525"/>
                  </a:moveTo>
                  <a:lnTo>
                    <a:pt x="10125" y="4233"/>
                  </a:lnTo>
                  <a:lnTo>
                    <a:pt x="8767" y="4233"/>
                  </a:lnTo>
                  <a:cubicBezTo>
                    <a:pt x="8701" y="4233"/>
                    <a:pt x="8645" y="4259"/>
                    <a:pt x="8588" y="4316"/>
                  </a:cubicBezTo>
                  <a:lnTo>
                    <a:pt x="8133" y="4771"/>
                  </a:lnTo>
                  <a:lnTo>
                    <a:pt x="7675" y="4316"/>
                  </a:lnTo>
                  <a:cubicBezTo>
                    <a:pt x="7635" y="4259"/>
                    <a:pt x="7566" y="4233"/>
                    <a:pt x="7496" y="4233"/>
                  </a:cubicBezTo>
                  <a:lnTo>
                    <a:pt x="6155" y="4233"/>
                  </a:lnTo>
                  <a:lnTo>
                    <a:pt x="6155" y="525"/>
                  </a:lnTo>
                  <a:close/>
                  <a:moveTo>
                    <a:pt x="11453" y="4024"/>
                  </a:moveTo>
                  <a:lnTo>
                    <a:pt x="11453" y="10650"/>
                  </a:lnTo>
                  <a:lnTo>
                    <a:pt x="2128" y="10650"/>
                  </a:lnTo>
                  <a:lnTo>
                    <a:pt x="2128" y="4024"/>
                  </a:lnTo>
                  <a:lnTo>
                    <a:pt x="5614" y="4024"/>
                  </a:lnTo>
                  <a:lnTo>
                    <a:pt x="5614" y="4233"/>
                  </a:lnTo>
                  <a:cubicBezTo>
                    <a:pt x="5614" y="4522"/>
                    <a:pt x="5850" y="4771"/>
                    <a:pt x="6155" y="4771"/>
                  </a:cubicBezTo>
                  <a:lnTo>
                    <a:pt x="7386" y="4771"/>
                  </a:lnTo>
                  <a:lnTo>
                    <a:pt x="7758" y="5146"/>
                  </a:lnTo>
                  <a:cubicBezTo>
                    <a:pt x="7855" y="5242"/>
                    <a:pt x="7994" y="5298"/>
                    <a:pt x="8133" y="5298"/>
                  </a:cubicBezTo>
                  <a:cubicBezTo>
                    <a:pt x="8270" y="5298"/>
                    <a:pt x="8409" y="5242"/>
                    <a:pt x="8505" y="5146"/>
                  </a:cubicBezTo>
                  <a:lnTo>
                    <a:pt x="8880" y="4771"/>
                  </a:lnTo>
                  <a:lnTo>
                    <a:pt x="10125" y="4771"/>
                  </a:lnTo>
                  <a:cubicBezTo>
                    <a:pt x="10414" y="4771"/>
                    <a:pt x="10650" y="4522"/>
                    <a:pt x="10650" y="4233"/>
                  </a:cubicBezTo>
                  <a:lnTo>
                    <a:pt x="10650" y="4024"/>
                  </a:lnTo>
                  <a:close/>
                  <a:moveTo>
                    <a:pt x="12240" y="2961"/>
                  </a:moveTo>
                  <a:cubicBezTo>
                    <a:pt x="12392" y="2961"/>
                    <a:pt x="12502" y="3084"/>
                    <a:pt x="12502" y="3224"/>
                  </a:cubicBezTo>
                  <a:lnTo>
                    <a:pt x="12502" y="11702"/>
                  </a:lnTo>
                  <a:lnTo>
                    <a:pt x="8369" y="11702"/>
                  </a:lnTo>
                  <a:cubicBezTo>
                    <a:pt x="8230" y="11702"/>
                    <a:pt x="8104" y="11825"/>
                    <a:pt x="8104" y="11964"/>
                  </a:cubicBezTo>
                  <a:lnTo>
                    <a:pt x="5464" y="11964"/>
                  </a:lnTo>
                  <a:cubicBezTo>
                    <a:pt x="5464" y="11825"/>
                    <a:pt x="5338" y="11702"/>
                    <a:pt x="5199" y="11702"/>
                  </a:cubicBezTo>
                  <a:lnTo>
                    <a:pt x="1066" y="11702"/>
                  </a:lnTo>
                  <a:lnTo>
                    <a:pt x="1066" y="3224"/>
                  </a:lnTo>
                  <a:cubicBezTo>
                    <a:pt x="1066" y="3084"/>
                    <a:pt x="1176" y="2961"/>
                    <a:pt x="1328" y="2961"/>
                  </a:cubicBezTo>
                  <a:lnTo>
                    <a:pt x="5614" y="2961"/>
                  </a:lnTo>
                  <a:lnTo>
                    <a:pt x="5614" y="3499"/>
                  </a:lnTo>
                  <a:lnTo>
                    <a:pt x="1853" y="3499"/>
                  </a:lnTo>
                  <a:cubicBezTo>
                    <a:pt x="1713" y="3499"/>
                    <a:pt x="1590" y="3609"/>
                    <a:pt x="1590" y="3761"/>
                  </a:cubicBezTo>
                  <a:lnTo>
                    <a:pt x="1590" y="10912"/>
                  </a:lnTo>
                  <a:cubicBezTo>
                    <a:pt x="1590" y="11051"/>
                    <a:pt x="1713" y="11177"/>
                    <a:pt x="1853" y="11177"/>
                  </a:cubicBezTo>
                  <a:lnTo>
                    <a:pt x="11715" y="11177"/>
                  </a:lnTo>
                  <a:cubicBezTo>
                    <a:pt x="11855" y="11177"/>
                    <a:pt x="11977" y="11051"/>
                    <a:pt x="11977" y="10912"/>
                  </a:cubicBezTo>
                  <a:lnTo>
                    <a:pt x="11977" y="3761"/>
                  </a:lnTo>
                  <a:cubicBezTo>
                    <a:pt x="11977" y="3609"/>
                    <a:pt x="11855" y="3499"/>
                    <a:pt x="11715" y="3499"/>
                  </a:cubicBezTo>
                  <a:lnTo>
                    <a:pt x="10650" y="3499"/>
                  </a:lnTo>
                  <a:lnTo>
                    <a:pt x="10650" y="2961"/>
                  </a:lnTo>
                  <a:close/>
                  <a:moveTo>
                    <a:pt x="13030" y="12240"/>
                  </a:moveTo>
                  <a:lnTo>
                    <a:pt x="13030" y="12767"/>
                  </a:lnTo>
                  <a:cubicBezTo>
                    <a:pt x="13030" y="12904"/>
                    <a:pt x="12917" y="13030"/>
                    <a:pt x="12768" y="13030"/>
                  </a:cubicBezTo>
                  <a:lnTo>
                    <a:pt x="800" y="13030"/>
                  </a:lnTo>
                  <a:cubicBezTo>
                    <a:pt x="651" y="13030"/>
                    <a:pt x="538" y="12904"/>
                    <a:pt x="538" y="12767"/>
                  </a:cubicBezTo>
                  <a:lnTo>
                    <a:pt x="538" y="12240"/>
                  </a:lnTo>
                  <a:lnTo>
                    <a:pt x="5006" y="12240"/>
                  </a:lnTo>
                  <a:cubicBezTo>
                    <a:pt x="5089" y="12392"/>
                    <a:pt x="5269" y="12505"/>
                    <a:pt x="5464" y="12505"/>
                  </a:cubicBezTo>
                  <a:lnTo>
                    <a:pt x="8104" y="12505"/>
                  </a:lnTo>
                  <a:cubicBezTo>
                    <a:pt x="8299" y="12505"/>
                    <a:pt x="8479" y="12392"/>
                    <a:pt x="8562" y="12240"/>
                  </a:cubicBezTo>
                  <a:close/>
                  <a:moveTo>
                    <a:pt x="6155" y="0"/>
                  </a:moveTo>
                  <a:cubicBezTo>
                    <a:pt x="5850" y="0"/>
                    <a:pt x="5614" y="236"/>
                    <a:pt x="5614" y="525"/>
                  </a:cubicBezTo>
                  <a:lnTo>
                    <a:pt x="5614" y="2434"/>
                  </a:lnTo>
                  <a:lnTo>
                    <a:pt x="1328" y="2434"/>
                  </a:lnTo>
                  <a:cubicBezTo>
                    <a:pt x="883" y="2434"/>
                    <a:pt x="538" y="2795"/>
                    <a:pt x="538" y="3224"/>
                  </a:cubicBezTo>
                  <a:lnTo>
                    <a:pt x="538" y="11702"/>
                  </a:lnTo>
                  <a:lnTo>
                    <a:pt x="263" y="11702"/>
                  </a:lnTo>
                  <a:cubicBezTo>
                    <a:pt x="123" y="11702"/>
                    <a:pt x="0" y="11825"/>
                    <a:pt x="0" y="11964"/>
                  </a:cubicBezTo>
                  <a:lnTo>
                    <a:pt x="0" y="12767"/>
                  </a:lnTo>
                  <a:cubicBezTo>
                    <a:pt x="0" y="13209"/>
                    <a:pt x="359" y="13554"/>
                    <a:pt x="800" y="13554"/>
                  </a:cubicBezTo>
                  <a:lnTo>
                    <a:pt x="12768" y="13554"/>
                  </a:lnTo>
                  <a:cubicBezTo>
                    <a:pt x="13209" y="13554"/>
                    <a:pt x="13568" y="13209"/>
                    <a:pt x="13568" y="12767"/>
                  </a:cubicBezTo>
                  <a:lnTo>
                    <a:pt x="13568" y="11964"/>
                  </a:lnTo>
                  <a:cubicBezTo>
                    <a:pt x="13568" y="11825"/>
                    <a:pt x="13445" y="11702"/>
                    <a:pt x="13305" y="11702"/>
                  </a:cubicBezTo>
                  <a:lnTo>
                    <a:pt x="13030" y="11702"/>
                  </a:lnTo>
                  <a:lnTo>
                    <a:pt x="13030" y="3224"/>
                  </a:lnTo>
                  <a:cubicBezTo>
                    <a:pt x="13030" y="2795"/>
                    <a:pt x="12685" y="2434"/>
                    <a:pt x="12240" y="2434"/>
                  </a:cubicBezTo>
                  <a:lnTo>
                    <a:pt x="10650" y="2434"/>
                  </a:lnTo>
                  <a:lnTo>
                    <a:pt x="10650" y="525"/>
                  </a:lnTo>
                  <a:cubicBezTo>
                    <a:pt x="10650" y="236"/>
                    <a:pt x="10414" y="0"/>
                    <a:pt x="10125" y="0"/>
                  </a:cubicBezTo>
                  <a:close/>
                </a:path>
              </a:pathLst>
            </a:custGeom>
            <a:solidFill>
              <a:srgbClr val="202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69" name="Google Shape;1051;p46">
              <a:extLst>
                <a:ext uri="{FF2B5EF4-FFF2-40B4-BE49-F238E27FC236}">
                  <a16:creationId xmlns:a16="http://schemas.microsoft.com/office/drawing/2014/main" id="{49949E3B-17A7-C3D5-FB4C-4288FBE55FE4}"/>
                </a:ext>
              </a:extLst>
            </p:cNvPr>
            <p:cNvSpPr/>
            <p:nvPr/>
          </p:nvSpPr>
          <p:spPr>
            <a:xfrm>
              <a:off x="4186625" y="3828025"/>
              <a:ext cx="67000" cy="66150"/>
            </a:xfrm>
            <a:custGeom>
              <a:avLst/>
              <a:gdLst/>
              <a:ahLst/>
              <a:cxnLst/>
              <a:rect l="l" t="t" r="r" b="b"/>
              <a:pathLst>
                <a:path w="2680" h="2646" extrusionOk="0">
                  <a:moveTo>
                    <a:pt x="1617" y="525"/>
                  </a:moveTo>
                  <a:cubicBezTo>
                    <a:pt x="1909" y="525"/>
                    <a:pt x="2141" y="761"/>
                    <a:pt x="2141" y="1067"/>
                  </a:cubicBezTo>
                  <a:cubicBezTo>
                    <a:pt x="2128" y="1412"/>
                    <a:pt x="1869" y="1584"/>
                    <a:pt x="1610" y="1584"/>
                  </a:cubicBezTo>
                  <a:cubicBezTo>
                    <a:pt x="1351" y="1584"/>
                    <a:pt x="1092" y="1412"/>
                    <a:pt x="1079" y="1067"/>
                  </a:cubicBezTo>
                  <a:cubicBezTo>
                    <a:pt x="1079" y="761"/>
                    <a:pt x="1312" y="525"/>
                    <a:pt x="1617" y="525"/>
                  </a:cubicBezTo>
                  <a:close/>
                  <a:moveTo>
                    <a:pt x="1600" y="1"/>
                  </a:moveTo>
                  <a:cubicBezTo>
                    <a:pt x="793" y="1"/>
                    <a:pt x="279" y="919"/>
                    <a:pt x="704" y="1604"/>
                  </a:cubicBezTo>
                  <a:lnTo>
                    <a:pt x="97" y="2199"/>
                  </a:lnTo>
                  <a:cubicBezTo>
                    <a:pt x="0" y="2295"/>
                    <a:pt x="0" y="2461"/>
                    <a:pt x="97" y="2574"/>
                  </a:cubicBezTo>
                  <a:cubicBezTo>
                    <a:pt x="151" y="2622"/>
                    <a:pt x="220" y="2646"/>
                    <a:pt x="287" y="2646"/>
                  </a:cubicBezTo>
                  <a:cubicBezTo>
                    <a:pt x="355" y="2646"/>
                    <a:pt x="420" y="2622"/>
                    <a:pt x="468" y="2574"/>
                  </a:cubicBezTo>
                  <a:lnTo>
                    <a:pt x="1079" y="1979"/>
                  </a:lnTo>
                  <a:cubicBezTo>
                    <a:pt x="1242" y="2079"/>
                    <a:pt x="1420" y="2125"/>
                    <a:pt x="1595" y="2125"/>
                  </a:cubicBezTo>
                  <a:cubicBezTo>
                    <a:pt x="2148" y="2125"/>
                    <a:pt x="2679" y="1674"/>
                    <a:pt x="2669" y="1067"/>
                  </a:cubicBezTo>
                  <a:cubicBezTo>
                    <a:pt x="2669" y="469"/>
                    <a:pt x="2198" y="1"/>
                    <a:pt x="1617" y="1"/>
                  </a:cubicBezTo>
                  <a:cubicBezTo>
                    <a:pt x="1611" y="1"/>
                    <a:pt x="1605" y="1"/>
                    <a:pt x="1600" y="1"/>
                  </a:cubicBezTo>
                  <a:close/>
                </a:path>
              </a:pathLst>
            </a:custGeom>
            <a:solidFill>
              <a:srgbClr val="202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70" name="Google Shape;1052;p46">
              <a:extLst>
                <a:ext uri="{FF2B5EF4-FFF2-40B4-BE49-F238E27FC236}">
                  <a16:creationId xmlns:a16="http://schemas.microsoft.com/office/drawing/2014/main" id="{FD45D8FF-6AD0-6069-8C3F-22A09913B886}"/>
                </a:ext>
              </a:extLst>
            </p:cNvPr>
            <p:cNvSpPr/>
            <p:nvPr/>
          </p:nvSpPr>
          <p:spPr>
            <a:xfrm>
              <a:off x="4083225" y="3928100"/>
              <a:ext cx="119275" cy="126100"/>
            </a:xfrm>
            <a:custGeom>
              <a:avLst/>
              <a:gdLst/>
              <a:ahLst/>
              <a:cxnLst/>
              <a:rect l="l" t="t" r="r" b="b"/>
              <a:pathLst>
                <a:path w="4771" h="5044" extrusionOk="0">
                  <a:moveTo>
                    <a:pt x="2390" y="541"/>
                  </a:moveTo>
                  <a:cubicBezTo>
                    <a:pt x="3188" y="541"/>
                    <a:pt x="3984" y="672"/>
                    <a:pt x="4233" y="934"/>
                  </a:cubicBezTo>
                  <a:cubicBezTo>
                    <a:pt x="3977" y="1190"/>
                    <a:pt x="3178" y="1318"/>
                    <a:pt x="2380" y="1318"/>
                  </a:cubicBezTo>
                  <a:cubicBezTo>
                    <a:pt x="1583" y="1318"/>
                    <a:pt x="787" y="1190"/>
                    <a:pt x="538" y="934"/>
                  </a:cubicBezTo>
                  <a:cubicBezTo>
                    <a:pt x="793" y="672"/>
                    <a:pt x="1593" y="541"/>
                    <a:pt x="2390" y="541"/>
                  </a:cubicBezTo>
                  <a:close/>
                  <a:moveTo>
                    <a:pt x="4233" y="1545"/>
                  </a:moveTo>
                  <a:lnTo>
                    <a:pt x="4233" y="1986"/>
                  </a:lnTo>
                  <a:cubicBezTo>
                    <a:pt x="3997" y="2249"/>
                    <a:pt x="3188" y="2380"/>
                    <a:pt x="2379" y="2380"/>
                  </a:cubicBezTo>
                  <a:cubicBezTo>
                    <a:pt x="1569" y="2380"/>
                    <a:pt x="760" y="2249"/>
                    <a:pt x="525" y="1986"/>
                  </a:cubicBezTo>
                  <a:lnTo>
                    <a:pt x="525" y="1545"/>
                  </a:lnTo>
                  <a:cubicBezTo>
                    <a:pt x="1057" y="1759"/>
                    <a:pt x="1721" y="1866"/>
                    <a:pt x="2384" y="1866"/>
                  </a:cubicBezTo>
                  <a:cubicBezTo>
                    <a:pt x="3046" y="1866"/>
                    <a:pt x="3706" y="1759"/>
                    <a:pt x="4233" y="1545"/>
                  </a:cubicBezTo>
                  <a:close/>
                  <a:moveTo>
                    <a:pt x="4233" y="2607"/>
                  </a:moveTo>
                  <a:lnTo>
                    <a:pt x="4233" y="3039"/>
                  </a:lnTo>
                  <a:cubicBezTo>
                    <a:pt x="3997" y="3308"/>
                    <a:pt x="3188" y="3442"/>
                    <a:pt x="2379" y="3442"/>
                  </a:cubicBezTo>
                  <a:cubicBezTo>
                    <a:pt x="1569" y="3442"/>
                    <a:pt x="760" y="3308"/>
                    <a:pt x="525" y="3039"/>
                  </a:cubicBezTo>
                  <a:lnTo>
                    <a:pt x="525" y="2607"/>
                  </a:lnTo>
                  <a:cubicBezTo>
                    <a:pt x="1057" y="2815"/>
                    <a:pt x="1721" y="2918"/>
                    <a:pt x="2384" y="2918"/>
                  </a:cubicBezTo>
                  <a:cubicBezTo>
                    <a:pt x="3046" y="2918"/>
                    <a:pt x="3706" y="2815"/>
                    <a:pt x="4233" y="2607"/>
                  </a:cubicBezTo>
                  <a:close/>
                  <a:moveTo>
                    <a:pt x="4233" y="3673"/>
                  </a:moveTo>
                  <a:lnTo>
                    <a:pt x="4233" y="4101"/>
                  </a:lnTo>
                  <a:cubicBezTo>
                    <a:pt x="4163" y="4214"/>
                    <a:pt x="3539" y="4503"/>
                    <a:pt x="2377" y="4503"/>
                  </a:cubicBezTo>
                  <a:cubicBezTo>
                    <a:pt x="1215" y="4503"/>
                    <a:pt x="594" y="4214"/>
                    <a:pt x="525" y="4101"/>
                  </a:cubicBezTo>
                  <a:lnTo>
                    <a:pt x="525" y="3673"/>
                  </a:lnTo>
                  <a:cubicBezTo>
                    <a:pt x="1057" y="3880"/>
                    <a:pt x="1721" y="3984"/>
                    <a:pt x="2384" y="3984"/>
                  </a:cubicBezTo>
                  <a:cubicBezTo>
                    <a:pt x="3046" y="3984"/>
                    <a:pt x="3706" y="3880"/>
                    <a:pt x="4233" y="3673"/>
                  </a:cubicBezTo>
                  <a:close/>
                  <a:moveTo>
                    <a:pt x="2380" y="1"/>
                  </a:moveTo>
                  <a:cubicBezTo>
                    <a:pt x="1189" y="1"/>
                    <a:pt x="0" y="312"/>
                    <a:pt x="0" y="934"/>
                  </a:cubicBezTo>
                  <a:lnTo>
                    <a:pt x="0" y="4101"/>
                  </a:lnTo>
                  <a:cubicBezTo>
                    <a:pt x="0" y="4835"/>
                    <a:pt x="1494" y="5044"/>
                    <a:pt x="2377" y="5044"/>
                  </a:cubicBezTo>
                  <a:cubicBezTo>
                    <a:pt x="3263" y="5044"/>
                    <a:pt x="4770" y="4835"/>
                    <a:pt x="4770" y="4101"/>
                  </a:cubicBezTo>
                  <a:lnTo>
                    <a:pt x="4770" y="934"/>
                  </a:lnTo>
                  <a:cubicBezTo>
                    <a:pt x="4764" y="312"/>
                    <a:pt x="3571" y="1"/>
                    <a:pt x="2380" y="1"/>
                  </a:cubicBezTo>
                  <a:close/>
                </a:path>
              </a:pathLst>
            </a:custGeom>
            <a:solidFill>
              <a:srgbClr val="202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71" name="Google Shape;1053;p46">
              <a:extLst>
                <a:ext uri="{FF2B5EF4-FFF2-40B4-BE49-F238E27FC236}">
                  <a16:creationId xmlns:a16="http://schemas.microsoft.com/office/drawing/2014/main" id="{784B13A5-08D4-AF81-5688-D885BF875D4D}"/>
                </a:ext>
              </a:extLst>
            </p:cNvPr>
            <p:cNvSpPr/>
            <p:nvPr/>
          </p:nvSpPr>
          <p:spPr>
            <a:xfrm>
              <a:off x="4216325" y="4024400"/>
              <a:ext cx="67425" cy="13200"/>
            </a:xfrm>
            <a:custGeom>
              <a:avLst/>
              <a:gdLst/>
              <a:ahLst/>
              <a:cxnLst/>
              <a:rect l="l" t="t" r="r" b="b"/>
              <a:pathLst>
                <a:path w="2697" h="528" extrusionOk="0">
                  <a:moveTo>
                    <a:pt x="346" y="0"/>
                  </a:moveTo>
                  <a:cubicBezTo>
                    <a:pt x="1" y="17"/>
                    <a:pt x="1" y="528"/>
                    <a:pt x="346" y="528"/>
                  </a:cubicBezTo>
                  <a:lnTo>
                    <a:pt x="2407" y="528"/>
                  </a:lnTo>
                  <a:cubicBezTo>
                    <a:pt x="2530" y="528"/>
                    <a:pt x="2656" y="445"/>
                    <a:pt x="2670" y="305"/>
                  </a:cubicBezTo>
                  <a:cubicBezTo>
                    <a:pt x="2696" y="140"/>
                    <a:pt x="2573" y="0"/>
                    <a:pt x="2407" y="0"/>
                  </a:cubicBezTo>
                  <a:close/>
                </a:path>
              </a:pathLst>
            </a:custGeom>
            <a:solidFill>
              <a:srgbClr val="202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72" name="Google Shape;1054;p46">
              <a:extLst>
                <a:ext uri="{FF2B5EF4-FFF2-40B4-BE49-F238E27FC236}">
                  <a16:creationId xmlns:a16="http://schemas.microsoft.com/office/drawing/2014/main" id="{CAE08648-802C-7DE6-EF6D-BEA60E11F5F6}"/>
                </a:ext>
              </a:extLst>
            </p:cNvPr>
            <p:cNvSpPr/>
            <p:nvPr/>
          </p:nvSpPr>
          <p:spPr>
            <a:xfrm>
              <a:off x="4216325" y="3998175"/>
              <a:ext cx="67425" cy="13125"/>
            </a:xfrm>
            <a:custGeom>
              <a:avLst/>
              <a:gdLst/>
              <a:ahLst/>
              <a:cxnLst/>
              <a:rect l="l" t="t" r="r" b="b"/>
              <a:pathLst>
                <a:path w="2697" h="525" extrusionOk="0">
                  <a:moveTo>
                    <a:pt x="346" y="0"/>
                  </a:moveTo>
                  <a:cubicBezTo>
                    <a:pt x="1" y="0"/>
                    <a:pt x="1" y="511"/>
                    <a:pt x="346" y="525"/>
                  </a:cubicBezTo>
                  <a:lnTo>
                    <a:pt x="2407" y="525"/>
                  </a:lnTo>
                  <a:cubicBezTo>
                    <a:pt x="2530" y="525"/>
                    <a:pt x="2656" y="428"/>
                    <a:pt x="2670" y="302"/>
                  </a:cubicBezTo>
                  <a:cubicBezTo>
                    <a:pt x="2696" y="136"/>
                    <a:pt x="2573" y="0"/>
                    <a:pt x="2407" y="0"/>
                  </a:cubicBezTo>
                  <a:close/>
                </a:path>
              </a:pathLst>
            </a:custGeom>
            <a:solidFill>
              <a:srgbClr val="202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73" name="Google Shape;1055;p46">
              <a:extLst>
                <a:ext uri="{FF2B5EF4-FFF2-40B4-BE49-F238E27FC236}">
                  <a16:creationId xmlns:a16="http://schemas.microsoft.com/office/drawing/2014/main" id="{3BC73FEE-D237-3BFF-CFF3-953B48DB744B}"/>
                </a:ext>
              </a:extLst>
            </p:cNvPr>
            <p:cNvSpPr/>
            <p:nvPr/>
          </p:nvSpPr>
          <p:spPr>
            <a:xfrm>
              <a:off x="4216325" y="3971525"/>
              <a:ext cx="67425" cy="13125"/>
            </a:xfrm>
            <a:custGeom>
              <a:avLst/>
              <a:gdLst/>
              <a:ahLst/>
              <a:cxnLst/>
              <a:rect l="l" t="t" r="r" b="b"/>
              <a:pathLst>
                <a:path w="2697" h="525" extrusionOk="0">
                  <a:moveTo>
                    <a:pt x="346" y="1"/>
                  </a:moveTo>
                  <a:cubicBezTo>
                    <a:pt x="1" y="14"/>
                    <a:pt x="1" y="512"/>
                    <a:pt x="346" y="525"/>
                  </a:cubicBezTo>
                  <a:lnTo>
                    <a:pt x="2407" y="525"/>
                  </a:lnTo>
                  <a:cubicBezTo>
                    <a:pt x="2530" y="525"/>
                    <a:pt x="2656" y="429"/>
                    <a:pt x="2670" y="306"/>
                  </a:cubicBezTo>
                  <a:cubicBezTo>
                    <a:pt x="2696" y="140"/>
                    <a:pt x="2573" y="1"/>
                    <a:pt x="2407" y="1"/>
                  </a:cubicBezTo>
                  <a:close/>
                </a:path>
              </a:pathLst>
            </a:custGeom>
            <a:solidFill>
              <a:srgbClr val="202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74" name="Google Shape;1056;p46">
              <a:extLst>
                <a:ext uri="{FF2B5EF4-FFF2-40B4-BE49-F238E27FC236}">
                  <a16:creationId xmlns:a16="http://schemas.microsoft.com/office/drawing/2014/main" id="{FE3E23B0-2476-E919-FE82-2143B3793847}"/>
                </a:ext>
              </a:extLst>
            </p:cNvPr>
            <p:cNvSpPr/>
            <p:nvPr/>
          </p:nvSpPr>
          <p:spPr>
            <a:xfrm>
              <a:off x="4216325" y="3944875"/>
              <a:ext cx="67425" cy="13575"/>
            </a:xfrm>
            <a:custGeom>
              <a:avLst/>
              <a:gdLst/>
              <a:ahLst/>
              <a:cxnLst/>
              <a:rect l="l" t="t" r="r" b="b"/>
              <a:pathLst>
                <a:path w="2697" h="543" extrusionOk="0">
                  <a:moveTo>
                    <a:pt x="346" y="1"/>
                  </a:moveTo>
                  <a:cubicBezTo>
                    <a:pt x="1" y="14"/>
                    <a:pt x="1" y="525"/>
                    <a:pt x="346" y="542"/>
                  </a:cubicBezTo>
                  <a:lnTo>
                    <a:pt x="2407" y="542"/>
                  </a:lnTo>
                  <a:cubicBezTo>
                    <a:pt x="2530" y="542"/>
                    <a:pt x="2656" y="442"/>
                    <a:pt x="2670" y="306"/>
                  </a:cubicBezTo>
                  <a:cubicBezTo>
                    <a:pt x="2696" y="154"/>
                    <a:pt x="2573" y="1"/>
                    <a:pt x="2407" y="1"/>
                  </a:cubicBezTo>
                  <a:close/>
                </a:path>
              </a:pathLst>
            </a:custGeom>
            <a:solidFill>
              <a:srgbClr val="202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1075" name="Google Shape;1057;p46">
            <a:extLst>
              <a:ext uri="{FF2B5EF4-FFF2-40B4-BE49-F238E27FC236}">
                <a16:creationId xmlns:a16="http://schemas.microsoft.com/office/drawing/2014/main" id="{8A97AA65-3C70-1AB6-1CA8-BDF0AF72C088}"/>
              </a:ext>
            </a:extLst>
          </p:cNvPr>
          <p:cNvGrpSpPr/>
          <p:nvPr/>
        </p:nvGrpSpPr>
        <p:grpSpPr>
          <a:xfrm>
            <a:off x="3770153" y="2617421"/>
            <a:ext cx="272800" cy="339300"/>
            <a:chOff x="4108450" y="3256400"/>
            <a:chExt cx="272800" cy="339300"/>
          </a:xfrm>
        </p:grpSpPr>
        <p:sp>
          <p:nvSpPr>
            <p:cNvPr id="1076" name="Google Shape;1058;p46">
              <a:extLst>
                <a:ext uri="{FF2B5EF4-FFF2-40B4-BE49-F238E27FC236}">
                  <a16:creationId xmlns:a16="http://schemas.microsoft.com/office/drawing/2014/main" id="{069097BA-B212-EB05-18B6-529EFE360E99}"/>
                </a:ext>
              </a:extLst>
            </p:cNvPr>
            <p:cNvSpPr/>
            <p:nvPr/>
          </p:nvSpPr>
          <p:spPr>
            <a:xfrm>
              <a:off x="4108450" y="3256400"/>
              <a:ext cx="272800" cy="339300"/>
            </a:xfrm>
            <a:custGeom>
              <a:avLst/>
              <a:gdLst/>
              <a:ahLst/>
              <a:cxnLst/>
              <a:rect l="l" t="t" r="r" b="b"/>
              <a:pathLst>
                <a:path w="10912" h="13572" extrusionOk="0">
                  <a:moveTo>
                    <a:pt x="8714" y="817"/>
                  </a:moveTo>
                  <a:lnTo>
                    <a:pt x="10069" y="2172"/>
                  </a:lnTo>
                  <a:lnTo>
                    <a:pt x="8714" y="2172"/>
                  </a:lnTo>
                  <a:lnTo>
                    <a:pt x="8714" y="817"/>
                  </a:lnTo>
                  <a:close/>
                  <a:moveTo>
                    <a:pt x="8190" y="1564"/>
                  </a:moveTo>
                  <a:lnTo>
                    <a:pt x="8190" y="2451"/>
                  </a:lnTo>
                  <a:cubicBezTo>
                    <a:pt x="8190" y="2587"/>
                    <a:pt x="8299" y="2713"/>
                    <a:pt x="8452" y="2713"/>
                  </a:cubicBezTo>
                  <a:lnTo>
                    <a:pt x="9322" y="2713"/>
                  </a:lnTo>
                  <a:lnTo>
                    <a:pt x="9322" y="10570"/>
                  </a:lnTo>
                  <a:lnTo>
                    <a:pt x="2961" y="10570"/>
                  </a:lnTo>
                  <a:lnTo>
                    <a:pt x="2961" y="1564"/>
                  </a:lnTo>
                  <a:close/>
                  <a:moveTo>
                    <a:pt x="8190" y="542"/>
                  </a:moveTo>
                  <a:lnTo>
                    <a:pt x="8190" y="1066"/>
                  </a:lnTo>
                  <a:lnTo>
                    <a:pt x="2696" y="1066"/>
                  </a:lnTo>
                  <a:cubicBezTo>
                    <a:pt x="2560" y="1066"/>
                    <a:pt x="2433" y="1192"/>
                    <a:pt x="2433" y="1329"/>
                  </a:cubicBezTo>
                  <a:lnTo>
                    <a:pt x="2433" y="10846"/>
                  </a:lnTo>
                  <a:cubicBezTo>
                    <a:pt x="2433" y="10985"/>
                    <a:pt x="2560" y="11108"/>
                    <a:pt x="2696" y="11108"/>
                  </a:cubicBezTo>
                  <a:lnTo>
                    <a:pt x="9584" y="11108"/>
                  </a:lnTo>
                  <a:cubicBezTo>
                    <a:pt x="9737" y="11108"/>
                    <a:pt x="9849" y="10985"/>
                    <a:pt x="9849" y="10846"/>
                  </a:cubicBezTo>
                  <a:lnTo>
                    <a:pt x="9849" y="2713"/>
                  </a:lnTo>
                  <a:lnTo>
                    <a:pt x="10387" y="2713"/>
                  </a:lnTo>
                  <a:lnTo>
                    <a:pt x="10387" y="11633"/>
                  </a:lnTo>
                  <a:lnTo>
                    <a:pt x="1909" y="11633"/>
                  </a:lnTo>
                  <a:lnTo>
                    <a:pt x="1909" y="542"/>
                  </a:lnTo>
                  <a:close/>
                  <a:moveTo>
                    <a:pt x="1368" y="1909"/>
                  </a:moveTo>
                  <a:lnTo>
                    <a:pt x="1368" y="11925"/>
                  </a:lnTo>
                  <a:cubicBezTo>
                    <a:pt x="1368" y="12077"/>
                    <a:pt x="1494" y="12187"/>
                    <a:pt x="1647" y="12187"/>
                  </a:cubicBezTo>
                  <a:lnTo>
                    <a:pt x="9003" y="12187"/>
                  </a:lnTo>
                  <a:lnTo>
                    <a:pt x="9003" y="13043"/>
                  </a:lnTo>
                  <a:lnTo>
                    <a:pt x="525" y="13043"/>
                  </a:lnTo>
                  <a:lnTo>
                    <a:pt x="525" y="1909"/>
                  </a:lnTo>
                  <a:close/>
                  <a:moveTo>
                    <a:pt x="1647" y="1"/>
                  </a:moveTo>
                  <a:cubicBezTo>
                    <a:pt x="1494" y="1"/>
                    <a:pt x="1368" y="127"/>
                    <a:pt x="1368" y="280"/>
                  </a:cubicBezTo>
                  <a:lnTo>
                    <a:pt x="1368" y="1385"/>
                  </a:lnTo>
                  <a:lnTo>
                    <a:pt x="262" y="1385"/>
                  </a:lnTo>
                  <a:cubicBezTo>
                    <a:pt x="110" y="1385"/>
                    <a:pt x="0" y="1508"/>
                    <a:pt x="0" y="1647"/>
                  </a:cubicBezTo>
                  <a:lnTo>
                    <a:pt x="0" y="13309"/>
                  </a:lnTo>
                  <a:cubicBezTo>
                    <a:pt x="0" y="13445"/>
                    <a:pt x="110" y="13571"/>
                    <a:pt x="262" y="13571"/>
                  </a:cubicBezTo>
                  <a:lnTo>
                    <a:pt x="9269" y="13571"/>
                  </a:lnTo>
                  <a:cubicBezTo>
                    <a:pt x="9418" y="13571"/>
                    <a:pt x="9531" y="13445"/>
                    <a:pt x="9531" y="13309"/>
                  </a:cubicBezTo>
                  <a:lnTo>
                    <a:pt x="9531" y="12187"/>
                  </a:lnTo>
                  <a:lnTo>
                    <a:pt x="10829" y="12187"/>
                  </a:lnTo>
                  <a:cubicBezTo>
                    <a:pt x="10872" y="12187"/>
                    <a:pt x="10912" y="12160"/>
                    <a:pt x="10912" y="12117"/>
                  </a:cubicBezTo>
                  <a:lnTo>
                    <a:pt x="10912" y="2228"/>
                  </a:lnTo>
                  <a:cubicBezTo>
                    <a:pt x="10912" y="2215"/>
                    <a:pt x="10898" y="2202"/>
                    <a:pt x="10885" y="2202"/>
                  </a:cubicBezTo>
                  <a:lnTo>
                    <a:pt x="10829" y="2202"/>
                  </a:lnTo>
                  <a:lnTo>
                    <a:pt x="8714" y="84"/>
                  </a:lnTo>
                  <a:cubicBezTo>
                    <a:pt x="8658" y="31"/>
                    <a:pt x="8605" y="1"/>
                    <a:pt x="8522" y="1"/>
                  </a:cubicBezTo>
                  <a:close/>
                </a:path>
              </a:pathLst>
            </a:custGeom>
            <a:solidFill>
              <a:srgbClr val="202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77" name="Google Shape;1059;p46">
              <a:extLst>
                <a:ext uri="{FF2B5EF4-FFF2-40B4-BE49-F238E27FC236}">
                  <a16:creationId xmlns:a16="http://schemas.microsoft.com/office/drawing/2014/main" id="{ED383F52-3E16-54A1-B4AE-FCB8D87BDD5B}"/>
                </a:ext>
              </a:extLst>
            </p:cNvPr>
            <p:cNvSpPr/>
            <p:nvPr/>
          </p:nvSpPr>
          <p:spPr>
            <a:xfrm>
              <a:off x="4268525" y="3324075"/>
              <a:ext cx="59525" cy="59650"/>
            </a:xfrm>
            <a:custGeom>
              <a:avLst/>
              <a:gdLst/>
              <a:ahLst/>
              <a:cxnLst/>
              <a:rect l="l" t="t" r="r" b="b"/>
              <a:pathLst>
                <a:path w="2381" h="2386" extrusionOk="0">
                  <a:moveTo>
                    <a:pt x="542" y="560"/>
                  </a:moveTo>
                  <a:cubicBezTo>
                    <a:pt x="1189" y="670"/>
                    <a:pt x="1717" y="1194"/>
                    <a:pt x="1826" y="1858"/>
                  </a:cubicBezTo>
                  <a:lnTo>
                    <a:pt x="542" y="1858"/>
                  </a:lnTo>
                  <a:lnTo>
                    <a:pt x="542" y="560"/>
                  </a:lnTo>
                  <a:close/>
                  <a:moveTo>
                    <a:pt x="213" y="1"/>
                  </a:moveTo>
                  <a:cubicBezTo>
                    <a:pt x="97" y="1"/>
                    <a:pt x="1" y="81"/>
                    <a:pt x="1" y="212"/>
                  </a:cubicBezTo>
                  <a:lnTo>
                    <a:pt x="1" y="2120"/>
                  </a:lnTo>
                  <a:cubicBezTo>
                    <a:pt x="1" y="2260"/>
                    <a:pt x="127" y="2386"/>
                    <a:pt x="263" y="2386"/>
                  </a:cubicBezTo>
                  <a:lnTo>
                    <a:pt x="2119" y="2386"/>
                  </a:lnTo>
                  <a:cubicBezTo>
                    <a:pt x="2268" y="2386"/>
                    <a:pt x="2381" y="2260"/>
                    <a:pt x="2381" y="2120"/>
                  </a:cubicBezTo>
                  <a:cubicBezTo>
                    <a:pt x="2381" y="959"/>
                    <a:pt x="1438" y="6"/>
                    <a:pt x="263" y="6"/>
                  </a:cubicBezTo>
                  <a:cubicBezTo>
                    <a:pt x="246" y="3"/>
                    <a:pt x="229" y="1"/>
                    <a:pt x="213" y="1"/>
                  </a:cubicBezTo>
                  <a:close/>
                </a:path>
              </a:pathLst>
            </a:custGeom>
            <a:solidFill>
              <a:srgbClr val="202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78" name="Google Shape;1060;p46">
              <a:extLst>
                <a:ext uri="{FF2B5EF4-FFF2-40B4-BE49-F238E27FC236}">
                  <a16:creationId xmlns:a16="http://schemas.microsoft.com/office/drawing/2014/main" id="{6E55D89D-BE3E-CF8F-2CBC-66689A7C238E}"/>
                </a:ext>
              </a:extLst>
            </p:cNvPr>
            <p:cNvSpPr/>
            <p:nvPr/>
          </p:nvSpPr>
          <p:spPr>
            <a:xfrm>
              <a:off x="4178650" y="3350850"/>
              <a:ext cx="123100" cy="105500"/>
            </a:xfrm>
            <a:custGeom>
              <a:avLst/>
              <a:gdLst/>
              <a:ahLst/>
              <a:cxnLst/>
              <a:rect l="l" t="t" r="r" b="b"/>
              <a:pathLst>
                <a:path w="4924" h="4220" extrusionOk="0">
                  <a:moveTo>
                    <a:pt x="2543" y="551"/>
                  </a:moveTo>
                  <a:lnTo>
                    <a:pt x="2543" y="1962"/>
                  </a:lnTo>
                  <a:lnTo>
                    <a:pt x="1328" y="2669"/>
                  </a:lnTo>
                  <a:cubicBezTo>
                    <a:pt x="967" y="1756"/>
                    <a:pt x="1591" y="704"/>
                    <a:pt x="2543" y="551"/>
                  </a:cubicBezTo>
                  <a:close/>
                  <a:moveTo>
                    <a:pt x="4356" y="2377"/>
                  </a:moveTo>
                  <a:cubicBezTo>
                    <a:pt x="4286" y="2752"/>
                    <a:pt x="4094" y="3084"/>
                    <a:pt x="3805" y="3333"/>
                  </a:cubicBezTo>
                  <a:lnTo>
                    <a:pt x="3250" y="2377"/>
                  </a:lnTo>
                  <a:close/>
                  <a:moveTo>
                    <a:pt x="2696" y="2477"/>
                  </a:moveTo>
                  <a:lnTo>
                    <a:pt x="3347" y="3609"/>
                  </a:lnTo>
                  <a:cubicBezTo>
                    <a:pt x="3182" y="3673"/>
                    <a:pt x="3004" y="3703"/>
                    <a:pt x="2825" y="3703"/>
                  </a:cubicBezTo>
                  <a:cubicBezTo>
                    <a:pt x="2346" y="3703"/>
                    <a:pt x="1858" y="3487"/>
                    <a:pt x="1577" y="3124"/>
                  </a:cubicBezTo>
                  <a:lnTo>
                    <a:pt x="2696" y="2477"/>
                  </a:lnTo>
                  <a:close/>
                  <a:moveTo>
                    <a:pt x="2809" y="0"/>
                  </a:moveTo>
                  <a:cubicBezTo>
                    <a:pt x="1" y="97"/>
                    <a:pt x="14" y="4120"/>
                    <a:pt x="2809" y="4220"/>
                  </a:cubicBezTo>
                  <a:cubicBezTo>
                    <a:pt x="3971" y="4220"/>
                    <a:pt x="4924" y="3277"/>
                    <a:pt x="4924" y="2115"/>
                  </a:cubicBezTo>
                  <a:cubicBezTo>
                    <a:pt x="4924" y="1962"/>
                    <a:pt x="4801" y="1839"/>
                    <a:pt x="4648" y="1839"/>
                  </a:cubicBezTo>
                  <a:lnTo>
                    <a:pt x="3071" y="1839"/>
                  </a:lnTo>
                  <a:lnTo>
                    <a:pt x="3071" y="263"/>
                  </a:lnTo>
                  <a:cubicBezTo>
                    <a:pt x="3071" y="110"/>
                    <a:pt x="2945" y="0"/>
                    <a:pt x="2809" y="0"/>
                  </a:cubicBezTo>
                  <a:close/>
                </a:path>
              </a:pathLst>
            </a:custGeom>
            <a:solidFill>
              <a:srgbClr val="202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79" name="Google Shape;1061;p46">
              <a:extLst>
                <a:ext uri="{FF2B5EF4-FFF2-40B4-BE49-F238E27FC236}">
                  <a16:creationId xmlns:a16="http://schemas.microsoft.com/office/drawing/2014/main" id="{AC94D329-F596-37C8-97FF-C8D1434D43A1}"/>
                </a:ext>
              </a:extLst>
            </p:cNvPr>
            <p:cNvSpPr/>
            <p:nvPr/>
          </p:nvSpPr>
          <p:spPr>
            <a:xfrm>
              <a:off x="4195250" y="3310675"/>
              <a:ext cx="61925" cy="13550"/>
            </a:xfrm>
            <a:custGeom>
              <a:avLst/>
              <a:gdLst/>
              <a:ahLst/>
              <a:cxnLst/>
              <a:rect l="l" t="t" r="r" b="b"/>
              <a:pathLst>
                <a:path w="2477" h="542" extrusionOk="0">
                  <a:moveTo>
                    <a:pt x="276" y="1"/>
                  </a:moveTo>
                  <a:cubicBezTo>
                    <a:pt x="123" y="1"/>
                    <a:pt x="1" y="153"/>
                    <a:pt x="27" y="306"/>
                  </a:cubicBezTo>
                  <a:cubicBezTo>
                    <a:pt x="40" y="446"/>
                    <a:pt x="153" y="542"/>
                    <a:pt x="289" y="542"/>
                  </a:cubicBezTo>
                  <a:lnTo>
                    <a:pt x="2128" y="542"/>
                  </a:lnTo>
                  <a:cubicBezTo>
                    <a:pt x="2477" y="529"/>
                    <a:pt x="2477" y="17"/>
                    <a:pt x="2128" y="1"/>
                  </a:cubicBezTo>
                  <a:close/>
                </a:path>
              </a:pathLst>
            </a:custGeom>
            <a:solidFill>
              <a:srgbClr val="202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80" name="Google Shape;1062;p46">
              <a:extLst>
                <a:ext uri="{FF2B5EF4-FFF2-40B4-BE49-F238E27FC236}">
                  <a16:creationId xmlns:a16="http://schemas.microsoft.com/office/drawing/2014/main" id="{BF860228-9019-EE8A-704A-65803D54C2EE}"/>
                </a:ext>
              </a:extLst>
            </p:cNvPr>
            <p:cNvSpPr/>
            <p:nvPr/>
          </p:nvSpPr>
          <p:spPr>
            <a:xfrm>
              <a:off x="4193500" y="3495000"/>
              <a:ext cx="62275" cy="13225"/>
            </a:xfrm>
            <a:custGeom>
              <a:avLst/>
              <a:gdLst/>
              <a:ahLst/>
              <a:cxnLst/>
              <a:rect l="l" t="t" r="r" b="b"/>
              <a:pathLst>
                <a:path w="2491" h="529" extrusionOk="0">
                  <a:moveTo>
                    <a:pt x="346" y="1"/>
                  </a:moveTo>
                  <a:cubicBezTo>
                    <a:pt x="1" y="14"/>
                    <a:pt x="1" y="512"/>
                    <a:pt x="346" y="528"/>
                  </a:cubicBezTo>
                  <a:lnTo>
                    <a:pt x="2198" y="528"/>
                  </a:lnTo>
                  <a:cubicBezTo>
                    <a:pt x="2364" y="528"/>
                    <a:pt x="2491" y="389"/>
                    <a:pt x="2464" y="223"/>
                  </a:cubicBezTo>
                  <a:cubicBezTo>
                    <a:pt x="2447" y="97"/>
                    <a:pt x="2325" y="1"/>
                    <a:pt x="2185" y="1"/>
                  </a:cubicBezTo>
                  <a:close/>
                </a:path>
              </a:pathLst>
            </a:custGeom>
            <a:solidFill>
              <a:srgbClr val="202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81" name="Google Shape;1063;p46">
              <a:extLst>
                <a:ext uri="{FF2B5EF4-FFF2-40B4-BE49-F238E27FC236}">
                  <a16:creationId xmlns:a16="http://schemas.microsoft.com/office/drawing/2014/main" id="{B4A04E5C-A1CB-5F1F-764B-14320EA380AB}"/>
                </a:ext>
              </a:extLst>
            </p:cNvPr>
            <p:cNvSpPr/>
            <p:nvPr/>
          </p:nvSpPr>
          <p:spPr>
            <a:xfrm>
              <a:off x="4193500" y="3468350"/>
              <a:ext cx="62275" cy="13225"/>
            </a:xfrm>
            <a:custGeom>
              <a:avLst/>
              <a:gdLst/>
              <a:ahLst/>
              <a:cxnLst/>
              <a:rect l="l" t="t" r="r" b="b"/>
              <a:pathLst>
                <a:path w="2491" h="529" extrusionOk="0">
                  <a:moveTo>
                    <a:pt x="346" y="1"/>
                  </a:moveTo>
                  <a:cubicBezTo>
                    <a:pt x="1" y="18"/>
                    <a:pt x="1" y="529"/>
                    <a:pt x="346" y="529"/>
                  </a:cubicBezTo>
                  <a:lnTo>
                    <a:pt x="2198" y="529"/>
                  </a:lnTo>
                  <a:cubicBezTo>
                    <a:pt x="2364" y="529"/>
                    <a:pt x="2491" y="389"/>
                    <a:pt x="2464" y="223"/>
                  </a:cubicBezTo>
                  <a:cubicBezTo>
                    <a:pt x="2447" y="101"/>
                    <a:pt x="2325" y="1"/>
                    <a:pt x="2185" y="1"/>
                  </a:cubicBezTo>
                  <a:close/>
                </a:path>
              </a:pathLst>
            </a:custGeom>
            <a:solidFill>
              <a:srgbClr val="202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82" name="Google Shape;1064;p46">
              <a:extLst>
                <a:ext uri="{FF2B5EF4-FFF2-40B4-BE49-F238E27FC236}">
                  <a16:creationId xmlns:a16="http://schemas.microsoft.com/office/drawing/2014/main" id="{76FDB7C7-F2A8-A066-C284-00B49FEDC72C}"/>
                </a:ext>
              </a:extLst>
            </p:cNvPr>
            <p:cNvSpPr/>
            <p:nvPr/>
          </p:nvSpPr>
          <p:spPr>
            <a:xfrm>
              <a:off x="4266450" y="3495000"/>
              <a:ext cx="62275" cy="13225"/>
            </a:xfrm>
            <a:custGeom>
              <a:avLst/>
              <a:gdLst/>
              <a:ahLst/>
              <a:cxnLst/>
              <a:rect l="l" t="t" r="r" b="b"/>
              <a:pathLst>
                <a:path w="2491" h="529" extrusionOk="0">
                  <a:moveTo>
                    <a:pt x="359" y="1"/>
                  </a:moveTo>
                  <a:cubicBezTo>
                    <a:pt x="1" y="14"/>
                    <a:pt x="1" y="512"/>
                    <a:pt x="359" y="528"/>
                  </a:cubicBezTo>
                  <a:lnTo>
                    <a:pt x="2202" y="528"/>
                  </a:lnTo>
                  <a:cubicBezTo>
                    <a:pt x="2368" y="528"/>
                    <a:pt x="2490" y="389"/>
                    <a:pt x="2464" y="223"/>
                  </a:cubicBezTo>
                  <a:cubicBezTo>
                    <a:pt x="2451" y="97"/>
                    <a:pt x="2324" y="1"/>
                    <a:pt x="2202" y="1"/>
                  </a:cubicBezTo>
                  <a:close/>
                </a:path>
              </a:pathLst>
            </a:custGeom>
            <a:solidFill>
              <a:srgbClr val="202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83" name="Google Shape;1065;p46">
              <a:extLst>
                <a:ext uri="{FF2B5EF4-FFF2-40B4-BE49-F238E27FC236}">
                  <a16:creationId xmlns:a16="http://schemas.microsoft.com/office/drawing/2014/main" id="{C2A29CBA-CA67-96C6-12F5-BEA3B66F1E3E}"/>
                </a:ext>
              </a:extLst>
            </p:cNvPr>
            <p:cNvSpPr/>
            <p:nvPr/>
          </p:nvSpPr>
          <p:spPr>
            <a:xfrm>
              <a:off x="4266450" y="3468350"/>
              <a:ext cx="62275" cy="13225"/>
            </a:xfrm>
            <a:custGeom>
              <a:avLst/>
              <a:gdLst/>
              <a:ahLst/>
              <a:cxnLst/>
              <a:rect l="l" t="t" r="r" b="b"/>
              <a:pathLst>
                <a:path w="2491" h="529" extrusionOk="0">
                  <a:moveTo>
                    <a:pt x="359" y="1"/>
                  </a:moveTo>
                  <a:cubicBezTo>
                    <a:pt x="1" y="18"/>
                    <a:pt x="1" y="529"/>
                    <a:pt x="359" y="529"/>
                  </a:cubicBezTo>
                  <a:lnTo>
                    <a:pt x="2202" y="529"/>
                  </a:lnTo>
                  <a:cubicBezTo>
                    <a:pt x="2368" y="529"/>
                    <a:pt x="2490" y="389"/>
                    <a:pt x="2464" y="223"/>
                  </a:cubicBezTo>
                  <a:cubicBezTo>
                    <a:pt x="2451" y="101"/>
                    <a:pt x="2324" y="1"/>
                    <a:pt x="2202" y="1"/>
                  </a:cubicBezTo>
                  <a:close/>
                </a:path>
              </a:pathLst>
            </a:custGeom>
            <a:solidFill>
              <a:srgbClr val="202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1084" name="Google Shape;1066;p46">
            <a:extLst>
              <a:ext uri="{FF2B5EF4-FFF2-40B4-BE49-F238E27FC236}">
                <a16:creationId xmlns:a16="http://schemas.microsoft.com/office/drawing/2014/main" id="{10F37228-8687-BB6B-C07F-9820025911D0}"/>
              </a:ext>
            </a:extLst>
          </p:cNvPr>
          <p:cNvGrpSpPr/>
          <p:nvPr/>
        </p:nvGrpSpPr>
        <p:grpSpPr>
          <a:xfrm>
            <a:off x="1064653" y="2617421"/>
            <a:ext cx="339275" cy="339300"/>
            <a:chOff x="3277475" y="3256400"/>
            <a:chExt cx="339275" cy="339300"/>
          </a:xfrm>
        </p:grpSpPr>
        <p:sp>
          <p:nvSpPr>
            <p:cNvPr id="1085" name="Google Shape;1067;p46">
              <a:extLst>
                <a:ext uri="{FF2B5EF4-FFF2-40B4-BE49-F238E27FC236}">
                  <a16:creationId xmlns:a16="http://schemas.microsoft.com/office/drawing/2014/main" id="{17A2B865-012C-D9B4-1A28-BEC9C0F20366}"/>
                </a:ext>
              </a:extLst>
            </p:cNvPr>
            <p:cNvSpPr/>
            <p:nvPr/>
          </p:nvSpPr>
          <p:spPr>
            <a:xfrm>
              <a:off x="3277475" y="3256400"/>
              <a:ext cx="339275" cy="339300"/>
            </a:xfrm>
            <a:custGeom>
              <a:avLst/>
              <a:gdLst/>
              <a:ahLst/>
              <a:cxnLst/>
              <a:rect l="l" t="t" r="r" b="b"/>
              <a:pathLst>
                <a:path w="13571" h="13572" extrusionOk="0">
                  <a:moveTo>
                    <a:pt x="2546" y="2451"/>
                  </a:moveTo>
                  <a:lnTo>
                    <a:pt x="2546" y="2975"/>
                  </a:lnTo>
                  <a:lnTo>
                    <a:pt x="1328" y="2975"/>
                  </a:lnTo>
                  <a:cubicBezTo>
                    <a:pt x="1179" y="2975"/>
                    <a:pt x="1066" y="3085"/>
                    <a:pt x="1066" y="3237"/>
                  </a:cubicBezTo>
                  <a:lnTo>
                    <a:pt x="1066" y="9863"/>
                  </a:lnTo>
                  <a:lnTo>
                    <a:pt x="541" y="9863"/>
                  </a:lnTo>
                  <a:lnTo>
                    <a:pt x="541" y="2713"/>
                  </a:lnTo>
                  <a:cubicBezTo>
                    <a:pt x="541" y="2560"/>
                    <a:pt x="651" y="2451"/>
                    <a:pt x="804" y="2451"/>
                  </a:cubicBezTo>
                  <a:close/>
                  <a:moveTo>
                    <a:pt x="2546" y="3500"/>
                  </a:moveTo>
                  <a:lnTo>
                    <a:pt x="2546" y="9863"/>
                  </a:lnTo>
                  <a:lnTo>
                    <a:pt x="1594" y="9863"/>
                  </a:lnTo>
                  <a:lnTo>
                    <a:pt x="1594" y="3500"/>
                  </a:lnTo>
                  <a:close/>
                  <a:moveTo>
                    <a:pt x="10500" y="542"/>
                  </a:moveTo>
                  <a:lnTo>
                    <a:pt x="10500" y="9863"/>
                  </a:lnTo>
                  <a:lnTo>
                    <a:pt x="3071" y="9863"/>
                  </a:lnTo>
                  <a:lnTo>
                    <a:pt x="3071" y="542"/>
                  </a:lnTo>
                  <a:close/>
                  <a:moveTo>
                    <a:pt x="11981" y="3500"/>
                  </a:moveTo>
                  <a:lnTo>
                    <a:pt x="11981" y="9863"/>
                  </a:lnTo>
                  <a:lnTo>
                    <a:pt x="11025" y="9863"/>
                  </a:lnTo>
                  <a:lnTo>
                    <a:pt x="11025" y="3500"/>
                  </a:lnTo>
                  <a:close/>
                  <a:moveTo>
                    <a:pt x="12767" y="2451"/>
                  </a:moveTo>
                  <a:cubicBezTo>
                    <a:pt x="12920" y="2451"/>
                    <a:pt x="13030" y="2560"/>
                    <a:pt x="13030" y="2713"/>
                  </a:cubicBezTo>
                  <a:lnTo>
                    <a:pt x="13030" y="9863"/>
                  </a:lnTo>
                  <a:lnTo>
                    <a:pt x="12505" y="9863"/>
                  </a:lnTo>
                  <a:lnTo>
                    <a:pt x="12505" y="3237"/>
                  </a:lnTo>
                  <a:cubicBezTo>
                    <a:pt x="12505" y="3085"/>
                    <a:pt x="12396" y="2975"/>
                    <a:pt x="12243" y="2975"/>
                  </a:cubicBezTo>
                  <a:lnTo>
                    <a:pt x="11025" y="2975"/>
                  </a:lnTo>
                  <a:lnTo>
                    <a:pt x="11025" y="2451"/>
                  </a:lnTo>
                  <a:close/>
                  <a:moveTo>
                    <a:pt x="13030" y="10388"/>
                  </a:moveTo>
                  <a:lnTo>
                    <a:pt x="13030" y="10653"/>
                  </a:lnTo>
                  <a:cubicBezTo>
                    <a:pt x="13030" y="10803"/>
                    <a:pt x="12920" y="10915"/>
                    <a:pt x="12767" y="10915"/>
                  </a:cubicBezTo>
                  <a:lnTo>
                    <a:pt x="804" y="10915"/>
                  </a:lnTo>
                  <a:cubicBezTo>
                    <a:pt x="651" y="10915"/>
                    <a:pt x="541" y="10803"/>
                    <a:pt x="541" y="10653"/>
                  </a:cubicBezTo>
                  <a:lnTo>
                    <a:pt x="541" y="10388"/>
                  </a:lnTo>
                  <a:close/>
                  <a:moveTo>
                    <a:pt x="7595" y="11453"/>
                  </a:moveTo>
                  <a:lnTo>
                    <a:pt x="8024" y="13043"/>
                  </a:lnTo>
                  <a:lnTo>
                    <a:pt x="5534" y="13043"/>
                  </a:lnTo>
                  <a:lnTo>
                    <a:pt x="5962" y="11453"/>
                  </a:lnTo>
                  <a:close/>
                  <a:moveTo>
                    <a:pt x="2809" y="1"/>
                  </a:moveTo>
                  <a:cubicBezTo>
                    <a:pt x="2672" y="1"/>
                    <a:pt x="2546" y="127"/>
                    <a:pt x="2546" y="280"/>
                  </a:cubicBezTo>
                  <a:lnTo>
                    <a:pt x="2546" y="1909"/>
                  </a:lnTo>
                  <a:lnTo>
                    <a:pt x="804" y="1909"/>
                  </a:lnTo>
                  <a:cubicBezTo>
                    <a:pt x="362" y="1909"/>
                    <a:pt x="0" y="2271"/>
                    <a:pt x="0" y="2713"/>
                  </a:cubicBezTo>
                  <a:lnTo>
                    <a:pt x="0" y="10653"/>
                  </a:lnTo>
                  <a:cubicBezTo>
                    <a:pt x="0" y="11095"/>
                    <a:pt x="362" y="11453"/>
                    <a:pt x="804" y="11453"/>
                  </a:cubicBezTo>
                  <a:lnTo>
                    <a:pt x="5424" y="11453"/>
                  </a:lnTo>
                  <a:lnTo>
                    <a:pt x="4996" y="13043"/>
                  </a:lnTo>
                  <a:lnTo>
                    <a:pt x="4664" y="13043"/>
                  </a:lnTo>
                  <a:cubicBezTo>
                    <a:pt x="4302" y="13043"/>
                    <a:pt x="4302" y="13558"/>
                    <a:pt x="4664" y="13571"/>
                  </a:cubicBezTo>
                  <a:lnTo>
                    <a:pt x="8897" y="13571"/>
                  </a:lnTo>
                  <a:cubicBezTo>
                    <a:pt x="9242" y="13558"/>
                    <a:pt x="9255" y="13060"/>
                    <a:pt x="8897" y="13043"/>
                  </a:cubicBezTo>
                  <a:lnTo>
                    <a:pt x="8578" y="13043"/>
                  </a:lnTo>
                  <a:lnTo>
                    <a:pt x="8150" y="11453"/>
                  </a:lnTo>
                  <a:lnTo>
                    <a:pt x="12767" y="11453"/>
                  </a:lnTo>
                  <a:cubicBezTo>
                    <a:pt x="13212" y="11453"/>
                    <a:pt x="13571" y="11095"/>
                    <a:pt x="13571" y="10653"/>
                  </a:cubicBezTo>
                  <a:lnTo>
                    <a:pt x="13571" y="2713"/>
                  </a:lnTo>
                  <a:cubicBezTo>
                    <a:pt x="13571" y="2271"/>
                    <a:pt x="13212" y="1909"/>
                    <a:pt x="12767" y="1909"/>
                  </a:cubicBezTo>
                  <a:lnTo>
                    <a:pt x="11025" y="1909"/>
                  </a:lnTo>
                  <a:lnTo>
                    <a:pt x="11025" y="280"/>
                  </a:lnTo>
                  <a:cubicBezTo>
                    <a:pt x="11025" y="127"/>
                    <a:pt x="10902" y="1"/>
                    <a:pt x="10762" y="1"/>
                  </a:cubicBezTo>
                  <a:close/>
                </a:path>
              </a:pathLst>
            </a:custGeom>
            <a:solidFill>
              <a:srgbClr val="202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86" name="Google Shape;1068;p46">
              <a:extLst>
                <a:ext uri="{FF2B5EF4-FFF2-40B4-BE49-F238E27FC236}">
                  <a16:creationId xmlns:a16="http://schemas.microsoft.com/office/drawing/2014/main" id="{B1D7B00E-C021-C757-0B83-86E233E9416A}"/>
                </a:ext>
              </a:extLst>
            </p:cNvPr>
            <p:cNvSpPr/>
            <p:nvPr/>
          </p:nvSpPr>
          <p:spPr>
            <a:xfrm>
              <a:off x="3374325" y="3341150"/>
              <a:ext cx="145575" cy="145900"/>
            </a:xfrm>
            <a:custGeom>
              <a:avLst/>
              <a:gdLst/>
              <a:ahLst/>
              <a:cxnLst/>
              <a:rect l="l" t="t" r="r" b="b"/>
              <a:pathLst>
                <a:path w="5823" h="5836" extrusionOk="0">
                  <a:moveTo>
                    <a:pt x="3306" y="541"/>
                  </a:moveTo>
                  <a:lnTo>
                    <a:pt x="3306" y="1328"/>
                  </a:lnTo>
                  <a:lnTo>
                    <a:pt x="2516" y="1328"/>
                  </a:lnTo>
                  <a:lnTo>
                    <a:pt x="2516" y="541"/>
                  </a:lnTo>
                  <a:close/>
                  <a:moveTo>
                    <a:pt x="1328" y="2516"/>
                  </a:moveTo>
                  <a:lnTo>
                    <a:pt x="1328" y="3320"/>
                  </a:lnTo>
                  <a:lnTo>
                    <a:pt x="525" y="3320"/>
                  </a:lnTo>
                  <a:lnTo>
                    <a:pt x="525" y="2516"/>
                  </a:lnTo>
                  <a:close/>
                  <a:moveTo>
                    <a:pt x="5298" y="2516"/>
                  </a:moveTo>
                  <a:lnTo>
                    <a:pt x="5298" y="3320"/>
                  </a:lnTo>
                  <a:lnTo>
                    <a:pt x="4495" y="3320"/>
                  </a:lnTo>
                  <a:lnTo>
                    <a:pt x="4495" y="2516"/>
                  </a:lnTo>
                  <a:close/>
                  <a:moveTo>
                    <a:pt x="3306" y="4508"/>
                  </a:moveTo>
                  <a:lnTo>
                    <a:pt x="3306" y="5298"/>
                  </a:lnTo>
                  <a:lnTo>
                    <a:pt x="2516" y="5298"/>
                  </a:lnTo>
                  <a:lnTo>
                    <a:pt x="2516" y="4508"/>
                  </a:lnTo>
                  <a:close/>
                  <a:moveTo>
                    <a:pt x="2254" y="0"/>
                  </a:moveTo>
                  <a:cubicBezTo>
                    <a:pt x="2101" y="0"/>
                    <a:pt x="1979" y="126"/>
                    <a:pt x="1979" y="276"/>
                  </a:cubicBezTo>
                  <a:lnTo>
                    <a:pt x="1979" y="1590"/>
                  </a:lnTo>
                  <a:cubicBezTo>
                    <a:pt x="1979" y="1743"/>
                    <a:pt x="2101" y="1869"/>
                    <a:pt x="2254" y="1869"/>
                  </a:cubicBezTo>
                  <a:lnTo>
                    <a:pt x="2643" y="1869"/>
                  </a:lnTo>
                  <a:lnTo>
                    <a:pt x="2643" y="2656"/>
                  </a:lnTo>
                  <a:lnTo>
                    <a:pt x="1853" y="2656"/>
                  </a:lnTo>
                  <a:lnTo>
                    <a:pt x="1853" y="2254"/>
                  </a:lnTo>
                  <a:cubicBezTo>
                    <a:pt x="1853" y="2118"/>
                    <a:pt x="1730" y="1992"/>
                    <a:pt x="1590" y="1992"/>
                  </a:cubicBezTo>
                  <a:lnTo>
                    <a:pt x="262" y="1992"/>
                  </a:lnTo>
                  <a:cubicBezTo>
                    <a:pt x="110" y="1992"/>
                    <a:pt x="0" y="2118"/>
                    <a:pt x="0" y="2254"/>
                  </a:cubicBezTo>
                  <a:lnTo>
                    <a:pt x="0" y="3582"/>
                  </a:lnTo>
                  <a:cubicBezTo>
                    <a:pt x="0" y="3735"/>
                    <a:pt x="110" y="3844"/>
                    <a:pt x="262" y="3844"/>
                  </a:cubicBezTo>
                  <a:lnTo>
                    <a:pt x="1590" y="3844"/>
                  </a:lnTo>
                  <a:cubicBezTo>
                    <a:pt x="1730" y="3844"/>
                    <a:pt x="1853" y="3735"/>
                    <a:pt x="1853" y="3582"/>
                  </a:cubicBezTo>
                  <a:lnTo>
                    <a:pt x="1853" y="3180"/>
                  </a:lnTo>
                  <a:lnTo>
                    <a:pt x="2643" y="3180"/>
                  </a:lnTo>
                  <a:lnTo>
                    <a:pt x="2643" y="3983"/>
                  </a:lnTo>
                  <a:lnTo>
                    <a:pt x="2254" y="3983"/>
                  </a:lnTo>
                  <a:cubicBezTo>
                    <a:pt x="2101" y="3983"/>
                    <a:pt x="1979" y="4093"/>
                    <a:pt x="1979" y="4246"/>
                  </a:cubicBezTo>
                  <a:lnTo>
                    <a:pt x="1979" y="5574"/>
                  </a:lnTo>
                  <a:cubicBezTo>
                    <a:pt x="1979" y="5713"/>
                    <a:pt x="2101" y="5836"/>
                    <a:pt x="2254" y="5836"/>
                  </a:cubicBezTo>
                  <a:lnTo>
                    <a:pt x="3569" y="5836"/>
                  </a:lnTo>
                  <a:cubicBezTo>
                    <a:pt x="3721" y="5836"/>
                    <a:pt x="3831" y="5713"/>
                    <a:pt x="3831" y="5574"/>
                  </a:cubicBezTo>
                  <a:lnTo>
                    <a:pt x="3831" y="4246"/>
                  </a:lnTo>
                  <a:cubicBezTo>
                    <a:pt x="3831" y="4093"/>
                    <a:pt x="3721" y="3983"/>
                    <a:pt x="3569" y="3983"/>
                  </a:cubicBezTo>
                  <a:lnTo>
                    <a:pt x="3180" y="3983"/>
                  </a:lnTo>
                  <a:lnTo>
                    <a:pt x="3180" y="3180"/>
                  </a:lnTo>
                  <a:lnTo>
                    <a:pt x="3970" y="3180"/>
                  </a:lnTo>
                  <a:lnTo>
                    <a:pt x="3970" y="3582"/>
                  </a:lnTo>
                  <a:cubicBezTo>
                    <a:pt x="3970" y="3735"/>
                    <a:pt x="4093" y="3844"/>
                    <a:pt x="4233" y="3844"/>
                  </a:cubicBezTo>
                  <a:lnTo>
                    <a:pt x="5560" y="3844"/>
                  </a:lnTo>
                  <a:cubicBezTo>
                    <a:pt x="5713" y="3844"/>
                    <a:pt x="5823" y="3735"/>
                    <a:pt x="5823" y="3582"/>
                  </a:cubicBezTo>
                  <a:lnTo>
                    <a:pt x="5823" y="2254"/>
                  </a:lnTo>
                  <a:cubicBezTo>
                    <a:pt x="5823" y="2118"/>
                    <a:pt x="5713" y="1992"/>
                    <a:pt x="5560" y="1992"/>
                  </a:cubicBezTo>
                  <a:lnTo>
                    <a:pt x="4233" y="1992"/>
                  </a:lnTo>
                  <a:cubicBezTo>
                    <a:pt x="4093" y="1992"/>
                    <a:pt x="3970" y="2118"/>
                    <a:pt x="3970" y="2254"/>
                  </a:cubicBezTo>
                  <a:lnTo>
                    <a:pt x="3970" y="2656"/>
                  </a:lnTo>
                  <a:lnTo>
                    <a:pt x="3180" y="2656"/>
                  </a:lnTo>
                  <a:lnTo>
                    <a:pt x="3180" y="1869"/>
                  </a:lnTo>
                  <a:lnTo>
                    <a:pt x="3569" y="1869"/>
                  </a:lnTo>
                  <a:cubicBezTo>
                    <a:pt x="3721" y="1869"/>
                    <a:pt x="3831" y="1743"/>
                    <a:pt x="3831" y="1590"/>
                  </a:cubicBezTo>
                  <a:lnTo>
                    <a:pt x="3831" y="276"/>
                  </a:lnTo>
                  <a:cubicBezTo>
                    <a:pt x="3831" y="126"/>
                    <a:pt x="3721" y="0"/>
                    <a:pt x="3569" y="0"/>
                  </a:cubicBezTo>
                  <a:close/>
                </a:path>
              </a:pathLst>
            </a:custGeom>
            <a:solidFill>
              <a:srgbClr val="202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87" name="Google Shape;1069;p46">
              <a:extLst>
                <a:ext uri="{FF2B5EF4-FFF2-40B4-BE49-F238E27FC236}">
                  <a16:creationId xmlns:a16="http://schemas.microsoft.com/office/drawing/2014/main" id="{3681E7ED-F268-2B0B-93CA-FA2CE8A068E5}"/>
                </a:ext>
              </a:extLst>
            </p:cNvPr>
            <p:cNvSpPr/>
            <p:nvPr/>
          </p:nvSpPr>
          <p:spPr>
            <a:xfrm>
              <a:off x="3371900" y="3313500"/>
              <a:ext cx="65025" cy="13150"/>
            </a:xfrm>
            <a:custGeom>
              <a:avLst/>
              <a:gdLst/>
              <a:ahLst/>
              <a:cxnLst/>
              <a:rect l="l" t="t" r="r" b="b"/>
              <a:pathLst>
                <a:path w="2601" h="526" extrusionOk="0">
                  <a:moveTo>
                    <a:pt x="346" y="1"/>
                  </a:moveTo>
                  <a:cubicBezTo>
                    <a:pt x="1" y="14"/>
                    <a:pt x="1" y="512"/>
                    <a:pt x="346" y="525"/>
                  </a:cubicBezTo>
                  <a:lnTo>
                    <a:pt x="2338" y="525"/>
                  </a:lnTo>
                  <a:cubicBezTo>
                    <a:pt x="2491" y="525"/>
                    <a:pt x="2600" y="416"/>
                    <a:pt x="2600" y="263"/>
                  </a:cubicBezTo>
                  <a:cubicBezTo>
                    <a:pt x="2600" y="123"/>
                    <a:pt x="2491" y="1"/>
                    <a:pt x="2338" y="1"/>
                  </a:cubicBezTo>
                  <a:close/>
                </a:path>
              </a:pathLst>
            </a:custGeom>
            <a:solidFill>
              <a:srgbClr val="202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0" name="Google Shape;1070;p46">
              <a:extLst>
                <a:ext uri="{FF2B5EF4-FFF2-40B4-BE49-F238E27FC236}">
                  <a16:creationId xmlns:a16="http://schemas.microsoft.com/office/drawing/2014/main" id="{7E9915F6-94A7-DB65-CEB4-9C4631904486}"/>
                </a:ext>
              </a:extLst>
            </p:cNvPr>
            <p:cNvSpPr/>
            <p:nvPr/>
          </p:nvSpPr>
          <p:spPr>
            <a:xfrm>
              <a:off x="3371900" y="3341150"/>
              <a:ext cx="37375" cy="13550"/>
            </a:xfrm>
            <a:custGeom>
              <a:avLst/>
              <a:gdLst/>
              <a:ahLst/>
              <a:cxnLst/>
              <a:rect l="l" t="t" r="r" b="b"/>
              <a:pathLst>
                <a:path w="1495" h="542" extrusionOk="0">
                  <a:moveTo>
                    <a:pt x="346" y="0"/>
                  </a:moveTo>
                  <a:cubicBezTo>
                    <a:pt x="1" y="13"/>
                    <a:pt x="1" y="524"/>
                    <a:pt x="346" y="541"/>
                  </a:cubicBezTo>
                  <a:lnTo>
                    <a:pt x="1203" y="541"/>
                  </a:lnTo>
                  <a:cubicBezTo>
                    <a:pt x="1342" y="541"/>
                    <a:pt x="1452" y="442"/>
                    <a:pt x="1481" y="305"/>
                  </a:cubicBezTo>
                  <a:cubicBezTo>
                    <a:pt x="1495" y="153"/>
                    <a:pt x="1369" y="0"/>
                    <a:pt x="1219" y="0"/>
                  </a:cubicBezTo>
                  <a:close/>
                </a:path>
              </a:pathLst>
            </a:custGeom>
            <a:solidFill>
              <a:srgbClr val="202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1" name="Google Shape;1071;p46">
              <a:extLst>
                <a:ext uri="{FF2B5EF4-FFF2-40B4-BE49-F238E27FC236}">
                  <a16:creationId xmlns:a16="http://schemas.microsoft.com/office/drawing/2014/main" id="{551CD97C-2170-A0CE-D1E2-9F68DAAECB57}"/>
                </a:ext>
              </a:extLst>
            </p:cNvPr>
            <p:cNvSpPr/>
            <p:nvPr/>
          </p:nvSpPr>
          <p:spPr>
            <a:xfrm>
              <a:off x="3371900" y="3285775"/>
              <a:ext cx="65775" cy="13225"/>
            </a:xfrm>
            <a:custGeom>
              <a:avLst/>
              <a:gdLst/>
              <a:ahLst/>
              <a:cxnLst/>
              <a:rect l="l" t="t" r="r" b="b"/>
              <a:pathLst>
                <a:path w="2631" h="529" extrusionOk="0">
                  <a:moveTo>
                    <a:pt x="346" y="1"/>
                  </a:moveTo>
                  <a:cubicBezTo>
                    <a:pt x="1" y="17"/>
                    <a:pt x="1" y="515"/>
                    <a:pt x="346" y="529"/>
                  </a:cubicBezTo>
                  <a:lnTo>
                    <a:pt x="2325" y="529"/>
                  </a:lnTo>
                  <a:cubicBezTo>
                    <a:pt x="2464" y="529"/>
                    <a:pt x="2587" y="432"/>
                    <a:pt x="2600" y="306"/>
                  </a:cubicBezTo>
                  <a:cubicBezTo>
                    <a:pt x="2630" y="140"/>
                    <a:pt x="2504" y="1"/>
                    <a:pt x="2338" y="1"/>
                  </a:cubicBezTo>
                  <a:close/>
                </a:path>
              </a:pathLst>
            </a:custGeom>
            <a:solidFill>
              <a:srgbClr val="202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2" name="Google Shape;1072;p46">
              <a:extLst>
                <a:ext uri="{FF2B5EF4-FFF2-40B4-BE49-F238E27FC236}">
                  <a16:creationId xmlns:a16="http://schemas.microsoft.com/office/drawing/2014/main" id="{15E188D0-8D78-6100-D6AC-2D5FC1CD43AD}"/>
                </a:ext>
              </a:extLst>
            </p:cNvPr>
            <p:cNvSpPr/>
            <p:nvPr/>
          </p:nvSpPr>
          <p:spPr>
            <a:xfrm>
              <a:off x="3454575" y="3313500"/>
              <a:ext cx="65325" cy="13150"/>
            </a:xfrm>
            <a:custGeom>
              <a:avLst/>
              <a:gdLst/>
              <a:ahLst/>
              <a:cxnLst/>
              <a:rect l="l" t="t" r="r" b="b"/>
              <a:pathLst>
                <a:path w="2613" h="526" extrusionOk="0">
                  <a:moveTo>
                    <a:pt x="359" y="1"/>
                  </a:moveTo>
                  <a:cubicBezTo>
                    <a:pt x="0" y="14"/>
                    <a:pt x="0" y="512"/>
                    <a:pt x="359" y="525"/>
                  </a:cubicBezTo>
                  <a:lnTo>
                    <a:pt x="2337" y="525"/>
                  </a:lnTo>
                  <a:cubicBezTo>
                    <a:pt x="2490" y="525"/>
                    <a:pt x="2613" y="416"/>
                    <a:pt x="2613" y="263"/>
                  </a:cubicBezTo>
                  <a:cubicBezTo>
                    <a:pt x="2613" y="123"/>
                    <a:pt x="2490" y="1"/>
                    <a:pt x="2337" y="1"/>
                  </a:cubicBezTo>
                  <a:close/>
                </a:path>
              </a:pathLst>
            </a:custGeom>
            <a:solidFill>
              <a:srgbClr val="202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3" name="Google Shape;1073;p46">
              <a:extLst>
                <a:ext uri="{FF2B5EF4-FFF2-40B4-BE49-F238E27FC236}">
                  <a16:creationId xmlns:a16="http://schemas.microsoft.com/office/drawing/2014/main" id="{59D4F937-CFC3-02A9-FA43-35A8BF093395}"/>
                </a:ext>
              </a:extLst>
            </p:cNvPr>
            <p:cNvSpPr/>
            <p:nvPr/>
          </p:nvSpPr>
          <p:spPr>
            <a:xfrm>
              <a:off x="3454575" y="3285775"/>
              <a:ext cx="65675" cy="13225"/>
            </a:xfrm>
            <a:custGeom>
              <a:avLst/>
              <a:gdLst/>
              <a:ahLst/>
              <a:cxnLst/>
              <a:rect l="l" t="t" r="r" b="b"/>
              <a:pathLst>
                <a:path w="2627" h="529" extrusionOk="0">
                  <a:moveTo>
                    <a:pt x="359" y="1"/>
                  </a:moveTo>
                  <a:cubicBezTo>
                    <a:pt x="0" y="17"/>
                    <a:pt x="0" y="515"/>
                    <a:pt x="359" y="529"/>
                  </a:cubicBezTo>
                  <a:lnTo>
                    <a:pt x="2337" y="529"/>
                  </a:lnTo>
                  <a:cubicBezTo>
                    <a:pt x="2460" y="529"/>
                    <a:pt x="2586" y="432"/>
                    <a:pt x="2599" y="306"/>
                  </a:cubicBezTo>
                  <a:cubicBezTo>
                    <a:pt x="2626" y="140"/>
                    <a:pt x="2503" y="1"/>
                    <a:pt x="2337" y="1"/>
                  </a:cubicBezTo>
                  <a:close/>
                </a:path>
              </a:pathLst>
            </a:custGeom>
            <a:solidFill>
              <a:srgbClr val="202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4" name="Google Shape;1074;p46">
              <a:extLst>
                <a:ext uri="{FF2B5EF4-FFF2-40B4-BE49-F238E27FC236}">
                  <a16:creationId xmlns:a16="http://schemas.microsoft.com/office/drawing/2014/main" id="{B0A064ED-2BBD-4643-B344-FE161B818175}"/>
                </a:ext>
              </a:extLst>
            </p:cNvPr>
            <p:cNvSpPr/>
            <p:nvPr/>
          </p:nvSpPr>
          <p:spPr>
            <a:xfrm>
              <a:off x="3484600" y="3341150"/>
              <a:ext cx="37375" cy="13550"/>
            </a:xfrm>
            <a:custGeom>
              <a:avLst/>
              <a:gdLst/>
              <a:ahLst/>
              <a:cxnLst/>
              <a:rect l="l" t="t" r="r" b="b"/>
              <a:pathLst>
                <a:path w="1495" h="542" extrusionOk="0">
                  <a:moveTo>
                    <a:pt x="293" y="0"/>
                  </a:moveTo>
                  <a:cubicBezTo>
                    <a:pt x="154" y="0"/>
                    <a:pt x="44" y="96"/>
                    <a:pt x="14" y="236"/>
                  </a:cubicBezTo>
                  <a:cubicBezTo>
                    <a:pt x="1" y="402"/>
                    <a:pt x="127" y="541"/>
                    <a:pt x="280" y="541"/>
                  </a:cubicBezTo>
                  <a:lnTo>
                    <a:pt x="1136" y="541"/>
                  </a:lnTo>
                  <a:cubicBezTo>
                    <a:pt x="1495" y="524"/>
                    <a:pt x="1495" y="13"/>
                    <a:pt x="1136" y="0"/>
                  </a:cubicBezTo>
                  <a:close/>
                </a:path>
              </a:pathLst>
            </a:custGeom>
            <a:solidFill>
              <a:srgbClr val="202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5" name="Google Shape;1075;p46">
              <a:extLst>
                <a:ext uri="{FF2B5EF4-FFF2-40B4-BE49-F238E27FC236}">
                  <a16:creationId xmlns:a16="http://schemas.microsoft.com/office/drawing/2014/main" id="{F563FB01-BA18-030F-8134-FAE5E5C9A6A0}"/>
                </a:ext>
              </a:extLst>
            </p:cNvPr>
            <p:cNvSpPr/>
            <p:nvPr/>
          </p:nvSpPr>
          <p:spPr>
            <a:xfrm>
              <a:off x="3371900" y="3473600"/>
              <a:ext cx="37375" cy="13450"/>
            </a:xfrm>
            <a:custGeom>
              <a:avLst/>
              <a:gdLst/>
              <a:ahLst/>
              <a:cxnLst/>
              <a:rect l="l" t="t" r="r" b="b"/>
              <a:pathLst>
                <a:path w="1495" h="538" extrusionOk="0">
                  <a:moveTo>
                    <a:pt x="346" y="0"/>
                  </a:moveTo>
                  <a:cubicBezTo>
                    <a:pt x="1" y="13"/>
                    <a:pt x="1" y="525"/>
                    <a:pt x="346" y="538"/>
                  </a:cubicBezTo>
                  <a:lnTo>
                    <a:pt x="1203" y="538"/>
                  </a:lnTo>
                  <a:cubicBezTo>
                    <a:pt x="1342" y="538"/>
                    <a:pt x="1452" y="442"/>
                    <a:pt x="1481" y="305"/>
                  </a:cubicBezTo>
                  <a:cubicBezTo>
                    <a:pt x="1495" y="153"/>
                    <a:pt x="1369" y="0"/>
                    <a:pt x="1219" y="0"/>
                  </a:cubicBezTo>
                  <a:close/>
                </a:path>
              </a:pathLst>
            </a:custGeom>
            <a:solidFill>
              <a:srgbClr val="202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6" name="Google Shape;1076;p46">
              <a:extLst>
                <a:ext uri="{FF2B5EF4-FFF2-40B4-BE49-F238E27FC236}">
                  <a16:creationId xmlns:a16="http://schemas.microsoft.com/office/drawing/2014/main" id="{6F94F345-28D6-0D03-4026-C26C15ECA138}"/>
                </a:ext>
              </a:extLst>
            </p:cNvPr>
            <p:cNvSpPr/>
            <p:nvPr/>
          </p:nvSpPr>
          <p:spPr>
            <a:xfrm>
              <a:off x="3484600" y="3473600"/>
              <a:ext cx="37375" cy="13450"/>
            </a:xfrm>
            <a:custGeom>
              <a:avLst/>
              <a:gdLst/>
              <a:ahLst/>
              <a:cxnLst/>
              <a:rect l="l" t="t" r="r" b="b"/>
              <a:pathLst>
                <a:path w="1495" h="538" extrusionOk="0">
                  <a:moveTo>
                    <a:pt x="293" y="0"/>
                  </a:moveTo>
                  <a:cubicBezTo>
                    <a:pt x="154" y="0"/>
                    <a:pt x="44" y="96"/>
                    <a:pt x="14" y="236"/>
                  </a:cubicBezTo>
                  <a:cubicBezTo>
                    <a:pt x="1" y="402"/>
                    <a:pt x="127" y="538"/>
                    <a:pt x="280" y="538"/>
                  </a:cubicBezTo>
                  <a:lnTo>
                    <a:pt x="1136" y="538"/>
                  </a:lnTo>
                  <a:cubicBezTo>
                    <a:pt x="1495" y="525"/>
                    <a:pt x="1495" y="13"/>
                    <a:pt x="1136" y="0"/>
                  </a:cubicBezTo>
                  <a:close/>
                </a:path>
              </a:pathLst>
            </a:custGeom>
            <a:solidFill>
              <a:srgbClr val="202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327" name="Google Shape;1077;p46">
            <a:extLst>
              <a:ext uri="{FF2B5EF4-FFF2-40B4-BE49-F238E27FC236}">
                <a16:creationId xmlns:a16="http://schemas.microsoft.com/office/drawing/2014/main" id="{4D1D61BB-E0B2-5B37-7342-D8CA22EF5FAE}"/>
              </a:ext>
            </a:extLst>
          </p:cNvPr>
          <p:cNvGrpSpPr/>
          <p:nvPr/>
        </p:nvGrpSpPr>
        <p:grpSpPr>
          <a:xfrm>
            <a:off x="6409365" y="873294"/>
            <a:ext cx="338875" cy="339300"/>
            <a:chOff x="2518850" y="3256400"/>
            <a:chExt cx="338875" cy="339300"/>
          </a:xfrm>
        </p:grpSpPr>
        <p:sp>
          <p:nvSpPr>
            <p:cNvPr id="328" name="Google Shape;1078;p46">
              <a:extLst>
                <a:ext uri="{FF2B5EF4-FFF2-40B4-BE49-F238E27FC236}">
                  <a16:creationId xmlns:a16="http://schemas.microsoft.com/office/drawing/2014/main" id="{AD5A4BF2-2C2E-6460-C66E-1BFD61B2714D}"/>
                </a:ext>
              </a:extLst>
            </p:cNvPr>
            <p:cNvSpPr/>
            <p:nvPr/>
          </p:nvSpPr>
          <p:spPr>
            <a:xfrm>
              <a:off x="2518850" y="3256400"/>
              <a:ext cx="338875" cy="339300"/>
            </a:xfrm>
            <a:custGeom>
              <a:avLst/>
              <a:gdLst/>
              <a:ahLst/>
              <a:cxnLst/>
              <a:rect l="l" t="t" r="r" b="b"/>
              <a:pathLst>
                <a:path w="13555" h="13572" extrusionOk="0">
                  <a:moveTo>
                    <a:pt x="8370" y="2975"/>
                  </a:moveTo>
                  <a:lnTo>
                    <a:pt x="8370" y="3500"/>
                  </a:lnTo>
                  <a:lnTo>
                    <a:pt x="7842" y="3500"/>
                  </a:lnTo>
                  <a:lnTo>
                    <a:pt x="7842" y="2975"/>
                  </a:lnTo>
                  <a:close/>
                  <a:moveTo>
                    <a:pt x="4662" y="5259"/>
                  </a:moveTo>
                  <a:lnTo>
                    <a:pt x="4662" y="7317"/>
                  </a:lnTo>
                  <a:lnTo>
                    <a:pt x="3596" y="7317"/>
                  </a:lnTo>
                  <a:lnTo>
                    <a:pt x="3596" y="5259"/>
                  </a:lnTo>
                  <a:close/>
                  <a:moveTo>
                    <a:pt x="7304" y="542"/>
                  </a:moveTo>
                  <a:lnTo>
                    <a:pt x="7304" y="7317"/>
                  </a:lnTo>
                  <a:lnTo>
                    <a:pt x="6252" y="7317"/>
                  </a:lnTo>
                  <a:lnTo>
                    <a:pt x="6252" y="542"/>
                  </a:lnTo>
                  <a:close/>
                  <a:moveTo>
                    <a:pt x="8370" y="4027"/>
                  </a:moveTo>
                  <a:lnTo>
                    <a:pt x="8370" y="7317"/>
                  </a:lnTo>
                  <a:lnTo>
                    <a:pt x="7842" y="7317"/>
                  </a:lnTo>
                  <a:lnTo>
                    <a:pt x="7842" y="4027"/>
                  </a:lnTo>
                  <a:close/>
                  <a:moveTo>
                    <a:pt x="9960" y="2451"/>
                  </a:moveTo>
                  <a:lnTo>
                    <a:pt x="9960" y="7317"/>
                  </a:lnTo>
                  <a:lnTo>
                    <a:pt x="8894" y="7317"/>
                  </a:lnTo>
                  <a:lnTo>
                    <a:pt x="8894" y="2451"/>
                  </a:lnTo>
                  <a:close/>
                  <a:moveTo>
                    <a:pt x="11440" y="4027"/>
                  </a:moveTo>
                  <a:lnTo>
                    <a:pt x="11440" y="10653"/>
                  </a:lnTo>
                  <a:lnTo>
                    <a:pt x="2115" y="10653"/>
                  </a:lnTo>
                  <a:lnTo>
                    <a:pt x="2115" y="4027"/>
                  </a:lnTo>
                  <a:lnTo>
                    <a:pt x="5727" y="4027"/>
                  </a:lnTo>
                  <a:lnTo>
                    <a:pt x="5727" y="7317"/>
                  </a:lnTo>
                  <a:lnTo>
                    <a:pt x="5186" y="7317"/>
                  </a:lnTo>
                  <a:lnTo>
                    <a:pt x="5186" y="4980"/>
                  </a:lnTo>
                  <a:cubicBezTo>
                    <a:pt x="5186" y="4844"/>
                    <a:pt x="5077" y="4718"/>
                    <a:pt x="4924" y="4718"/>
                  </a:cubicBezTo>
                  <a:lnTo>
                    <a:pt x="3334" y="4718"/>
                  </a:lnTo>
                  <a:cubicBezTo>
                    <a:pt x="3194" y="4718"/>
                    <a:pt x="3071" y="4844"/>
                    <a:pt x="3071" y="4980"/>
                  </a:cubicBezTo>
                  <a:lnTo>
                    <a:pt x="3071" y="7317"/>
                  </a:lnTo>
                  <a:lnTo>
                    <a:pt x="2932" y="7317"/>
                  </a:lnTo>
                  <a:cubicBezTo>
                    <a:pt x="2587" y="7334"/>
                    <a:pt x="2587" y="7832"/>
                    <a:pt x="2932" y="7845"/>
                  </a:cubicBezTo>
                  <a:lnTo>
                    <a:pt x="10624" y="7845"/>
                  </a:lnTo>
                  <a:cubicBezTo>
                    <a:pt x="10969" y="7832"/>
                    <a:pt x="10969" y="7334"/>
                    <a:pt x="10624" y="7317"/>
                  </a:cubicBezTo>
                  <a:lnTo>
                    <a:pt x="10484" y="7317"/>
                  </a:lnTo>
                  <a:lnTo>
                    <a:pt x="10484" y="4027"/>
                  </a:lnTo>
                  <a:close/>
                  <a:moveTo>
                    <a:pt x="12240" y="2975"/>
                  </a:moveTo>
                  <a:cubicBezTo>
                    <a:pt x="12380" y="2975"/>
                    <a:pt x="12502" y="3085"/>
                    <a:pt x="12502" y="3237"/>
                  </a:cubicBezTo>
                  <a:lnTo>
                    <a:pt x="12502" y="11716"/>
                  </a:lnTo>
                  <a:lnTo>
                    <a:pt x="8370" y="11716"/>
                  </a:lnTo>
                  <a:cubicBezTo>
                    <a:pt x="8217" y="11716"/>
                    <a:pt x="8104" y="11828"/>
                    <a:pt x="8104" y="11981"/>
                  </a:cubicBezTo>
                  <a:lnTo>
                    <a:pt x="5448" y="11981"/>
                  </a:lnTo>
                  <a:cubicBezTo>
                    <a:pt x="5448" y="11828"/>
                    <a:pt x="5339" y="11716"/>
                    <a:pt x="5186" y="11716"/>
                  </a:cubicBezTo>
                  <a:lnTo>
                    <a:pt x="1050" y="11716"/>
                  </a:lnTo>
                  <a:lnTo>
                    <a:pt x="1050" y="3237"/>
                  </a:lnTo>
                  <a:cubicBezTo>
                    <a:pt x="1050" y="3085"/>
                    <a:pt x="1176" y="2975"/>
                    <a:pt x="1329" y="2975"/>
                  </a:cubicBezTo>
                  <a:lnTo>
                    <a:pt x="5727" y="2975"/>
                  </a:lnTo>
                  <a:lnTo>
                    <a:pt x="5727" y="3500"/>
                  </a:lnTo>
                  <a:lnTo>
                    <a:pt x="1853" y="3500"/>
                  </a:lnTo>
                  <a:cubicBezTo>
                    <a:pt x="1701" y="3500"/>
                    <a:pt x="1591" y="3626"/>
                    <a:pt x="1591" y="3765"/>
                  </a:cubicBezTo>
                  <a:lnTo>
                    <a:pt x="1591" y="10915"/>
                  </a:lnTo>
                  <a:cubicBezTo>
                    <a:pt x="1591" y="11068"/>
                    <a:pt x="1701" y="11191"/>
                    <a:pt x="1853" y="11191"/>
                  </a:cubicBezTo>
                  <a:lnTo>
                    <a:pt x="11702" y="11191"/>
                  </a:lnTo>
                  <a:cubicBezTo>
                    <a:pt x="11855" y="11191"/>
                    <a:pt x="11965" y="11068"/>
                    <a:pt x="11965" y="10915"/>
                  </a:cubicBezTo>
                  <a:lnTo>
                    <a:pt x="11965" y="3765"/>
                  </a:lnTo>
                  <a:cubicBezTo>
                    <a:pt x="11965" y="3626"/>
                    <a:pt x="11855" y="3500"/>
                    <a:pt x="11702" y="3500"/>
                  </a:cubicBezTo>
                  <a:lnTo>
                    <a:pt x="10484" y="3500"/>
                  </a:lnTo>
                  <a:lnTo>
                    <a:pt x="10484" y="2975"/>
                  </a:lnTo>
                  <a:close/>
                  <a:moveTo>
                    <a:pt x="13030" y="12243"/>
                  </a:moveTo>
                  <a:lnTo>
                    <a:pt x="13030" y="12768"/>
                  </a:lnTo>
                  <a:cubicBezTo>
                    <a:pt x="13030" y="12921"/>
                    <a:pt x="12904" y="13043"/>
                    <a:pt x="12768" y="13043"/>
                  </a:cubicBezTo>
                  <a:lnTo>
                    <a:pt x="788" y="13043"/>
                  </a:lnTo>
                  <a:cubicBezTo>
                    <a:pt x="652" y="13043"/>
                    <a:pt x="525" y="12921"/>
                    <a:pt x="525" y="12768"/>
                  </a:cubicBezTo>
                  <a:lnTo>
                    <a:pt x="525" y="12243"/>
                  </a:lnTo>
                  <a:lnTo>
                    <a:pt x="4994" y="12243"/>
                  </a:lnTo>
                  <a:cubicBezTo>
                    <a:pt x="5090" y="12409"/>
                    <a:pt x="5256" y="12506"/>
                    <a:pt x="5448" y="12506"/>
                  </a:cubicBezTo>
                  <a:lnTo>
                    <a:pt x="8104" y="12506"/>
                  </a:lnTo>
                  <a:cubicBezTo>
                    <a:pt x="8300" y="12506"/>
                    <a:pt x="8466" y="12409"/>
                    <a:pt x="8562" y="12243"/>
                  </a:cubicBezTo>
                  <a:close/>
                  <a:moveTo>
                    <a:pt x="5989" y="1"/>
                  </a:moveTo>
                  <a:cubicBezTo>
                    <a:pt x="5837" y="1"/>
                    <a:pt x="5727" y="127"/>
                    <a:pt x="5727" y="280"/>
                  </a:cubicBezTo>
                  <a:lnTo>
                    <a:pt x="5727" y="2451"/>
                  </a:lnTo>
                  <a:lnTo>
                    <a:pt x="1329" y="2451"/>
                  </a:lnTo>
                  <a:cubicBezTo>
                    <a:pt x="884" y="2451"/>
                    <a:pt x="525" y="2796"/>
                    <a:pt x="525" y="3237"/>
                  </a:cubicBezTo>
                  <a:lnTo>
                    <a:pt x="525" y="11716"/>
                  </a:lnTo>
                  <a:lnTo>
                    <a:pt x="263" y="11716"/>
                  </a:lnTo>
                  <a:cubicBezTo>
                    <a:pt x="110" y="11716"/>
                    <a:pt x="1" y="11828"/>
                    <a:pt x="1" y="11981"/>
                  </a:cubicBezTo>
                  <a:lnTo>
                    <a:pt x="1" y="12768"/>
                  </a:lnTo>
                  <a:cubicBezTo>
                    <a:pt x="1" y="13209"/>
                    <a:pt x="359" y="13571"/>
                    <a:pt x="788" y="13571"/>
                  </a:cubicBezTo>
                  <a:lnTo>
                    <a:pt x="12768" y="13571"/>
                  </a:lnTo>
                  <a:cubicBezTo>
                    <a:pt x="13210" y="13571"/>
                    <a:pt x="13555" y="13209"/>
                    <a:pt x="13555" y="12768"/>
                  </a:cubicBezTo>
                  <a:lnTo>
                    <a:pt x="13555" y="11981"/>
                  </a:lnTo>
                  <a:cubicBezTo>
                    <a:pt x="13555" y="11828"/>
                    <a:pt x="13445" y="11716"/>
                    <a:pt x="13293" y="11716"/>
                  </a:cubicBezTo>
                  <a:lnTo>
                    <a:pt x="13030" y="11716"/>
                  </a:lnTo>
                  <a:lnTo>
                    <a:pt x="13030" y="3237"/>
                  </a:lnTo>
                  <a:cubicBezTo>
                    <a:pt x="13030" y="2796"/>
                    <a:pt x="12668" y="2451"/>
                    <a:pt x="12240" y="2451"/>
                  </a:cubicBezTo>
                  <a:lnTo>
                    <a:pt x="10484" y="2451"/>
                  </a:lnTo>
                  <a:lnTo>
                    <a:pt x="10484" y="2172"/>
                  </a:lnTo>
                  <a:cubicBezTo>
                    <a:pt x="10484" y="2036"/>
                    <a:pt x="10375" y="1909"/>
                    <a:pt x="10222" y="1909"/>
                  </a:cubicBezTo>
                  <a:lnTo>
                    <a:pt x="8632" y="1909"/>
                  </a:lnTo>
                  <a:cubicBezTo>
                    <a:pt x="8492" y="1909"/>
                    <a:pt x="8370" y="2036"/>
                    <a:pt x="8370" y="2172"/>
                  </a:cubicBezTo>
                  <a:lnTo>
                    <a:pt x="8370" y="2451"/>
                  </a:lnTo>
                  <a:lnTo>
                    <a:pt x="7842" y="2451"/>
                  </a:lnTo>
                  <a:lnTo>
                    <a:pt x="7842" y="280"/>
                  </a:lnTo>
                  <a:cubicBezTo>
                    <a:pt x="7842" y="127"/>
                    <a:pt x="7719" y="1"/>
                    <a:pt x="7579" y="1"/>
                  </a:cubicBezTo>
                  <a:close/>
                </a:path>
              </a:pathLst>
            </a:custGeom>
            <a:solidFill>
              <a:srgbClr val="202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9" name="Google Shape;1079;p46">
              <a:extLst>
                <a:ext uri="{FF2B5EF4-FFF2-40B4-BE49-F238E27FC236}">
                  <a16:creationId xmlns:a16="http://schemas.microsoft.com/office/drawing/2014/main" id="{95EED242-A581-8405-960F-24B4817D3114}"/>
                </a:ext>
              </a:extLst>
            </p:cNvPr>
            <p:cNvSpPr/>
            <p:nvPr/>
          </p:nvSpPr>
          <p:spPr>
            <a:xfrm>
              <a:off x="2583850" y="3465950"/>
              <a:ext cx="96125" cy="13225"/>
            </a:xfrm>
            <a:custGeom>
              <a:avLst/>
              <a:gdLst/>
              <a:ahLst/>
              <a:cxnLst/>
              <a:rect l="l" t="t" r="r" b="b"/>
              <a:pathLst>
                <a:path w="3845" h="529" extrusionOk="0">
                  <a:moveTo>
                    <a:pt x="345" y="1"/>
                  </a:moveTo>
                  <a:cubicBezTo>
                    <a:pt x="0" y="1"/>
                    <a:pt x="0" y="512"/>
                    <a:pt x="345" y="528"/>
                  </a:cubicBezTo>
                  <a:lnTo>
                    <a:pt x="3542" y="528"/>
                  </a:lnTo>
                  <a:cubicBezTo>
                    <a:pt x="3678" y="528"/>
                    <a:pt x="3804" y="429"/>
                    <a:pt x="3818" y="306"/>
                  </a:cubicBezTo>
                  <a:cubicBezTo>
                    <a:pt x="3844" y="140"/>
                    <a:pt x="3721" y="1"/>
                    <a:pt x="3555" y="1"/>
                  </a:cubicBezTo>
                  <a:close/>
                </a:path>
              </a:pathLst>
            </a:custGeom>
            <a:solidFill>
              <a:srgbClr val="202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0" name="Google Shape;1080;p46">
              <a:extLst>
                <a:ext uri="{FF2B5EF4-FFF2-40B4-BE49-F238E27FC236}">
                  <a16:creationId xmlns:a16="http://schemas.microsoft.com/office/drawing/2014/main" id="{4B883083-3768-E4D7-2D3E-C24C41BDC6E1}"/>
                </a:ext>
              </a:extLst>
            </p:cNvPr>
            <p:cNvSpPr/>
            <p:nvPr/>
          </p:nvSpPr>
          <p:spPr>
            <a:xfrm>
              <a:off x="2583850" y="3492250"/>
              <a:ext cx="96125" cy="13150"/>
            </a:xfrm>
            <a:custGeom>
              <a:avLst/>
              <a:gdLst/>
              <a:ahLst/>
              <a:cxnLst/>
              <a:rect l="l" t="t" r="r" b="b"/>
              <a:pathLst>
                <a:path w="3845" h="526" extrusionOk="0">
                  <a:moveTo>
                    <a:pt x="345" y="1"/>
                  </a:moveTo>
                  <a:cubicBezTo>
                    <a:pt x="0" y="14"/>
                    <a:pt x="0" y="512"/>
                    <a:pt x="345" y="525"/>
                  </a:cubicBezTo>
                  <a:lnTo>
                    <a:pt x="3542" y="525"/>
                  </a:lnTo>
                  <a:cubicBezTo>
                    <a:pt x="3678" y="525"/>
                    <a:pt x="3804" y="442"/>
                    <a:pt x="3818" y="306"/>
                  </a:cubicBezTo>
                  <a:cubicBezTo>
                    <a:pt x="3844" y="140"/>
                    <a:pt x="3721" y="1"/>
                    <a:pt x="3555" y="1"/>
                  </a:cubicBezTo>
                  <a:close/>
                </a:path>
              </a:pathLst>
            </a:custGeom>
            <a:solidFill>
              <a:srgbClr val="202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1" name="Google Shape;1081;p46">
              <a:extLst>
                <a:ext uri="{FF2B5EF4-FFF2-40B4-BE49-F238E27FC236}">
                  <a16:creationId xmlns:a16="http://schemas.microsoft.com/office/drawing/2014/main" id="{AC57B055-4C28-0655-CD63-228F9FE4695D}"/>
                </a:ext>
              </a:extLst>
            </p:cNvPr>
            <p:cNvSpPr/>
            <p:nvPr/>
          </p:nvSpPr>
          <p:spPr>
            <a:xfrm>
              <a:off x="2695550" y="3465950"/>
              <a:ext cx="96125" cy="13225"/>
            </a:xfrm>
            <a:custGeom>
              <a:avLst/>
              <a:gdLst/>
              <a:ahLst/>
              <a:cxnLst/>
              <a:rect l="l" t="t" r="r" b="b"/>
              <a:pathLst>
                <a:path w="3845" h="529" extrusionOk="0">
                  <a:moveTo>
                    <a:pt x="359" y="1"/>
                  </a:moveTo>
                  <a:cubicBezTo>
                    <a:pt x="14" y="1"/>
                    <a:pt x="0" y="512"/>
                    <a:pt x="359" y="528"/>
                  </a:cubicBezTo>
                  <a:lnTo>
                    <a:pt x="3556" y="528"/>
                  </a:lnTo>
                  <a:cubicBezTo>
                    <a:pt x="3692" y="528"/>
                    <a:pt x="3805" y="429"/>
                    <a:pt x="3831" y="306"/>
                  </a:cubicBezTo>
                  <a:cubicBezTo>
                    <a:pt x="3844" y="140"/>
                    <a:pt x="3722" y="1"/>
                    <a:pt x="3569" y="1"/>
                  </a:cubicBezTo>
                  <a:close/>
                </a:path>
              </a:pathLst>
            </a:custGeom>
            <a:solidFill>
              <a:srgbClr val="202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2" name="Google Shape;1082;p46">
              <a:extLst>
                <a:ext uri="{FF2B5EF4-FFF2-40B4-BE49-F238E27FC236}">
                  <a16:creationId xmlns:a16="http://schemas.microsoft.com/office/drawing/2014/main" id="{309C1B25-7DB9-6EE4-ABC7-AD346ABCACEF}"/>
                </a:ext>
              </a:extLst>
            </p:cNvPr>
            <p:cNvSpPr/>
            <p:nvPr/>
          </p:nvSpPr>
          <p:spPr>
            <a:xfrm>
              <a:off x="2695550" y="3492250"/>
              <a:ext cx="96125" cy="13150"/>
            </a:xfrm>
            <a:custGeom>
              <a:avLst/>
              <a:gdLst/>
              <a:ahLst/>
              <a:cxnLst/>
              <a:rect l="l" t="t" r="r" b="b"/>
              <a:pathLst>
                <a:path w="3845" h="526" extrusionOk="0">
                  <a:moveTo>
                    <a:pt x="359" y="1"/>
                  </a:moveTo>
                  <a:cubicBezTo>
                    <a:pt x="14" y="14"/>
                    <a:pt x="0" y="512"/>
                    <a:pt x="359" y="525"/>
                  </a:cubicBezTo>
                  <a:lnTo>
                    <a:pt x="3556" y="525"/>
                  </a:lnTo>
                  <a:cubicBezTo>
                    <a:pt x="3692" y="525"/>
                    <a:pt x="3805" y="442"/>
                    <a:pt x="3831" y="306"/>
                  </a:cubicBezTo>
                  <a:cubicBezTo>
                    <a:pt x="3844" y="140"/>
                    <a:pt x="3722" y="1"/>
                    <a:pt x="3569" y="1"/>
                  </a:cubicBezTo>
                  <a:close/>
                </a:path>
              </a:pathLst>
            </a:custGeom>
            <a:solidFill>
              <a:srgbClr val="202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333" name="Google Shape;1083;p46">
            <a:extLst>
              <a:ext uri="{FF2B5EF4-FFF2-40B4-BE49-F238E27FC236}">
                <a16:creationId xmlns:a16="http://schemas.microsoft.com/office/drawing/2014/main" id="{EB1D6EF6-DC43-0AF1-2A32-E9CB80374426}"/>
              </a:ext>
            </a:extLst>
          </p:cNvPr>
          <p:cNvGrpSpPr/>
          <p:nvPr/>
        </p:nvGrpSpPr>
        <p:grpSpPr>
          <a:xfrm>
            <a:off x="3736953" y="890594"/>
            <a:ext cx="339200" cy="304700"/>
            <a:chOff x="2489475" y="2699700"/>
            <a:chExt cx="339200" cy="304700"/>
          </a:xfrm>
        </p:grpSpPr>
        <p:sp>
          <p:nvSpPr>
            <p:cNvPr id="334" name="Google Shape;1084;p46">
              <a:extLst>
                <a:ext uri="{FF2B5EF4-FFF2-40B4-BE49-F238E27FC236}">
                  <a16:creationId xmlns:a16="http://schemas.microsoft.com/office/drawing/2014/main" id="{194402C7-942F-EEAC-99ED-38559B24C53E}"/>
                </a:ext>
              </a:extLst>
            </p:cNvPr>
            <p:cNvSpPr/>
            <p:nvPr/>
          </p:nvSpPr>
          <p:spPr>
            <a:xfrm>
              <a:off x="2489475" y="2699700"/>
              <a:ext cx="339200" cy="304700"/>
            </a:xfrm>
            <a:custGeom>
              <a:avLst/>
              <a:gdLst/>
              <a:ahLst/>
              <a:cxnLst/>
              <a:rect l="l" t="t" r="r" b="b"/>
              <a:pathLst>
                <a:path w="13568" h="12188" extrusionOk="0">
                  <a:moveTo>
                    <a:pt x="12765" y="539"/>
                  </a:moveTo>
                  <a:cubicBezTo>
                    <a:pt x="12917" y="539"/>
                    <a:pt x="13043" y="652"/>
                    <a:pt x="13043" y="804"/>
                  </a:cubicBezTo>
                  <a:lnTo>
                    <a:pt x="13043" y="1067"/>
                  </a:lnTo>
                  <a:lnTo>
                    <a:pt x="4509" y="1067"/>
                  </a:lnTo>
                  <a:cubicBezTo>
                    <a:pt x="4356" y="1067"/>
                    <a:pt x="4246" y="1189"/>
                    <a:pt x="4246" y="1329"/>
                  </a:cubicBezTo>
                  <a:cubicBezTo>
                    <a:pt x="4246" y="1770"/>
                    <a:pt x="3885" y="2132"/>
                    <a:pt x="3443" y="2132"/>
                  </a:cubicBezTo>
                  <a:lnTo>
                    <a:pt x="539" y="2132"/>
                  </a:lnTo>
                  <a:lnTo>
                    <a:pt x="539" y="804"/>
                  </a:lnTo>
                  <a:cubicBezTo>
                    <a:pt x="539" y="652"/>
                    <a:pt x="648" y="539"/>
                    <a:pt x="801" y="539"/>
                  </a:cubicBezTo>
                  <a:close/>
                  <a:moveTo>
                    <a:pt x="13043" y="1591"/>
                  </a:moveTo>
                  <a:lnTo>
                    <a:pt x="13043" y="11397"/>
                  </a:lnTo>
                  <a:cubicBezTo>
                    <a:pt x="13043" y="11537"/>
                    <a:pt x="12917" y="11659"/>
                    <a:pt x="12765" y="11659"/>
                  </a:cubicBezTo>
                  <a:lnTo>
                    <a:pt x="801" y="11659"/>
                  </a:lnTo>
                  <a:cubicBezTo>
                    <a:pt x="648" y="11659"/>
                    <a:pt x="539" y="11537"/>
                    <a:pt x="539" y="11397"/>
                  </a:cubicBezTo>
                  <a:lnTo>
                    <a:pt x="539" y="2657"/>
                  </a:lnTo>
                  <a:lnTo>
                    <a:pt x="3443" y="2657"/>
                  </a:lnTo>
                  <a:cubicBezTo>
                    <a:pt x="4094" y="2657"/>
                    <a:pt x="4618" y="2199"/>
                    <a:pt x="4744" y="1591"/>
                  </a:cubicBezTo>
                  <a:close/>
                  <a:moveTo>
                    <a:pt x="801" y="1"/>
                  </a:moveTo>
                  <a:cubicBezTo>
                    <a:pt x="359" y="1"/>
                    <a:pt x="1" y="360"/>
                    <a:pt x="1" y="804"/>
                  </a:cubicBezTo>
                  <a:lnTo>
                    <a:pt x="1" y="11397"/>
                  </a:lnTo>
                  <a:cubicBezTo>
                    <a:pt x="1" y="11842"/>
                    <a:pt x="359" y="12187"/>
                    <a:pt x="801" y="12187"/>
                  </a:cubicBezTo>
                  <a:lnTo>
                    <a:pt x="12765" y="12187"/>
                  </a:lnTo>
                  <a:cubicBezTo>
                    <a:pt x="13209" y="12187"/>
                    <a:pt x="13568" y="11842"/>
                    <a:pt x="13568" y="11397"/>
                  </a:cubicBezTo>
                  <a:lnTo>
                    <a:pt x="13568" y="804"/>
                  </a:lnTo>
                  <a:cubicBezTo>
                    <a:pt x="13568" y="360"/>
                    <a:pt x="13209" y="1"/>
                    <a:pt x="12765" y="1"/>
                  </a:cubicBezTo>
                  <a:close/>
                </a:path>
              </a:pathLst>
            </a:custGeom>
            <a:solidFill>
              <a:srgbClr val="202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5" name="Google Shape;1085;p46">
              <a:extLst>
                <a:ext uri="{FF2B5EF4-FFF2-40B4-BE49-F238E27FC236}">
                  <a16:creationId xmlns:a16="http://schemas.microsoft.com/office/drawing/2014/main" id="{BD1292BF-4F97-A7DF-C2BC-8545EEDD8C2C}"/>
                </a:ext>
              </a:extLst>
            </p:cNvPr>
            <p:cNvSpPr/>
            <p:nvPr/>
          </p:nvSpPr>
          <p:spPr>
            <a:xfrm>
              <a:off x="2568975" y="2726100"/>
              <a:ext cx="13475" cy="13400"/>
            </a:xfrm>
            <a:custGeom>
              <a:avLst/>
              <a:gdLst/>
              <a:ahLst/>
              <a:cxnLst/>
              <a:rect l="l" t="t" r="r" b="b"/>
              <a:pathLst>
                <a:path w="539" h="536" extrusionOk="0">
                  <a:moveTo>
                    <a:pt x="270" y="1"/>
                  </a:moveTo>
                  <a:cubicBezTo>
                    <a:pt x="139" y="1"/>
                    <a:pt x="8" y="87"/>
                    <a:pt x="1" y="260"/>
                  </a:cubicBezTo>
                  <a:cubicBezTo>
                    <a:pt x="1" y="412"/>
                    <a:pt x="124" y="535"/>
                    <a:pt x="263" y="535"/>
                  </a:cubicBezTo>
                  <a:cubicBezTo>
                    <a:pt x="416" y="535"/>
                    <a:pt x="539" y="412"/>
                    <a:pt x="539" y="260"/>
                  </a:cubicBezTo>
                  <a:cubicBezTo>
                    <a:pt x="532" y="87"/>
                    <a:pt x="401" y="1"/>
                    <a:pt x="270" y="1"/>
                  </a:cubicBezTo>
                  <a:close/>
                </a:path>
              </a:pathLst>
            </a:custGeom>
            <a:solidFill>
              <a:srgbClr val="202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6" name="Google Shape;1086;p46">
              <a:extLst>
                <a:ext uri="{FF2B5EF4-FFF2-40B4-BE49-F238E27FC236}">
                  <a16:creationId xmlns:a16="http://schemas.microsoft.com/office/drawing/2014/main" id="{295315B7-8727-482A-AF65-87C223A8BD66}"/>
                </a:ext>
              </a:extLst>
            </p:cNvPr>
            <p:cNvSpPr/>
            <p:nvPr/>
          </p:nvSpPr>
          <p:spPr>
            <a:xfrm>
              <a:off x="2542675" y="2726100"/>
              <a:ext cx="13225" cy="13400"/>
            </a:xfrm>
            <a:custGeom>
              <a:avLst/>
              <a:gdLst/>
              <a:ahLst/>
              <a:cxnLst/>
              <a:rect l="l" t="t" r="r" b="b"/>
              <a:pathLst>
                <a:path w="529" h="536" extrusionOk="0">
                  <a:moveTo>
                    <a:pt x="263" y="1"/>
                  </a:moveTo>
                  <a:cubicBezTo>
                    <a:pt x="135" y="1"/>
                    <a:pt x="7" y="87"/>
                    <a:pt x="1" y="260"/>
                  </a:cubicBezTo>
                  <a:cubicBezTo>
                    <a:pt x="1" y="412"/>
                    <a:pt x="113" y="535"/>
                    <a:pt x="263" y="535"/>
                  </a:cubicBezTo>
                  <a:cubicBezTo>
                    <a:pt x="402" y="535"/>
                    <a:pt x="528" y="412"/>
                    <a:pt x="528" y="260"/>
                  </a:cubicBezTo>
                  <a:cubicBezTo>
                    <a:pt x="520" y="87"/>
                    <a:pt x="391" y="1"/>
                    <a:pt x="263" y="1"/>
                  </a:cubicBezTo>
                  <a:close/>
                </a:path>
              </a:pathLst>
            </a:custGeom>
            <a:solidFill>
              <a:srgbClr val="202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7" name="Google Shape;1087;p46">
              <a:extLst>
                <a:ext uri="{FF2B5EF4-FFF2-40B4-BE49-F238E27FC236}">
                  <a16:creationId xmlns:a16="http://schemas.microsoft.com/office/drawing/2014/main" id="{6255CE6E-DEC8-E017-AEE5-8CB79EA3C4B2}"/>
                </a:ext>
              </a:extLst>
            </p:cNvPr>
            <p:cNvSpPr/>
            <p:nvPr/>
          </p:nvSpPr>
          <p:spPr>
            <a:xfrm>
              <a:off x="2516050" y="2726100"/>
              <a:ext cx="13200" cy="13400"/>
            </a:xfrm>
            <a:custGeom>
              <a:avLst/>
              <a:gdLst/>
              <a:ahLst/>
              <a:cxnLst/>
              <a:rect l="l" t="t" r="r" b="b"/>
              <a:pathLst>
                <a:path w="528" h="536" extrusionOk="0">
                  <a:moveTo>
                    <a:pt x="265" y="1"/>
                  </a:moveTo>
                  <a:cubicBezTo>
                    <a:pt x="137" y="1"/>
                    <a:pt x="8" y="87"/>
                    <a:pt x="0" y="260"/>
                  </a:cubicBezTo>
                  <a:cubicBezTo>
                    <a:pt x="0" y="412"/>
                    <a:pt x="126" y="535"/>
                    <a:pt x="266" y="535"/>
                  </a:cubicBezTo>
                  <a:cubicBezTo>
                    <a:pt x="415" y="535"/>
                    <a:pt x="528" y="412"/>
                    <a:pt x="528" y="260"/>
                  </a:cubicBezTo>
                  <a:cubicBezTo>
                    <a:pt x="521" y="87"/>
                    <a:pt x="393" y="1"/>
                    <a:pt x="265" y="1"/>
                  </a:cubicBezTo>
                  <a:close/>
                </a:path>
              </a:pathLst>
            </a:custGeom>
            <a:solidFill>
              <a:srgbClr val="202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8" name="Google Shape;1088;p46">
              <a:extLst>
                <a:ext uri="{FF2B5EF4-FFF2-40B4-BE49-F238E27FC236}">
                  <a16:creationId xmlns:a16="http://schemas.microsoft.com/office/drawing/2014/main" id="{7F53DE1E-939C-B42D-E9B6-EF6F08EF43D1}"/>
                </a:ext>
              </a:extLst>
            </p:cNvPr>
            <p:cNvSpPr/>
            <p:nvPr/>
          </p:nvSpPr>
          <p:spPr>
            <a:xfrm>
              <a:off x="2516050" y="2779225"/>
              <a:ext cx="286000" cy="198850"/>
            </a:xfrm>
            <a:custGeom>
              <a:avLst/>
              <a:gdLst/>
              <a:ahLst/>
              <a:cxnLst/>
              <a:rect l="l" t="t" r="r" b="b"/>
              <a:pathLst>
                <a:path w="11440" h="7954" extrusionOk="0">
                  <a:moveTo>
                    <a:pt x="10915" y="528"/>
                  </a:moveTo>
                  <a:lnTo>
                    <a:pt x="10915" y="7416"/>
                  </a:lnTo>
                  <a:lnTo>
                    <a:pt x="528" y="7416"/>
                  </a:lnTo>
                  <a:lnTo>
                    <a:pt x="528" y="528"/>
                  </a:lnTo>
                  <a:close/>
                  <a:moveTo>
                    <a:pt x="266" y="0"/>
                  </a:moveTo>
                  <a:cubicBezTo>
                    <a:pt x="126" y="0"/>
                    <a:pt x="0" y="126"/>
                    <a:pt x="0" y="262"/>
                  </a:cubicBezTo>
                  <a:lnTo>
                    <a:pt x="0" y="7678"/>
                  </a:lnTo>
                  <a:cubicBezTo>
                    <a:pt x="0" y="7831"/>
                    <a:pt x="126" y="7954"/>
                    <a:pt x="266" y="7954"/>
                  </a:cubicBezTo>
                  <a:lnTo>
                    <a:pt x="11177" y="7954"/>
                  </a:lnTo>
                  <a:cubicBezTo>
                    <a:pt x="11330" y="7954"/>
                    <a:pt x="11439" y="7831"/>
                    <a:pt x="11439" y="7678"/>
                  </a:cubicBezTo>
                  <a:lnTo>
                    <a:pt x="11439" y="262"/>
                  </a:lnTo>
                  <a:cubicBezTo>
                    <a:pt x="11439" y="126"/>
                    <a:pt x="11330" y="0"/>
                    <a:pt x="11177" y="0"/>
                  </a:cubicBezTo>
                  <a:close/>
                </a:path>
              </a:pathLst>
            </a:custGeom>
            <a:solidFill>
              <a:srgbClr val="202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9" name="Google Shape;1089;p46">
              <a:extLst>
                <a:ext uri="{FF2B5EF4-FFF2-40B4-BE49-F238E27FC236}">
                  <a16:creationId xmlns:a16="http://schemas.microsoft.com/office/drawing/2014/main" id="{1BC2F9B6-4032-E90B-83A6-3C0D9B660398}"/>
                </a:ext>
              </a:extLst>
            </p:cNvPr>
            <p:cNvSpPr/>
            <p:nvPr/>
          </p:nvSpPr>
          <p:spPr>
            <a:xfrm>
              <a:off x="2538525" y="2805850"/>
              <a:ext cx="235225" cy="145600"/>
            </a:xfrm>
            <a:custGeom>
              <a:avLst/>
              <a:gdLst/>
              <a:ahLst/>
              <a:cxnLst/>
              <a:rect l="l" t="t" r="r" b="b"/>
              <a:pathLst>
                <a:path w="9409" h="5824" extrusionOk="0">
                  <a:moveTo>
                    <a:pt x="6032" y="512"/>
                  </a:moveTo>
                  <a:cubicBezTo>
                    <a:pt x="6225" y="512"/>
                    <a:pt x="6378" y="665"/>
                    <a:pt x="6378" y="857"/>
                  </a:cubicBezTo>
                  <a:cubicBezTo>
                    <a:pt x="6371" y="1086"/>
                    <a:pt x="6205" y="1201"/>
                    <a:pt x="6039" y="1201"/>
                  </a:cubicBezTo>
                  <a:cubicBezTo>
                    <a:pt x="5873" y="1201"/>
                    <a:pt x="5707" y="1086"/>
                    <a:pt x="5700" y="857"/>
                  </a:cubicBezTo>
                  <a:cubicBezTo>
                    <a:pt x="5700" y="665"/>
                    <a:pt x="5853" y="512"/>
                    <a:pt x="6032" y="512"/>
                  </a:cubicBezTo>
                  <a:close/>
                  <a:moveTo>
                    <a:pt x="1192" y="1481"/>
                  </a:moveTo>
                  <a:cubicBezTo>
                    <a:pt x="1385" y="1481"/>
                    <a:pt x="1538" y="1647"/>
                    <a:pt x="1538" y="1826"/>
                  </a:cubicBezTo>
                  <a:cubicBezTo>
                    <a:pt x="1531" y="2056"/>
                    <a:pt x="1365" y="2170"/>
                    <a:pt x="1199" y="2170"/>
                  </a:cubicBezTo>
                  <a:cubicBezTo>
                    <a:pt x="1033" y="2170"/>
                    <a:pt x="867" y="2056"/>
                    <a:pt x="860" y="1826"/>
                  </a:cubicBezTo>
                  <a:cubicBezTo>
                    <a:pt x="844" y="1647"/>
                    <a:pt x="1010" y="1481"/>
                    <a:pt x="1192" y="1481"/>
                  </a:cubicBezTo>
                  <a:close/>
                  <a:moveTo>
                    <a:pt x="3612" y="2949"/>
                  </a:moveTo>
                  <a:cubicBezTo>
                    <a:pt x="3805" y="2949"/>
                    <a:pt x="3958" y="3098"/>
                    <a:pt x="3958" y="3280"/>
                  </a:cubicBezTo>
                  <a:cubicBezTo>
                    <a:pt x="3951" y="3508"/>
                    <a:pt x="3785" y="3622"/>
                    <a:pt x="3619" y="3622"/>
                  </a:cubicBezTo>
                  <a:cubicBezTo>
                    <a:pt x="3453" y="3622"/>
                    <a:pt x="3287" y="3508"/>
                    <a:pt x="3280" y="3280"/>
                  </a:cubicBezTo>
                  <a:cubicBezTo>
                    <a:pt x="3280" y="3098"/>
                    <a:pt x="3433" y="2949"/>
                    <a:pt x="3612" y="2949"/>
                  </a:cubicBezTo>
                  <a:close/>
                  <a:moveTo>
                    <a:pt x="8452" y="2949"/>
                  </a:moveTo>
                  <a:cubicBezTo>
                    <a:pt x="8645" y="2949"/>
                    <a:pt x="8798" y="3098"/>
                    <a:pt x="8798" y="3280"/>
                  </a:cubicBezTo>
                  <a:cubicBezTo>
                    <a:pt x="8798" y="3473"/>
                    <a:pt x="8645" y="3626"/>
                    <a:pt x="8452" y="3626"/>
                  </a:cubicBezTo>
                  <a:cubicBezTo>
                    <a:pt x="8011" y="3612"/>
                    <a:pt x="8011" y="2962"/>
                    <a:pt x="8452" y="2949"/>
                  </a:cubicBezTo>
                  <a:close/>
                  <a:moveTo>
                    <a:pt x="1773" y="2490"/>
                  </a:moveTo>
                  <a:lnTo>
                    <a:pt x="2769" y="3085"/>
                  </a:lnTo>
                  <a:cubicBezTo>
                    <a:pt x="2656" y="3529"/>
                    <a:pt x="2935" y="3997"/>
                    <a:pt x="3333" y="4124"/>
                  </a:cubicBezTo>
                  <a:lnTo>
                    <a:pt x="3333" y="5299"/>
                  </a:lnTo>
                  <a:lnTo>
                    <a:pt x="1468" y="5299"/>
                  </a:lnTo>
                  <a:lnTo>
                    <a:pt x="1468" y="2670"/>
                  </a:lnTo>
                  <a:cubicBezTo>
                    <a:pt x="1577" y="2630"/>
                    <a:pt x="1674" y="2573"/>
                    <a:pt x="1773" y="2490"/>
                  </a:cubicBezTo>
                  <a:close/>
                  <a:moveTo>
                    <a:pt x="5644" y="1647"/>
                  </a:moveTo>
                  <a:cubicBezTo>
                    <a:pt x="5687" y="1661"/>
                    <a:pt x="5727" y="1687"/>
                    <a:pt x="5783" y="1704"/>
                  </a:cubicBezTo>
                  <a:lnTo>
                    <a:pt x="5783" y="5299"/>
                  </a:lnTo>
                  <a:lnTo>
                    <a:pt x="3901" y="5299"/>
                  </a:lnTo>
                  <a:lnTo>
                    <a:pt x="3901" y="4124"/>
                  </a:lnTo>
                  <a:cubicBezTo>
                    <a:pt x="4246" y="4011"/>
                    <a:pt x="4495" y="3679"/>
                    <a:pt x="4495" y="3294"/>
                  </a:cubicBezTo>
                  <a:cubicBezTo>
                    <a:pt x="4495" y="3141"/>
                    <a:pt x="4469" y="3015"/>
                    <a:pt x="4399" y="2892"/>
                  </a:cubicBezTo>
                  <a:lnTo>
                    <a:pt x="5644" y="1647"/>
                  </a:lnTo>
                  <a:close/>
                  <a:moveTo>
                    <a:pt x="6447" y="1647"/>
                  </a:moveTo>
                  <a:lnTo>
                    <a:pt x="7679" y="2892"/>
                  </a:lnTo>
                  <a:cubicBezTo>
                    <a:pt x="7430" y="3363"/>
                    <a:pt x="7692" y="3971"/>
                    <a:pt x="8190" y="4124"/>
                  </a:cubicBezTo>
                  <a:lnTo>
                    <a:pt x="8190" y="5299"/>
                  </a:lnTo>
                  <a:lnTo>
                    <a:pt x="6308" y="5299"/>
                  </a:lnTo>
                  <a:lnTo>
                    <a:pt x="6308" y="1704"/>
                  </a:lnTo>
                  <a:cubicBezTo>
                    <a:pt x="6351" y="1687"/>
                    <a:pt x="6404" y="1661"/>
                    <a:pt x="6447" y="1647"/>
                  </a:cubicBezTo>
                  <a:close/>
                  <a:moveTo>
                    <a:pt x="6015" y="1"/>
                  </a:moveTo>
                  <a:cubicBezTo>
                    <a:pt x="5387" y="1"/>
                    <a:pt x="4956" y="713"/>
                    <a:pt x="5259" y="1259"/>
                  </a:cubicBezTo>
                  <a:lnTo>
                    <a:pt x="4014" y="2517"/>
                  </a:lnTo>
                  <a:cubicBezTo>
                    <a:pt x="3894" y="2452"/>
                    <a:pt x="3757" y="2421"/>
                    <a:pt x="3620" y="2421"/>
                  </a:cubicBezTo>
                  <a:cubicBezTo>
                    <a:pt x="3408" y="2421"/>
                    <a:pt x="3196" y="2495"/>
                    <a:pt x="3045" y="2630"/>
                  </a:cubicBezTo>
                  <a:lnTo>
                    <a:pt x="2049" y="2036"/>
                  </a:lnTo>
                  <a:cubicBezTo>
                    <a:pt x="2170" y="1501"/>
                    <a:pt x="1754" y="970"/>
                    <a:pt x="1212" y="970"/>
                  </a:cubicBezTo>
                  <a:cubicBezTo>
                    <a:pt x="1206" y="970"/>
                    <a:pt x="1199" y="970"/>
                    <a:pt x="1192" y="970"/>
                  </a:cubicBezTo>
                  <a:cubicBezTo>
                    <a:pt x="196" y="983"/>
                    <a:pt x="1" y="2351"/>
                    <a:pt x="927" y="2670"/>
                  </a:cubicBezTo>
                  <a:lnTo>
                    <a:pt x="927" y="5299"/>
                  </a:lnTo>
                  <a:lnTo>
                    <a:pt x="595" y="5299"/>
                  </a:lnTo>
                  <a:cubicBezTo>
                    <a:pt x="236" y="5312"/>
                    <a:pt x="236" y="5810"/>
                    <a:pt x="595" y="5823"/>
                  </a:cubicBezTo>
                  <a:lnTo>
                    <a:pt x="9060" y="5823"/>
                  </a:lnTo>
                  <a:cubicBezTo>
                    <a:pt x="9408" y="5810"/>
                    <a:pt x="9408" y="5312"/>
                    <a:pt x="9060" y="5299"/>
                  </a:cubicBezTo>
                  <a:lnTo>
                    <a:pt x="8715" y="5299"/>
                  </a:lnTo>
                  <a:lnTo>
                    <a:pt x="8715" y="4124"/>
                  </a:lnTo>
                  <a:cubicBezTo>
                    <a:pt x="9076" y="4011"/>
                    <a:pt x="9325" y="3679"/>
                    <a:pt x="9325" y="3294"/>
                  </a:cubicBezTo>
                  <a:cubicBezTo>
                    <a:pt x="9336" y="2789"/>
                    <a:pt x="8905" y="2418"/>
                    <a:pt x="8446" y="2418"/>
                  </a:cubicBezTo>
                  <a:cubicBezTo>
                    <a:pt x="8313" y="2418"/>
                    <a:pt x="8178" y="2449"/>
                    <a:pt x="8051" y="2517"/>
                  </a:cubicBezTo>
                  <a:lnTo>
                    <a:pt x="6806" y="1259"/>
                  </a:lnTo>
                  <a:cubicBezTo>
                    <a:pt x="7108" y="713"/>
                    <a:pt x="6678" y="1"/>
                    <a:pt x="6050" y="1"/>
                  </a:cubicBezTo>
                  <a:cubicBezTo>
                    <a:pt x="6044" y="1"/>
                    <a:pt x="6038" y="1"/>
                    <a:pt x="6032" y="1"/>
                  </a:cubicBezTo>
                  <a:cubicBezTo>
                    <a:pt x="6027" y="1"/>
                    <a:pt x="6021" y="1"/>
                    <a:pt x="6015" y="1"/>
                  </a:cubicBezTo>
                  <a:close/>
                </a:path>
              </a:pathLst>
            </a:custGeom>
            <a:solidFill>
              <a:srgbClr val="202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340" name="Google Shape;1090;p46">
            <a:extLst>
              <a:ext uri="{FF2B5EF4-FFF2-40B4-BE49-F238E27FC236}">
                <a16:creationId xmlns:a16="http://schemas.microsoft.com/office/drawing/2014/main" id="{56C3EAC5-78B5-5DA6-AFA5-CD717E985AB1}"/>
              </a:ext>
            </a:extLst>
          </p:cNvPr>
          <p:cNvGrpSpPr/>
          <p:nvPr/>
        </p:nvGrpSpPr>
        <p:grpSpPr>
          <a:xfrm>
            <a:off x="1064690" y="873506"/>
            <a:ext cx="339200" cy="338875"/>
            <a:chOff x="2489475" y="2118450"/>
            <a:chExt cx="339200" cy="338875"/>
          </a:xfrm>
        </p:grpSpPr>
        <p:sp>
          <p:nvSpPr>
            <p:cNvPr id="341" name="Google Shape;1091;p46">
              <a:extLst>
                <a:ext uri="{FF2B5EF4-FFF2-40B4-BE49-F238E27FC236}">
                  <a16:creationId xmlns:a16="http://schemas.microsoft.com/office/drawing/2014/main" id="{385E31D1-158D-B3E7-39C4-680B209F4EC9}"/>
                </a:ext>
              </a:extLst>
            </p:cNvPr>
            <p:cNvSpPr/>
            <p:nvPr/>
          </p:nvSpPr>
          <p:spPr>
            <a:xfrm>
              <a:off x="2489475" y="2118450"/>
              <a:ext cx="339200" cy="338875"/>
            </a:xfrm>
            <a:custGeom>
              <a:avLst/>
              <a:gdLst/>
              <a:ahLst/>
              <a:cxnLst/>
              <a:rect l="l" t="t" r="r" b="b"/>
              <a:pathLst>
                <a:path w="13568" h="13555" extrusionOk="0">
                  <a:moveTo>
                    <a:pt x="7151" y="525"/>
                  </a:moveTo>
                  <a:lnTo>
                    <a:pt x="7164" y="844"/>
                  </a:lnTo>
                  <a:cubicBezTo>
                    <a:pt x="7164" y="967"/>
                    <a:pt x="7247" y="1066"/>
                    <a:pt x="7357" y="1093"/>
                  </a:cubicBezTo>
                  <a:cubicBezTo>
                    <a:pt x="7536" y="1149"/>
                    <a:pt x="7719" y="1216"/>
                    <a:pt x="7885" y="1315"/>
                  </a:cubicBezTo>
                  <a:cubicBezTo>
                    <a:pt x="7930" y="1337"/>
                    <a:pt x="7977" y="1348"/>
                    <a:pt x="8023" y="1348"/>
                  </a:cubicBezTo>
                  <a:cubicBezTo>
                    <a:pt x="8089" y="1348"/>
                    <a:pt x="8151" y="1326"/>
                    <a:pt x="8200" y="1285"/>
                  </a:cubicBezTo>
                  <a:lnTo>
                    <a:pt x="8436" y="1066"/>
                  </a:lnTo>
                  <a:lnTo>
                    <a:pt x="8947" y="1577"/>
                  </a:lnTo>
                  <a:lnTo>
                    <a:pt x="8741" y="1813"/>
                  </a:lnTo>
                  <a:cubicBezTo>
                    <a:pt x="8658" y="1896"/>
                    <a:pt x="8645" y="2032"/>
                    <a:pt x="8698" y="2129"/>
                  </a:cubicBezTo>
                  <a:cubicBezTo>
                    <a:pt x="8798" y="2294"/>
                    <a:pt x="8864" y="2477"/>
                    <a:pt x="8920" y="2656"/>
                  </a:cubicBezTo>
                  <a:cubicBezTo>
                    <a:pt x="8947" y="2766"/>
                    <a:pt x="9047" y="2849"/>
                    <a:pt x="9169" y="2849"/>
                  </a:cubicBezTo>
                  <a:lnTo>
                    <a:pt x="9488" y="2862"/>
                  </a:lnTo>
                  <a:lnTo>
                    <a:pt x="9488" y="3596"/>
                  </a:lnTo>
                  <a:lnTo>
                    <a:pt x="9169" y="3609"/>
                  </a:lnTo>
                  <a:cubicBezTo>
                    <a:pt x="9047" y="3609"/>
                    <a:pt x="8947" y="3692"/>
                    <a:pt x="8920" y="3805"/>
                  </a:cubicBezTo>
                  <a:cubicBezTo>
                    <a:pt x="8864" y="3984"/>
                    <a:pt x="8798" y="4163"/>
                    <a:pt x="8698" y="4329"/>
                  </a:cubicBezTo>
                  <a:cubicBezTo>
                    <a:pt x="8645" y="4426"/>
                    <a:pt x="8658" y="4565"/>
                    <a:pt x="8741" y="4648"/>
                  </a:cubicBezTo>
                  <a:lnTo>
                    <a:pt x="8947" y="4884"/>
                  </a:lnTo>
                  <a:lnTo>
                    <a:pt x="8436" y="5395"/>
                  </a:lnTo>
                  <a:lnTo>
                    <a:pt x="8200" y="5173"/>
                  </a:lnTo>
                  <a:cubicBezTo>
                    <a:pt x="8152" y="5132"/>
                    <a:pt x="8091" y="5111"/>
                    <a:pt x="8026" y="5111"/>
                  </a:cubicBezTo>
                  <a:cubicBezTo>
                    <a:pt x="7980" y="5111"/>
                    <a:pt x="7931" y="5122"/>
                    <a:pt x="7885" y="5146"/>
                  </a:cubicBezTo>
                  <a:cubicBezTo>
                    <a:pt x="7719" y="5242"/>
                    <a:pt x="7536" y="5312"/>
                    <a:pt x="7357" y="5365"/>
                  </a:cubicBezTo>
                  <a:cubicBezTo>
                    <a:pt x="7247" y="5395"/>
                    <a:pt x="7164" y="5491"/>
                    <a:pt x="7164" y="5601"/>
                  </a:cubicBezTo>
                  <a:lnTo>
                    <a:pt x="7151" y="5933"/>
                  </a:lnTo>
                  <a:lnTo>
                    <a:pt x="6418" y="5933"/>
                  </a:lnTo>
                  <a:lnTo>
                    <a:pt x="6404" y="5601"/>
                  </a:lnTo>
                  <a:cubicBezTo>
                    <a:pt x="6404" y="5491"/>
                    <a:pt x="6321" y="5395"/>
                    <a:pt x="6208" y="5365"/>
                  </a:cubicBezTo>
                  <a:cubicBezTo>
                    <a:pt x="6029" y="5312"/>
                    <a:pt x="5850" y="5242"/>
                    <a:pt x="5684" y="5146"/>
                  </a:cubicBezTo>
                  <a:cubicBezTo>
                    <a:pt x="5643" y="5122"/>
                    <a:pt x="5597" y="5111"/>
                    <a:pt x="5552" y="5111"/>
                  </a:cubicBezTo>
                  <a:cubicBezTo>
                    <a:pt x="5489" y="5111"/>
                    <a:pt x="5426" y="5132"/>
                    <a:pt x="5378" y="5173"/>
                  </a:cubicBezTo>
                  <a:lnTo>
                    <a:pt x="5130" y="5395"/>
                  </a:lnTo>
                  <a:lnTo>
                    <a:pt x="4618" y="4884"/>
                  </a:lnTo>
                  <a:lnTo>
                    <a:pt x="4841" y="4635"/>
                  </a:lnTo>
                  <a:cubicBezTo>
                    <a:pt x="4924" y="4552"/>
                    <a:pt x="4937" y="4426"/>
                    <a:pt x="4867" y="4329"/>
                  </a:cubicBezTo>
                  <a:cubicBezTo>
                    <a:pt x="4771" y="4163"/>
                    <a:pt x="4701" y="3984"/>
                    <a:pt x="4661" y="3805"/>
                  </a:cubicBezTo>
                  <a:cubicBezTo>
                    <a:pt x="4618" y="3692"/>
                    <a:pt x="4522" y="3609"/>
                    <a:pt x="4412" y="3609"/>
                  </a:cubicBezTo>
                  <a:lnTo>
                    <a:pt x="4081" y="3596"/>
                  </a:lnTo>
                  <a:lnTo>
                    <a:pt x="4081" y="2862"/>
                  </a:lnTo>
                  <a:lnTo>
                    <a:pt x="4412" y="2849"/>
                  </a:lnTo>
                  <a:cubicBezTo>
                    <a:pt x="4522" y="2849"/>
                    <a:pt x="4618" y="2766"/>
                    <a:pt x="4661" y="2656"/>
                  </a:cubicBezTo>
                  <a:cubicBezTo>
                    <a:pt x="4701" y="2477"/>
                    <a:pt x="4771" y="2294"/>
                    <a:pt x="4867" y="2129"/>
                  </a:cubicBezTo>
                  <a:cubicBezTo>
                    <a:pt x="4937" y="2032"/>
                    <a:pt x="4924" y="1896"/>
                    <a:pt x="4841" y="1813"/>
                  </a:cubicBezTo>
                  <a:lnTo>
                    <a:pt x="4618" y="1577"/>
                  </a:lnTo>
                  <a:lnTo>
                    <a:pt x="5130" y="1066"/>
                  </a:lnTo>
                  <a:lnTo>
                    <a:pt x="5378" y="1285"/>
                  </a:lnTo>
                  <a:cubicBezTo>
                    <a:pt x="5427" y="1326"/>
                    <a:pt x="5491" y="1348"/>
                    <a:pt x="5555" y="1348"/>
                  </a:cubicBezTo>
                  <a:cubicBezTo>
                    <a:pt x="5599" y="1348"/>
                    <a:pt x="5644" y="1337"/>
                    <a:pt x="5684" y="1315"/>
                  </a:cubicBezTo>
                  <a:cubicBezTo>
                    <a:pt x="5850" y="1216"/>
                    <a:pt x="6029" y="1149"/>
                    <a:pt x="6208" y="1093"/>
                  </a:cubicBezTo>
                  <a:cubicBezTo>
                    <a:pt x="6321" y="1066"/>
                    <a:pt x="6404" y="967"/>
                    <a:pt x="6404" y="857"/>
                  </a:cubicBezTo>
                  <a:lnTo>
                    <a:pt x="6418" y="525"/>
                  </a:lnTo>
                  <a:close/>
                  <a:moveTo>
                    <a:pt x="11453" y="4024"/>
                  </a:moveTo>
                  <a:lnTo>
                    <a:pt x="11453" y="10650"/>
                  </a:lnTo>
                  <a:lnTo>
                    <a:pt x="2129" y="10650"/>
                  </a:lnTo>
                  <a:lnTo>
                    <a:pt x="2129" y="4024"/>
                  </a:lnTo>
                  <a:lnTo>
                    <a:pt x="3622" y="4024"/>
                  </a:lnTo>
                  <a:cubicBezTo>
                    <a:pt x="3666" y="4080"/>
                    <a:pt x="3735" y="4107"/>
                    <a:pt x="3802" y="4107"/>
                  </a:cubicBezTo>
                  <a:lnTo>
                    <a:pt x="4203" y="4120"/>
                  </a:lnTo>
                  <a:cubicBezTo>
                    <a:pt x="4233" y="4233"/>
                    <a:pt x="4273" y="4329"/>
                    <a:pt x="4329" y="4426"/>
                  </a:cubicBezTo>
                  <a:lnTo>
                    <a:pt x="4051" y="4718"/>
                  </a:lnTo>
                  <a:cubicBezTo>
                    <a:pt x="3954" y="4814"/>
                    <a:pt x="3968" y="4980"/>
                    <a:pt x="4067" y="5076"/>
                  </a:cubicBezTo>
                  <a:lnTo>
                    <a:pt x="4937" y="5946"/>
                  </a:lnTo>
                  <a:cubicBezTo>
                    <a:pt x="4987" y="6005"/>
                    <a:pt x="5056" y="6033"/>
                    <a:pt x="5126" y="6033"/>
                  </a:cubicBezTo>
                  <a:cubicBezTo>
                    <a:pt x="5191" y="6033"/>
                    <a:pt x="5258" y="6009"/>
                    <a:pt x="5312" y="5963"/>
                  </a:cubicBezTo>
                  <a:lnTo>
                    <a:pt x="5588" y="5697"/>
                  </a:lnTo>
                  <a:cubicBezTo>
                    <a:pt x="5684" y="5740"/>
                    <a:pt x="5780" y="5780"/>
                    <a:pt x="5893" y="5810"/>
                  </a:cubicBezTo>
                  <a:lnTo>
                    <a:pt x="5906" y="6212"/>
                  </a:lnTo>
                  <a:cubicBezTo>
                    <a:pt x="5906" y="6348"/>
                    <a:pt x="6029" y="6461"/>
                    <a:pt x="6169" y="6461"/>
                  </a:cubicBezTo>
                  <a:lnTo>
                    <a:pt x="7400" y="6461"/>
                  </a:lnTo>
                  <a:cubicBezTo>
                    <a:pt x="7553" y="6461"/>
                    <a:pt x="7662" y="6348"/>
                    <a:pt x="7676" y="6212"/>
                  </a:cubicBezTo>
                  <a:lnTo>
                    <a:pt x="7689" y="5810"/>
                  </a:lnTo>
                  <a:cubicBezTo>
                    <a:pt x="7785" y="5780"/>
                    <a:pt x="7885" y="5740"/>
                    <a:pt x="7981" y="5697"/>
                  </a:cubicBezTo>
                  <a:lnTo>
                    <a:pt x="8270" y="5963"/>
                  </a:lnTo>
                  <a:cubicBezTo>
                    <a:pt x="8316" y="6009"/>
                    <a:pt x="8378" y="6033"/>
                    <a:pt x="8442" y="6033"/>
                  </a:cubicBezTo>
                  <a:cubicBezTo>
                    <a:pt x="8510" y="6033"/>
                    <a:pt x="8580" y="6005"/>
                    <a:pt x="8632" y="5946"/>
                  </a:cubicBezTo>
                  <a:lnTo>
                    <a:pt x="9501" y="5076"/>
                  </a:lnTo>
                  <a:cubicBezTo>
                    <a:pt x="9611" y="4980"/>
                    <a:pt x="9611" y="4814"/>
                    <a:pt x="9515" y="4718"/>
                  </a:cubicBezTo>
                  <a:lnTo>
                    <a:pt x="9252" y="4426"/>
                  </a:lnTo>
                  <a:cubicBezTo>
                    <a:pt x="9296" y="4329"/>
                    <a:pt x="9335" y="4233"/>
                    <a:pt x="9379" y="4120"/>
                  </a:cubicBezTo>
                  <a:lnTo>
                    <a:pt x="9764" y="4107"/>
                  </a:lnTo>
                  <a:cubicBezTo>
                    <a:pt x="9833" y="4107"/>
                    <a:pt x="9903" y="4080"/>
                    <a:pt x="9943" y="4024"/>
                  </a:cubicBezTo>
                  <a:close/>
                  <a:moveTo>
                    <a:pt x="12240" y="2958"/>
                  </a:moveTo>
                  <a:cubicBezTo>
                    <a:pt x="12393" y="2958"/>
                    <a:pt x="12502" y="3085"/>
                    <a:pt x="12502" y="3224"/>
                  </a:cubicBezTo>
                  <a:lnTo>
                    <a:pt x="12502" y="11702"/>
                  </a:lnTo>
                  <a:lnTo>
                    <a:pt x="8383" y="11702"/>
                  </a:lnTo>
                  <a:cubicBezTo>
                    <a:pt x="8230" y="11702"/>
                    <a:pt x="8104" y="11825"/>
                    <a:pt x="8104" y="11964"/>
                  </a:cubicBezTo>
                  <a:lnTo>
                    <a:pt x="5461" y="11964"/>
                  </a:lnTo>
                  <a:cubicBezTo>
                    <a:pt x="5461" y="11825"/>
                    <a:pt x="5339" y="11702"/>
                    <a:pt x="5199" y="11702"/>
                  </a:cubicBezTo>
                  <a:lnTo>
                    <a:pt x="1063" y="11702"/>
                  </a:lnTo>
                  <a:lnTo>
                    <a:pt x="1063" y="3224"/>
                  </a:lnTo>
                  <a:cubicBezTo>
                    <a:pt x="1063" y="3085"/>
                    <a:pt x="1189" y="2958"/>
                    <a:pt x="1329" y="2958"/>
                  </a:cubicBezTo>
                  <a:lnTo>
                    <a:pt x="3553" y="2958"/>
                  </a:lnTo>
                  <a:lnTo>
                    <a:pt x="3553" y="3500"/>
                  </a:lnTo>
                  <a:lnTo>
                    <a:pt x="1866" y="3500"/>
                  </a:lnTo>
                  <a:cubicBezTo>
                    <a:pt x="1714" y="3500"/>
                    <a:pt x="1591" y="3609"/>
                    <a:pt x="1591" y="3762"/>
                  </a:cubicBezTo>
                  <a:lnTo>
                    <a:pt x="1591" y="10912"/>
                  </a:lnTo>
                  <a:cubicBezTo>
                    <a:pt x="1591" y="11052"/>
                    <a:pt x="1714" y="11174"/>
                    <a:pt x="1866" y="11174"/>
                  </a:cubicBezTo>
                  <a:lnTo>
                    <a:pt x="11716" y="11174"/>
                  </a:lnTo>
                  <a:cubicBezTo>
                    <a:pt x="11852" y="11174"/>
                    <a:pt x="11978" y="11052"/>
                    <a:pt x="11978" y="10912"/>
                  </a:cubicBezTo>
                  <a:lnTo>
                    <a:pt x="11978" y="3762"/>
                  </a:lnTo>
                  <a:cubicBezTo>
                    <a:pt x="11978" y="3609"/>
                    <a:pt x="11852" y="3500"/>
                    <a:pt x="11716" y="3500"/>
                  </a:cubicBezTo>
                  <a:lnTo>
                    <a:pt x="10013" y="3500"/>
                  </a:lnTo>
                  <a:lnTo>
                    <a:pt x="10013" y="2958"/>
                  </a:lnTo>
                  <a:close/>
                  <a:moveTo>
                    <a:pt x="13043" y="12240"/>
                  </a:moveTo>
                  <a:lnTo>
                    <a:pt x="13043" y="12768"/>
                  </a:lnTo>
                  <a:cubicBezTo>
                    <a:pt x="13043" y="12904"/>
                    <a:pt x="12917" y="13030"/>
                    <a:pt x="12765" y="13030"/>
                  </a:cubicBezTo>
                  <a:lnTo>
                    <a:pt x="801" y="13030"/>
                  </a:lnTo>
                  <a:cubicBezTo>
                    <a:pt x="648" y="13030"/>
                    <a:pt x="539" y="12904"/>
                    <a:pt x="539" y="12768"/>
                  </a:cubicBezTo>
                  <a:lnTo>
                    <a:pt x="539" y="12240"/>
                  </a:lnTo>
                  <a:lnTo>
                    <a:pt x="5007" y="12240"/>
                  </a:lnTo>
                  <a:cubicBezTo>
                    <a:pt x="5090" y="12393"/>
                    <a:pt x="5269" y="12502"/>
                    <a:pt x="5461" y="12502"/>
                  </a:cubicBezTo>
                  <a:lnTo>
                    <a:pt x="8104" y="12502"/>
                  </a:lnTo>
                  <a:cubicBezTo>
                    <a:pt x="8313" y="12502"/>
                    <a:pt x="8479" y="12393"/>
                    <a:pt x="8575" y="12240"/>
                  </a:cubicBezTo>
                  <a:close/>
                  <a:moveTo>
                    <a:pt x="6169" y="1"/>
                  </a:moveTo>
                  <a:cubicBezTo>
                    <a:pt x="6029" y="1"/>
                    <a:pt x="5906" y="110"/>
                    <a:pt x="5906" y="250"/>
                  </a:cubicBezTo>
                  <a:lnTo>
                    <a:pt x="5893" y="651"/>
                  </a:lnTo>
                  <a:cubicBezTo>
                    <a:pt x="5780" y="678"/>
                    <a:pt x="5684" y="718"/>
                    <a:pt x="5588" y="761"/>
                  </a:cubicBezTo>
                  <a:lnTo>
                    <a:pt x="5312" y="499"/>
                  </a:lnTo>
                  <a:cubicBezTo>
                    <a:pt x="5257" y="452"/>
                    <a:pt x="5190" y="428"/>
                    <a:pt x="5125" y="428"/>
                  </a:cubicBezTo>
                  <a:cubicBezTo>
                    <a:pt x="5055" y="428"/>
                    <a:pt x="4987" y="455"/>
                    <a:pt x="4937" y="512"/>
                  </a:cubicBezTo>
                  <a:lnTo>
                    <a:pt x="4067" y="1382"/>
                  </a:lnTo>
                  <a:cubicBezTo>
                    <a:pt x="3968" y="1481"/>
                    <a:pt x="3954" y="1647"/>
                    <a:pt x="4051" y="1743"/>
                  </a:cubicBezTo>
                  <a:lnTo>
                    <a:pt x="4329" y="2032"/>
                  </a:lnTo>
                  <a:cubicBezTo>
                    <a:pt x="4273" y="2129"/>
                    <a:pt x="4233" y="2228"/>
                    <a:pt x="4203" y="2324"/>
                  </a:cubicBezTo>
                  <a:lnTo>
                    <a:pt x="3802" y="2351"/>
                  </a:lnTo>
                  <a:cubicBezTo>
                    <a:pt x="3735" y="2351"/>
                    <a:pt x="3666" y="2377"/>
                    <a:pt x="3622" y="2434"/>
                  </a:cubicBezTo>
                  <a:lnTo>
                    <a:pt x="1329" y="2434"/>
                  </a:lnTo>
                  <a:cubicBezTo>
                    <a:pt x="884" y="2434"/>
                    <a:pt x="539" y="2792"/>
                    <a:pt x="539" y="3224"/>
                  </a:cubicBezTo>
                  <a:lnTo>
                    <a:pt x="539" y="11702"/>
                  </a:lnTo>
                  <a:lnTo>
                    <a:pt x="276" y="11702"/>
                  </a:lnTo>
                  <a:cubicBezTo>
                    <a:pt x="124" y="11702"/>
                    <a:pt x="1" y="11825"/>
                    <a:pt x="1" y="11964"/>
                  </a:cubicBezTo>
                  <a:lnTo>
                    <a:pt x="1" y="12768"/>
                  </a:lnTo>
                  <a:cubicBezTo>
                    <a:pt x="1" y="13209"/>
                    <a:pt x="359" y="13555"/>
                    <a:pt x="801" y="13555"/>
                  </a:cubicBezTo>
                  <a:lnTo>
                    <a:pt x="13306" y="13555"/>
                  </a:lnTo>
                  <a:cubicBezTo>
                    <a:pt x="13445" y="13555"/>
                    <a:pt x="13568" y="13445"/>
                    <a:pt x="13568" y="13292"/>
                  </a:cubicBezTo>
                  <a:lnTo>
                    <a:pt x="13568" y="11798"/>
                  </a:lnTo>
                  <a:cubicBezTo>
                    <a:pt x="13568" y="11742"/>
                    <a:pt x="13528" y="11702"/>
                    <a:pt x="13485" y="11702"/>
                  </a:cubicBezTo>
                  <a:lnTo>
                    <a:pt x="13043" y="11702"/>
                  </a:lnTo>
                  <a:lnTo>
                    <a:pt x="13043" y="3224"/>
                  </a:lnTo>
                  <a:cubicBezTo>
                    <a:pt x="13043" y="2792"/>
                    <a:pt x="12682" y="2434"/>
                    <a:pt x="12240" y="2434"/>
                  </a:cubicBezTo>
                  <a:lnTo>
                    <a:pt x="9943" y="2434"/>
                  </a:lnTo>
                  <a:cubicBezTo>
                    <a:pt x="9903" y="2377"/>
                    <a:pt x="9833" y="2351"/>
                    <a:pt x="9764" y="2351"/>
                  </a:cubicBezTo>
                  <a:lnTo>
                    <a:pt x="9379" y="2324"/>
                  </a:lnTo>
                  <a:cubicBezTo>
                    <a:pt x="9335" y="2228"/>
                    <a:pt x="9296" y="2129"/>
                    <a:pt x="9252" y="2032"/>
                  </a:cubicBezTo>
                  <a:lnTo>
                    <a:pt x="9515" y="1743"/>
                  </a:lnTo>
                  <a:cubicBezTo>
                    <a:pt x="9611" y="1647"/>
                    <a:pt x="9611" y="1481"/>
                    <a:pt x="9515" y="1382"/>
                  </a:cubicBezTo>
                  <a:lnTo>
                    <a:pt x="8632" y="512"/>
                  </a:lnTo>
                  <a:cubicBezTo>
                    <a:pt x="8580" y="455"/>
                    <a:pt x="8511" y="428"/>
                    <a:pt x="8443" y="428"/>
                  </a:cubicBezTo>
                  <a:cubicBezTo>
                    <a:pt x="8379" y="428"/>
                    <a:pt x="8316" y="452"/>
                    <a:pt x="8270" y="499"/>
                  </a:cubicBezTo>
                  <a:lnTo>
                    <a:pt x="7981" y="761"/>
                  </a:lnTo>
                  <a:cubicBezTo>
                    <a:pt x="7885" y="718"/>
                    <a:pt x="7785" y="678"/>
                    <a:pt x="7689" y="651"/>
                  </a:cubicBezTo>
                  <a:lnTo>
                    <a:pt x="7676" y="250"/>
                  </a:lnTo>
                  <a:cubicBezTo>
                    <a:pt x="7662" y="110"/>
                    <a:pt x="7553" y="1"/>
                    <a:pt x="7400" y="1"/>
                  </a:cubicBezTo>
                  <a:close/>
                </a:path>
              </a:pathLst>
            </a:custGeom>
            <a:solidFill>
              <a:srgbClr val="202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2" name="Google Shape;1092;p46">
              <a:extLst>
                <a:ext uri="{FF2B5EF4-FFF2-40B4-BE49-F238E27FC236}">
                  <a16:creationId xmlns:a16="http://schemas.microsoft.com/office/drawing/2014/main" id="{9BA874BB-FB65-BA02-AAFB-74D043C855E7}"/>
                </a:ext>
              </a:extLst>
            </p:cNvPr>
            <p:cNvSpPr/>
            <p:nvPr/>
          </p:nvSpPr>
          <p:spPr>
            <a:xfrm>
              <a:off x="2619450" y="2159900"/>
              <a:ext cx="79600" cy="79250"/>
            </a:xfrm>
            <a:custGeom>
              <a:avLst/>
              <a:gdLst/>
              <a:ahLst/>
              <a:cxnLst/>
              <a:rect l="l" t="t" r="r" b="b"/>
              <a:pathLst>
                <a:path w="3184" h="3170" extrusionOk="0">
                  <a:moveTo>
                    <a:pt x="1590" y="527"/>
                  </a:moveTo>
                  <a:cubicBezTo>
                    <a:pt x="2171" y="527"/>
                    <a:pt x="2643" y="998"/>
                    <a:pt x="2643" y="1579"/>
                  </a:cubicBezTo>
                  <a:cubicBezTo>
                    <a:pt x="2614" y="2285"/>
                    <a:pt x="2099" y="2637"/>
                    <a:pt x="1584" y="2637"/>
                  </a:cubicBezTo>
                  <a:cubicBezTo>
                    <a:pt x="1069" y="2637"/>
                    <a:pt x="555" y="2285"/>
                    <a:pt x="528" y="1579"/>
                  </a:cubicBezTo>
                  <a:cubicBezTo>
                    <a:pt x="528" y="998"/>
                    <a:pt x="996" y="527"/>
                    <a:pt x="1590" y="527"/>
                  </a:cubicBezTo>
                  <a:close/>
                  <a:moveTo>
                    <a:pt x="1592" y="1"/>
                  </a:moveTo>
                  <a:cubicBezTo>
                    <a:pt x="817" y="1"/>
                    <a:pt x="42" y="527"/>
                    <a:pt x="0" y="1579"/>
                  </a:cubicBezTo>
                  <a:cubicBezTo>
                    <a:pt x="0" y="2462"/>
                    <a:pt x="707" y="3169"/>
                    <a:pt x="1590" y="3169"/>
                  </a:cubicBezTo>
                  <a:cubicBezTo>
                    <a:pt x="2463" y="3169"/>
                    <a:pt x="3184" y="2462"/>
                    <a:pt x="3184" y="1579"/>
                  </a:cubicBezTo>
                  <a:cubicBezTo>
                    <a:pt x="3142" y="527"/>
                    <a:pt x="2367" y="1"/>
                    <a:pt x="1592" y="1"/>
                  </a:cubicBezTo>
                  <a:close/>
                </a:path>
              </a:pathLst>
            </a:custGeom>
            <a:solidFill>
              <a:srgbClr val="202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3" name="Google Shape;1093;p46">
              <a:extLst>
                <a:ext uri="{FF2B5EF4-FFF2-40B4-BE49-F238E27FC236}">
                  <a16:creationId xmlns:a16="http://schemas.microsoft.com/office/drawing/2014/main" id="{BE31F76F-3D82-43CB-E5C8-32490D624A75}"/>
                </a:ext>
              </a:extLst>
            </p:cNvPr>
            <p:cNvSpPr/>
            <p:nvPr/>
          </p:nvSpPr>
          <p:spPr>
            <a:xfrm>
              <a:off x="2560025" y="2282350"/>
              <a:ext cx="198375" cy="92325"/>
            </a:xfrm>
            <a:custGeom>
              <a:avLst/>
              <a:gdLst/>
              <a:ahLst/>
              <a:cxnLst/>
              <a:rect l="l" t="t" r="r" b="b"/>
              <a:pathLst>
                <a:path w="7935" h="3693" extrusionOk="0">
                  <a:moveTo>
                    <a:pt x="7138" y="525"/>
                  </a:moveTo>
                  <a:cubicBezTo>
                    <a:pt x="7274" y="525"/>
                    <a:pt x="7400" y="651"/>
                    <a:pt x="7400" y="788"/>
                  </a:cubicBezTo>
                  <a:cubicBezTo>
                    <a:pt x="7393" y="966"/>
                    <a:pt x="7268" y="1053"/>
                    <a:pt x="7142" y="1053"/>
                  </a:cubicBezTo>
                  <a:cubicBezTo>
                    <a:pt x="7012" y="1053"/>
                    <a:pt x="6880" y="962"/>
                    <a:pt x="6872" y="788"/>
                  </a:cubicBezTo>
                  <a:cubicBezTo>
                    <a:pt x="6872" y="651"/>
                    <a:pt x="6985" y="525"/>
                    <a:pt x="7138" y="525"/>
                  </a:cubicBezTo>
                  <a:close/>
                  <a:moveTo>
                    <a:pt x="3041" y="788"/>
                  </a:moveTo>
                  <a:cubicBezTo>
                    <a:pt x="3181" y="788"/>
                    <a:pt x="3303" y="914"/>
                    <a:pt x="3303" y="1050"/>
                  </a:cubicBezTo>
                  <a:cubicBezTo>
                    <a:pt x="3297" y="1231"/>
                    <a:pt x="3169" y="1321"/>
                    <a:pt x="3041" y="1321"/>
                  </a:cubicBezTo>
                  <a:cubicBezTo>
                    <a:pt x="2913" y="1321"/>
                    <a:pt x="2786" y="1231"/>
                    <a:pt x="2779" y="1050"/>
                  </a:cubicBezTo>
                  <a:cubicBezTo>
                    <a:pt x="2779" y="914"/>
                    <a:pt x="2888" y="788"/>
                    <a:pt x="3041" y="788"/>
                  </a:cubicBezTo>
                  <a:close/>
                  <a:moveTo>
                    <a:pt x="800" y="1797"/>
                  </a:moveTo>
                  <a:cubicBezTo>
                    <a:pt x="940" y="1797"/>
                    <a:pt x="1063" y="1910"/>
                    <a:pt x="1063" y="2062"/>
                  </a:cubicBezTo>
                  <a:cubicBezTo>
                    <a:pt x="1056" y="2235"/>
                    <a:pt x="928" y="2321"/>
                    <a:pt x="800" y="2321"/>
                  </a:cubicBezTo>
                  <a:cubicBezTo>
                    <a:pt x="673" y="2321"/>
                    <a:pt x="545" y="2235"/>
                    <a:pt x="538" y="2062"/>
                  </a:cubicBezTo>
                  <a:cubicBezTo>
                    <a:pt x="538" y="1910"/>
                    <a:pt x="648" y="1797"/>
                    <a:pt x="800" y="1797"/>
                  </a:cubicBezTo>
                  <a:close/>
                  <a:moveTo>
                    <a:pt x="5020" y="2643"/>
                  </a:moveTo>
                  <a:cubicBezTo>
                    <a:pt x="5159" y="2643"/>
                    <a:pt x="5282" y="2753"/>
                    <a:pt x="5282" y="2905"/>
                  </a:cubicBezTo>
                  <a:cubicBezTo>
                    <a:pt x="5282" y="3042"/>
                    <a:pt x="5159" y="3168"/>
                    <a:pt x="5020" y="3168"/>
                  </a:cubicBezTo>
                  <a:cubicBezTo>
                    <a:pt x="4674" y="3154"/>
                    <a:pt x="4674" y="2656"/>
                    <a:pt x="5020" y="2643"/>
                  </a:cubicBezTo>
                  <a:close/>
                  <a:moveTo>
                    <a:pt x="7120" y="1"/>
                  </a:moveTo>
                  <a:cubicBezTo>
                    <a:pt x="6548" y="1"/>
                    <a:pt x="6158" y="627"/>
                    <a:pt x="6417" y="1133"/>
                  </a:cubicBezTo>
                  <a:lnTo>
                    <a:pt x="5365" y="2185"/>
                  </a:lnTo>
                  <a:cubicBezTo>
                    <a:pt x="5262" y="2137"/>
                    <a:pt x="5141" y="2113"/>
                    <a:pt x="5020" y="2113"/>
                  </a:cubicBezTo>
                  <a:cubicBezTo>
                    <a:pt x="4898" y="2113"/>
                    <a:pt x="4777" y="2137"/>
                    <a:pt x="4674" y="2185"/>
                  </a:cubicBezTo>
                  <a:lnTo>
                    <a:pt x="3775" y="1368"/>
                  </a:lnTo>
                  <a:cubicBezTo>
                    <a:pt x="3995" y="863"/>
                    <a:pt x="3604" y="263"/>
                    <a:pt x="3059" y="263"/>
                  </a:cubicBezTo>
                  <a:cubicBezTo>
                    <a:pt x="3053" y="263"/>
                    <a:pt x="3047" y="263"/>
                    <a:pt x="3041" y="263"/>
                  </a:cubicBezTo>
                  <a:cubicBezTo>
                    <a:pt x="2600" y="263"/>
                    <a:pt x="2225" y="635"/>
                    <a:pt x="2254" y="1093"/>
                  </a:cubicBezTo>
                  <a:lnTo>
                    <a:pt x="1312" y="1465"/>
                  </a:lnTo>
                  <a:cubicBezTo>
                    <a:pt x="1161" y="1331"/>
                    <a:pt x="980" y="1270"/>
                    <a:pt x="803" y="1270"/>
                  </a:cubicBezTo>
                  <a:cubicBezTo>
                    <a:pt x="395" y="1270"/>
                    <a:pt x="0" y="1588"/>
                    <a:pt x="0" y="2062"/>
                  </a:cubicBezTo>
                  <a:cubicBezTo>
                    <a:pt x="0" y="2504"/>
                    <a:pt x="359" y="2849"/>
                    <a:pt x="800" y="2849"/>
                  </a:cubicBezTo>
                  <a:cubicBezTo>
                    <a:pt x="807" y="2849"/>
                    <a:pt x="814" y="2849"/>
                    <a:pt x="821" y="2849"/>
                  </a:cubicBezTo>
                  <a:cubicBezTo>
                    <a:pt x="1296" y="2849"/>
                    <a:pt x="1659" y="2401"/>
                    <a:pt x="1577" y="1923"/>
                  </a:cubicBezTo>
                  <a:lnTo>
                    <a:pt x="2447" y="1578"/>
                  </a:lnTo>
                  <a:cubicBezTo>
                    <a:pt x="2590" y="1754"/>
                    <a:pt x="2822" y="1852"/>
                    <a:pt x="3051" y="1852"/>
                  </a:cubicBezTo>
                  <a:cubicBezTo>
                    <a:pt x="3180" y="1852"/>
                    <a:pt x="3307" y="1821"/>
                    <a:pt x="3416" y="1757"/>
                  </a:cubicBezTo>
                  <a:lnTo>
                    <a:pt x="4299" y="2574"/>
                  </a:lnTo>
                  <a:cubicBezTo>
                    <a:pt x="4053" y="3079"/>
                    <a:pt x="4444" y="3692"/>
                    <a:pt x="5002" y="3692"/>
                  </a:cubicBezTo>
                  <a:cubicBezTo>
                    <a:pt x="5008" y="3692"/>
                    <a:pt x="5014" y="3692"/>
                    <a:pt x="5020" y="3692"/>
                  </a:cubicBezTo>
                  <a:cubicBezTo>
                    <a:pt x="5025" y="3692"/>
                    <a:pt x="5031" y="3692"/>
                    <a:pt x="5037" y="3692"/>
                  </a:cubicBezTo>
                  <a:cubicBezTo>
                    <a:pt x="5595" y="3692"/>
                    <a:pt x="5986" y="3066"/>
                    <a:pt x="5740" y="2560"/>
                  </a:cubicBezTo>
                  <a:lnTo>
                    <a:pt x="6789" y="1508"/>
                  </a:lnTo>
                  <a:cubicBezTo>
                    <a:pt x="6897" y="1560"/>
                    <a:pt x="7011" y="1585"/>
                    <a:pt x="7123" y="1585"/>
                  </a:cubicBezTo>
                  <a:cubicBezTo>
                    <a:pt x="7542" y="1585"/>
                    <a:pt x="7935" y="1246"/>
                    <a:pt x="7924" y="788"/>
                  </a:cubicBezTo>
                  <a:cubicBezTo>
                    <a:pt x="7924" y="359"/>
                    <a:pt x="7566" y="1"/>
                    <a:pt x="7138" y="1"/>
                  </a:cubicBezTo>
                  <a:cubicBezTo>
                    <a:pt x="7132" y="1"/>
                    <a:pt x="7126" y="1"/>
                    <a:pt x="7120" y="1"/>
                  </a:cubicBezTo>
                  <a:close/>
                </a:path>
              </a:pathLst>
            </a:custGeom>
            <a:solidFill>
              <a:srgbClr val="202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3" name="Google Shape;1031;p46">
            <a:extLst>
              <a:ext uri="{FF2B5EF4-FFF2-40B4-BE49-F238E27FC236}">
                <a16:creationId xmlns:a16="http://schemas.microsoft.com/office/drawing/2014/main" id="{1F17F8CF-EB4F-AA65-C17D-ED1A8E2D02E4}"/>
              </a:ext>
            </a:extLst>
          </p:cNvPr>
          <p:cNvSpPr txBox="1">
            <a:spLocks/>
          </p:cNvSpPr>
          <p:nvPr/>
        </p:nvSpPr>
        <p:spPr>
          <a:xfrm>
            <a:off x="3613757" y="1813507"/>
            <a:ext cx="2123640" cy="567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171450" marR="0" lvl="0" indent="-171450" algn="l" defTabSz="914400" rtl="0" eaLnBrk="1" fontAlgn="auto" latinLnBrk="0" hangingPunct="1">
              <a:lnSpc>
                <a:spcPct val="100000"/>
              </a:lnSpc>
              <a:spcBef>
                <a:spcPts val="0"/>
              </a:spcBef>
              <a:spcAft>
                <a:spcPts val="0"/>
              </a:spcAft>
              <a:buClr>
                <a:srgbClr val="202331"/>
              </a:buClr>
              <a:buSzPts val="1200"/>
              <a:buFont typeface="Arial" panose="020B0604020202020204" pitchFamily="34" charset="0"/>
              <a:buChar char="•"/>
              <a:tabLst/>
              <a:defRPr/>
            </a:pPr>
            <a:r>
              <a:rPr kumimoji="0" lang="en-GB" sz="1200" b="0" i="0" u="none" strike="noStrike" kern="0" cap="none" spc="0" normalizeH="0" baseline="0" noProof="0">
                <a:ln>
                  <a:noFill/>
                </a:ln>
                <a:solidFill>
                  <a:srgbClr val="202331"/>
                </a:solidFill>
                <a:effectLst/>
                <a:uLnTx/>
                <a:uFillTx/>
                <a:latin typeface="Barlow"/>
                <a:sym typeface="Barlow"/>
              </a:rPr>
              <a:t>Provide Training on Change Management</a:t>
            </a:r>
          </a:p>
          <a:p>
            <a:pPr marL="171450" marR="0" lvl="0" indent="-171450" algn="l" defTabSz="914400" rtl="0" eaLnBrk="1" fontAlgn="auto" latinLnBrk="0" hangingPunct="1">
              <a:lnSpc>
                <a:spcPct val="100000"/>
              </a:lnSpc>
              <a:spcBef>
                <a:spcPts val="0"/>
              </a:spcBef>
              <a:spcAft>
                <a:spcPts val="0"/>
              </a:spcAft>
              <a:buClr>
                <a:srgbClr val="202331"/>
              </a:buClr>
              <a:buSzPts val="1200"/>
              <a:buFont typeface="Arial" panose="020B0604020202020204" pitchFamily="34" charset="0"/>
              <a:buChar char="•"/>
              <a:tabLst/>
              <a:defRPr/>
            </a:pPr>
            <a:r>
              <a:rPr lang="en-GB">
                <a:solidFill>
                  <a:srgbClr val="202331"/>
                </a:solidFill>
              </a:rPr>
              <a:t>Open Communication</a:t>
            </a:r>
            <a:endParaRPr kumimoji="0" lang="en-GB" sz="1200" b="0" i="0" u="none" strike="noStrike" kern="0" cap="none" spc="0" normalizeH="0" baseline="0" noProof="0">
              <a:ln>
                <a:noFill/>
              </a:ln>
              <a:solidFill>
                <a:srgbClr val="202331"/>
              </a:solidFill>
              <a:effectLst/>
              <a:uLnTx/>
              <a:uFillTx/>
              <a:latin typeface="Barlow"/>
              <a:sym typeface="Barlow"/>
            </a:endParaRPr>
          </a:p>
        </p:txBody>
      </p:sp>
      <p:sp>
        <p:nvSpPr>
          <p:cNvPr id="4" name="Google Shape;1031;p46">
            <a:extLst>
              <a:ext uri="{FF2B5EF4-FFF2-40B4-BE49-F238E27FC236}">
                <a16:creationId xmlns:a16="http://schemas.microsoft.com/office/drawing/2014/main" id="{439120DE-08AC-4282-A4E5-CF2C23815FF5}"/>
              </a:ext>
            </a:extLst>
          </p:cNvPr>
          <p:cNvSpPr txBox="1">
            <a:spLocks/>
          </p:cNvSpPr>
          <p:nvPr/>
        </p:nvSpPr>
        <p:spPr>
          <a:xfrm>
            <a:off x="6195428" y="1681028"/>
            <a:ext cx="1798198" cy="567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171450" marR="0" lvl="0" indent="-171450" algn="l" defTabSz="914400" rtl="0" eaLnBrk="1" fontAlgn="auto" latinLnBrk="0" hangingPunct="1">
              <a:lnSpc>
                <a:spcPct val="100000"/>
              </a:lnSpc>
              <a:spcBef>
                <a:spcPts val="0"/>
              </a:spcBef>
              <a:spcAft>
                <a:spcPts val="0"/>
              </a:spcAft>
              <a:buClr>
                <a:srgbClr val="202331"/>
              </a:buClr>
              <a:buSzPts val="1200"/>
              <a:buFont typeface="Arial" panose="020B0604020202020204" pitchFamily="34" charset="0"/>
              <a:buChar char="•"/>
              <a:tabLst/>
              <a:defRPr/>
            </a:pPr>
            <a:r>
              <a:rPr kumimoji="0" lang="en-GB" sz="1200" b="0" i="0" u="none" strike="noStrike" kern="0" cap="none" spc="0" normalizeH="0" baseline="0" noProof="0">
                <a:ln>
                  <a:noFill/>
                </a:ln>
                <a:solidFill>
                  <a:srgbClr val="202331"/>
                </a:solidFill>
                <a:effectLst/>
                <a:uLnTx/>
                <a:uFillTx/>
                <a:latin typeface="Barlow"/>
                <a:sym typeface="Barlow"/>
              </a:rPr>
              <a:t>Arrange Team Events</a:t>
            </a:r>
          </a:p>
          <a:p>
            <a:pPr marL="171450" marR="0" lvl="0" indent="-171450" algn="l" defTabSz="914400" rtl="0" eaLnBrk="1" fontAlgn="auto" latinLnBrk="0" hangingPunct="1">
              <a:lnSpc>
                <a:spcPct val="100000"/>
              </a:lnSpc>
              <a:spcBef>
                <a:spcPts val="0"/>
              </a:spcBef>
              <a:spcAft>
                <a:spcPts val="0"/>
              </a:spcAft>
              <a:buClr>
                <a:srgbClr val="202331"/>
              </a:buClr>
              <a:buSzPts val="1200"/>
              <a:buFont typeface="Arial" panose="020B0604020202020204" pitchFamily="34" charset="0"/>
              <a:buChar char="•"/>
              <a:tabLst/>
              <a:defRPr/>
            </a:pPr>
            <a:r>
              <a:rPr lang="en-GB">
                <a:solidFill>
                  <a:srgbClr val="202331"/>
                </a:solidFill>
              </a:rPr>
              <a:t>Unbiased Reward System</a:t>
            </a:r>
            <a:endParaRPr kumimoji="0" lang="en-GB" sz="1200" b="0" i="0" u="none" strike="noStrike" kern="0" cap="none" spc="0" normalizeH="0" baseline="0" noProof="0">
              <a:ln>
                <a:noFill/>
              </a:ln>
              <a:solidFill>
                <a:srgbClr val="202331"/>
              </a:solidFill>
              <a:effectLst/>
              <a:uLnTx/>
              <a:uFillTx/>
              <a:latin typeface="Barlow"/>
              <a:sym typeface="Barlow"/>
            </a:endParaRPr>
          </a:p>
        </p:txBody>
      </p:sp>
      <p:sp>
        <p:nvSpPr>
          <p:cNvPr id="5" name="Google Shape;1031;p46">
            <a:extLst>
              <a:ext uri="{FF2B5EF4-FFF2-40B4-BE49-F238E27FC236}">
                <a16:creationId xmlns:a16="http://schemas.microsoft.com/office/drawing/2014/main" id="{3C26B155-D8EF-16E2-32B6-04A5BB73C3FF}"/>
              </a:ext>
            </a:extLst>
          </p:cNvPr>
          <p:cNvSpPr txBox="1">
            <a:spLocks/>
          </p:cNvSpPr>
          <p:nvPr/>
        </p:nvSpPr>
        <p:spPr>
          <a:xfrm>
            <a:off x="958490" y="3422419"/>
            <a:ext cx="2123640" cy="567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171450" indent="-171450">
              <a:buClr>
                <a:srgbClr val="202331"/>
              </a:buClr>
              <a:buFont typeface="Arial" panose="020B0604020202020204" pitchFamily="34" charset="0"/>
              <a:buChar char="•"/>
              <a:defRPr/>
            </a:pPr>
            <a:r>
              <a:rPr lang="en-GB">
                <a:solidFill>
                  <a:srgbClr val="202331"/>
                </a:solidFill>
              </a:rPr>
              <a:t>Regular EHS Monitoring</a:t>
            </a:r>
          </a:p>
          <a:p>
            <a:pPr marL="171450" indent="-171450">
              <a:buClr>
                <a:srgbClr val="202331"/>
              </a:buClr>
              <a:buFont typeface="Arial" panose="020B0604020202020204" pitchFamily="34" charset="0"/>
              <a:buChar char="•"/>
              <a:defRPr/>
            </a:pPr>
            <a:r>
              <a:rPr lang="en-GB">
                <a:solidFill>
                  <a:srgbClr val="202331"/>
                </a:solidFill>
              </a:rPr>
              <a:t>Hold Accountable and Reward Teams.</a:t>
            </a:r>
          </a:p>
          <a:p>
            <a:pPr marL="171450" indent="-171450">
              <a:buClr>
                <a:srgbClr val="202331"/>
              </a:buClr>
              <a:buFont typeface="Arial" panose="020B0604020202020204" pitchFamily="34" charset="0"/>
              <a:buChar char="•"/>
              <a:defRPr/>
            </a:pPr>
            <a:r>
              <a:rPr lang="en-GB">
                <a:solidFill>
                  <a:srgbClr val="202331"/>
                </a:solidFill>
              </a:rPr>
              <a:t>Ensure Proper Working Condition</a:t>
            </a:r>
          </a:p>
          <a:p>
            <a:pPr marL="171450" indent="-171450">
              <a:buClr>
                <a:srgbClr val="202331"/>
              </a:buClr>
              <a:buFont typeface="Arial" panose="020B0604020202020204" pitchFamily="34" charset="0"/>
              <a:buChar char="•"/>
              <a:defRPr/>
            </a:pPr>
            <a:endParaRPr lang="en-GB">
              <a:solidFill>
                <a:srgbClr val="202331"/>
              </a:solidFill>
            </a:endParaRPr>
          </a:p>
        </p:txBody>
      </p:sp>
      <p:sp>
        <p:nvSpPr>
          <p:cNvPr id="7" name="Google Shape;1031;p46">
            <a:extLst>
              <a:ext uri="{FF2B5EF4-FFF2-40B4-BE49-F238E27FC236}">
                <a16:creationId xmlns:a16="http://schemas.microsoft.com/office/drawing/2014/main" id="{D7939E68-2663-7DEF-2426-C9E14614F0DC}"/>
              </a:ext>
            </a:extLst>
          </p:cNvPr>
          <p:cNvSpPr txBox="1">
            <a:spLocks/>
          </p:cNvSpPr>
          <p:nvPr/>
        </p:nvSpPr>
        <p:spPr>
          <a:xfrm>
            <a:off x="3613757" y="3499914"/>
            <a:ext cx="2439386" cy="8764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171450" indent="-171450">
              <a:buClr>
                <a:srgbClr val="202331"/>
              </a:buClr>
              <a:buFont typeface="Arial" panose="020B0604020202020204" pitchFamily="34" charset="0"/>
              <a:buChar char="•"/>
              <a:defRPr/>
            </a:pPr>
            <a:r>
              <a:rPr lang="en-GB">
                <a:solidFill>
                  <a:srgbClr val="202331"/>
                </a:solidFill>
              </a:rPr>
              <a:t>Improving Work Environment to Prevent Burnout</a:t>
            </a:r>
          </a:p>
          <a:p>
            <a:pPr marL="171450" indent="-171450">
              <a:buClr>
                <a:srgbClr val="202331"/>
              </a:buClr>
              <a:buFont typeface="Arial" panose="020B0604020202020204" pitchFamily="34" charset="0"/>
              <a:buChar char="•"/>
              <a:defRPr/>
            </a:pPr>
            <a:r>
              <a:rPr lang="en-GB">
                <a:solidFill>
                  <a:srgbClr val="202331"/>
                </a:solidFill>
              </a:rPr>
              <a:t>Introduce Indoor Games in Facilities</a:t>
            </a:r>
          </a:p>
        </p:txBody>
      </p:sp>
      <p:sp>
        <p:nvSpPr>
          <p:cNvPr id="8" name="Google Shape;1031;p46">
            <a:extLst>
              <a:ext uri="{FF2B5EF4-FFF2-40B4-BE49-F238E27FC236}">
                <a16:creationId xmlns:a16="http://schemas.microsoft.com/office/drawing/2014/main" id="{19ECF1D5-45F9-37A2-2822-535B315A178D}"/>
              </a:ext>
            </a:extLst>
          </p:cNvPr>
          <p:cNvSpPr txBox="1">
            <a:spLocks/>
          </p:cNvSpPr>
          <p:nvPr/>
        </p:nvSpPr>
        <p:spPr>
          <a:xfrm>
            <a:off x="6248036" y="3456382"/>
            <a:ext cx="2123640" cy="8859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171450" indent="-171450">
              <a:buClr>
                <a:srgbClr val="202331"/>
              </a:buClr>
              <a:buFont typeface="Arial" panose="020B0604020202020204" pitchFamily="34" charset="0"/>
              <a:buChar char="•"/>
              <a:defRPr/>
            </a:pPr>
            <a:r>
              <a:rPr lang="en-GB">
                <a:solidFill>
                  <a:srgbClr val="202331"/>
                </a:solidFill>
              </a:rPr>
              <a:t>Create Structured Career Pathway</a:t>
            </a:r>
          </a:p>
          <a:p>
            <a:pPr marL="171450" indent="-171450">
              <a:buClr>
                <a:srgbClr val="202331"/>
              </a:buClr>
              <a:buFont typeface="Arial" panose="020B0604020202020204" pitchFamily="34" charset="0"/>
              <a:buChar char="•"/>
              <a:defRPr/>
            </a:pPr>
            <a:r>
              <a:rPr lang="en-GB">
                <a:solidFill>
                  <a:srgbClr val="202331"/>
                </a:solidFill>
              </a:rPr>
              <a:t>Increase Retirement Benefits</a:t>
            </a:r>
          </a:p>
        </p:txBody>
      </p:sp>
    </p:spTree>
    <p:extLst>
      <p:ext uri="{BB962C8B-B14F-4D97-AF65-F5344CB8AC3E}">
        <p14:creationId xmlns:p14="http://schemas.microsoft.com/office/powerpoint/2010/main" val="5126471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ctrTitle"/>
          </p:nvPr>
        </p:nvSpPr>
        <p:spPr>
          <a:xfrm>
            <a:off x="1747275" y="1971686"/>
            <a:ext cx="5638524" cy="968121"/>
          </a:xfrm>
          <a:prstGeom prst="rect">
            <a:avLst/>
          </a:prstGeom>
          <a:solidFill>
            <a:schemeClr val="accent6">
              <a:lumMod val="95000"/>
            </a:schemeClr>
          </a:solidFill>
        </p:spPr>
        <p:txBody>
          <a:bodyPr spcFirstLastPara="1" wrap="square" lIns="91425" tIns="91425" rIns="91425" bIns="91425" anchor="ctr" anchorCtr="0">
            <a:noAutofit/>
          </a:bodyPr>
          <a:lstStyle/>
          <a:p>
            <a:pPr algn="ctr"/>
            <a:r>
              <a:rPr lang="en-US" sz="3200"/>
              <a:t>Q&amp;A</a:t>
            </a:r>
          </a:p>
        </p:txBody>
      </p:sp>
      <p:sp>
        <p:nvSpPr>
          <p:cNvPr id="10" name="Google Shape;360;p36">
            <a:extLst>
              <a:ext uri="{FF2B5EF4-FFF2-40B4-BE49-F238E27FC236}">
                <a16:creationId xmlns:a16="http://schemas.microsoft.com/office/drawing/2014/main" id="{9061CC1C-74A9-86AB-38E0-E3F90D83BE95}"/>
              </a:ext>
            </a:extLst>
          </p:cNvPr>
          <p:cNvSpPr/>
          <p:nvPr/>
        </p:nvSpPr>
        <p:spPr>
          <a:xfrm rot="10800000" flipH="1">
            <a:off x="759353" y="22989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4C74F9B6-39EB-4E98-F25A-51E6DC670397}"/>
              </a:ext>
            </a:extLst>
          </p:cNvPr>
          <p:cNvSpPr/>
          <p:nvPr/>
        </p:nvSpPr>
        <p:spPr>
          <a:xfrm rot="10800000" flipH="1">
            <a:off x="610140" y="181492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65;p36">
            <a:extLst>
              <a:ext uri="{FF2B5EF4-FFF2-40B4-BE49-F238E27FC236}">
                <a16:creationId xmlns:a16="http://schemas.microsoft.com/office/drawing/2014/main" id="{2D95E7C1-8FDB-F978-8A4D-83C208D8A6C1}"/>
              </a:ext>
            </a:extLst>
          </p:cNvPr>
          <p:cNvSpPr/>
          <p:nvPr/>
        </p:nvSpPr>
        <p:spPr>
          <a:xfrm rot="10800000" flipH="1">
            <a:off x="7761006" y="221044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95359A87-4F60-5232-1F6E-6B33386B7B4A}"/>
              </a:ext>
            </a:extLst>
          </p:cNvPr>
          <p:cNvSpPr/>
          <p:nvPr/>
        </p:nvSpPr>
        <p:spPr>
          <a:xfrm rot="10800000" flipH="1">
            <a:off x="7611792" y="181492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4859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9"/>
          <p:cNvSpPr txBox="1">
            <a:spLocks noGrp="1"/>
          </p:cNvSpPr>
          <p:nvPr>
            <p:ph type="title"/>
          </p:nvPr>
        </p:nvSpPr>
        <p:spPr>
          <a:xfrm>
            <a:off x="3862975" y="1102605"/>
            <a:ext cx="4567800" cy="116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3.1%</a:t>
            </a:r>
            <a:endParaRPr/>
          </a:p>
        </p:txBody>
      </p:sp>
      <p:sp>
        <p:nvSpPr>
          <p:cNvPr id="405" name="Google Shape;405;p39"/>
          <p:cNvSpPr txBox="1">
            <a:spLocks noGrp="1"/>
          </p:cNvSpPr>
          <p:nvPr>
            <p:ph type="subTitle" idx="1"/>
          </p:nvPr>
        </p:nvSpPr>
        <p:spPr>
          <a:xfrm>
            <a:off x="3586523" y="2264030"/>
            <a:ext cx="2484662" cy="6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Turnover in the Manufacturing Industry (2024) while around 40% of turnover took place within the first year of employment</a:t>
            </a:r>
            <a:endParaRPr/>
          </a:p>
        </p:txBody>
      </p:sp>
      <p:grpSp>
        <p:nvGrpSpPr>
          <p:cNvPr id="406" name="Google Shape;406;p39"/>
          <p:cNvGrpSpPr/>
          <p:nvPr/>
        </p:nvGrpSpPr>
        <p:grpSpPr>
          <a:xfrm>
            <a:off x="-541907" y="-622274"/>
            <a:ext cx="4136119" cy="6091167"/>
            <a:chOff x="-541907" y="-622274"/>
            <a:chExt cx="4136119" cy="6091167"/>
          </a:xfrm>
        </p:grpSpPr>
        <p:sp>
          <p:nvSpPr>
            <p:cNvPr id="407" name="Google Shape;407;p39"/>
            <p:cNvSpPr/>
            <p:nvPr/>
          </p:nvSpPr>
          <p:spPr>
            <a:xfrm rot="10800000">
              <a:off x="84193" y="40417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9"/>
            <p:cNvSpPr/>
            <p:nvPr/>
          </p:nvSpPr>
          <p:spPr>
            <a:xfrm rot="10800000">
              <a:off x="993581" y="4569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9"/>
            <p:cNvSpPr/>
            <p:nvPr/>
          </p:nvSpPr>
          <p:spPr>
            <a:xfrm rot="10800000">
              <a:off x="2040588" y="96213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9"/>
            <p:cNvSpPr/>
            <p:nvPr/>
          </p:nvSpPr>
          <p:spPr>
            <a:xfrm rot="10800000">
              <a:off x="-541907" y="9621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lumMod val="50000"/>
              </a:scheme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9"/>
            <p:cNvSpPr/>
            <p:nvPr/>
          </p:nvSpPr>
          <p:spPr>
            <a:xfrm flipH="1">
              <a:off x="993584" y="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9"/>
            <p:cNvSpPr/>
            <p:nvPr/>
          </p:nvSpPr>
          <p:spPr>
            <a:xfrm flipH="1">
              <a:off x="713235" y="227519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lumMod val="50000"/>
              </a:scheme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9"/>
            <p:cNvSpPr/>
            <p:nvPr/>
          </p:nvSpPr>
          <p:spPr>
            <a:xfrm flipH="1">
              <a:off x="421473" y="17788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9"/>
            <p:cNvSpPr/>
            <p:nvPr/>
          </p:nvSpPr>
          <p:spPr>
            <a:xfrm flipH="1">
              <a:off x="1611716" y="14749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9"/>
            <p:cNvSpPr/>
            <p:nvPr/>
          </p:nvSpPr>
          <p:spPr>
            <a:xfrm flipH="1">
              <a:off x="2597873" y="-62227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9"/>
            <p:cNvSpPr/>
            <p:nvPr/>
          </p:nvSpPr>
          <p:spPr>
            <a:xfrm flipH="1">
              <a:off x="1260177" y="26512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9"/>
            <p:cNvSpPr/>
            <p:nvPr/>
          </p:nvSpPr>
          <p:spPr>
            <a:xfrm flipH="1">
              <a:off x="2180770" y="-1382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9"/>
            <p:cNvSpPr/>
            <p:nvPr/>
          </p:nvSpPr>
          <p:spPr>
            <a:xfrm rot="10800000">
              <a:off x="1759176" y="40451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lumMod val="50000"/>
              </a:scheme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9"/>
            <p:cNvSpPr/>
            <p:nvPr/>
          </p:nvSpPr>
          <p:spPr>
            <a:xfrm rot="10800000">
              <a:off x="2367643" y="26512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9"/>
            <p:cNvSpPr/>
            <p:nvPr/>
          </p:nvSpPr>
          <p:spPr>
            <a:xfrm rot="10800000">
              <a:off x="503546" y="35577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9"/>
            <p:cNvSpPr/>
            <p:nvPr/>
          </p:nvSpPr>
          <p:spPr>
            <a:xfrm rot="10800000">
              <a:off x="1759170" y="450077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9"/>
            <p:cNvSpPr/>
            <p:nvPr/>
          </p:nvSpPr>
          <p:spPr>
            <a:xfrm flipH="1">
              <a:off x="-125473" y="53949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9"/>
            <p:cNvSpPr/>
            <p:nvPr/>
          </p:nvSpPr>
          <p:spPr>
            <a:xfrm flipH="1">
              <a:off x="2755502" y="3194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24" name="Google Shape;424;p39"/>
          <p:cNvCxnSpPr/>
          <p:nvPr/>
        </p:nvCxnSpPr>
        <p:spPr>
          <a:xfrm>
            <a:off x="3967400" y="1102593"/>
            <a:ext cx="373500" cy="0"/>
          </a:xfrm>
          <a:prstGeom prst="straightConnector1">
            <a:avLst/>
          </a:prstGeom>
          <a:noFill/>
          <a:ln w="19050" cap="flat" cmpd="sng">
            <a:solidFill>
              <a:schemeClr val="dk1"/>
            </a:solidFill>
            <a:prstDash val="solid"/>
            <a:round/>
            <a:headEnd type="none" w="med" len="med"/>
            <a:tailEnd type="none" w="med" len="med"/>
          </a:ln>
        </p:spPr>
      </p:cxnSp>
      <p:sp>
        <p:nvSpPr>
          <p:cNvPr id="3" name="Google Shape;404;p39">
            <a:extLst>
              <a:ext uri="{FF2B5EF4-FFF2-40B4-BE49-F238E27FC236}">
                <a16:creationId xmlns:a16="http://schemas.microsoft.com/office/drawing/2014/main" id="{E19A7B53-B42D-C148-52CF-DB5C4F4C7FE2}"/>
              </a:ext>
            </a:extLst>
          </p:cNvPr>
          <p:cNvSpPr txBox="1">
            <a:spLocks/>
          </p:cNvSpPr>
          <p:nvPr/>
        </p:nvSpPr>
        <p:spPr>
          <a:xfrm>
            <a:off x="6577828" y="1095512"/>
            <a:ext cx="4567800" cy="1161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Outfit"/>
              <a:buNone/>
              <a:defRPr sz="65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chemeClr val="dk1"/>
              </a:buClr>
              <a:buSzPts val="3500"/>
              <a:buFont typeface="Outfit Medium"/>
              <a:buNone/>
              <a:defRPr sz="3500" b="0" i="0" u="none" strike="noStrike" cap="none">
                <a:solidFill>
                  <a:schemeClr val="dk1"/>
                </a:solidFill>
                <a:latin typeface="Outfit Medium"/>
                <a:ea typeface="Outfit Medium"/>
                <a:cs typeface="Outfit Medium"/>
                <a:sym typeface="Outfit Medium"/>
              </a:defRPr>
            </a:lvl2pPr>
            <a:lvl3pPr marR="0" lvl="2" algn="ctr" rtl="0">
              <a:lnSpc>
                <a:spcPct val="100000"/>
              </a:lnSpc>
              <a:spcBef>
                <a:spcPts val="0"/>
              </a:spcBef>
              <a:spcAft>
                <a:spcPts val="0"/>
              </a:spcAft>
              <a:buClr>
                <a:schemeClr val="dk1"/>
              </a:buClr>
              <a:buSzPts val="3500"/>
              <a:buFont typeface="Outfit Medium"/>
              <a:buNone/>
              <a:defRPr sz="3500" b="0" i="0" u="none" strike="noStrike" cap="none">
                <a:solidFill>
                  <a:schemeClr val="dk1"/>
                </a:solidFill>
                <a:latin typeface="Outfit Medium"/>
                <a:ea typeface="Outfit Medium"/>
                <a:cs typeface="Outfit Medium"/>
                <a:sym typeface="Outfit Medium"/>
              </a:defRPr>
            </a:lvl3pPr>
            <a:lvl4pPr marR="0" lvl="3" algn="ctr" rtl="0">
              <a:lnSpc>
                <a:spcPct val="100000"/>
              </a:lnSpc>
              <a:spcBef>
                <a:spcPts val="0"/>
              </a:spcBef>
              <a:spcAft>
                <a:spcPts val="0"/>
              </a:spcAft>
              <a:buClr>
                <a:schemeClr val="dk1"/>
              </a:buClr>
              <a:buSzPts val="3500"/>
              <a:buFont typeface="Outfit Medium"/>
              <a:buNone/>
              <a:defRPr sz="3500" b="0" i="0" u="none" strike="noStrike" cap="none">
                <a:solidFill>
                  <a:schemeClr val="dk1"/>
                </a:solidFill>
                <a:latin typeface="Outfit Medium"/>
                <a:ea typeface="Outfit Medium"/>
                <a:cs typeface="Outfit Medium"/>
                <a:sym typeface="Outfit Medium"/>
              </a:defRPr>
            </a:lvl4pPr>
            <a:lvl5pPr marR="0" lvl="4" algn="ctr" rtl="0">
              <a:lnSpc>
                <a:spcPct val="100000"/>
              </a:lnSpc>
              <a:spcBef>
                <a:spcPts val="0"/>
              </a:spcBef>
              <a:spcAft>
                <a:spcPts val="0"/>
              </a:spcAft>
              <a:buClr>
                <a:schemeClr val="dk1"/>
              </a:buClr>
              <a:buSzPts val="3500"/>
              <a:buFont typeface="Outfit Medium"/>
              <a:buNone/>
              <a:defRPr sz="3500" b="0" i="0" u="none" strike="noStrike" cap="none">
                <a:solidFill>
                  <a:schemeClr val="dk1"/>
                </a:solidFill>
                <a:latin typeface="Outfit Medium"/>
                <a:ea typeface="Outfit Medium"/>
                <a:cs typeface="Outfit Medium"/>
                <a:sym typeface="Outfit Medium"/>
              </a:defRPr>
            </a:lvl5pPr>
            <a:lvl6pPr marR="0" lvl="5" algn="ctr" rtl="0">
              <a:lnSpc>
                <a:spcPct val="100000"/>
              </a:lnSpc>
              <a:spcBef>
                <a:spcPts val="0"/>
              </a:spcBef>
              <a:spcAft>
                <a:spcPts val="0"/>
              </a:spcAft>
              <a:buClr>
                <a:schemeClr val="dk1"/>
              </a:buClr>
              <a:buSzPts val="3500"/>
              <a:buFont typeface="Outfit Medium"/>
              <a:buNone/>
              <a:defRPr sz="3500" b="0" i="0" u="none" strike="noStrike" cap="none">
                <a:solidFill>
                  <a:schemeClr val="dk1"/>
                </a:solidFill>
                <a:latin typeface="Outfit Medium"/>
                <a:ea typeface="Outfit Medium"/>
                <a:cs typeface="Outfit Medium"/>
                <a:sym typeface="Outfit Medium"/>
              </a:defRPr>
            </a:lvl6pPr>
            <a:lvl7pPr marR="0" lvl="6" algn="ctr" rtl="0">
              <a:lnSpc>
                <a:spcPct val="100000"/>
              </a:lnSpc>
              <a:spcBef>
                <a:spcPts val="0"/>
              </a:spcBef>
              <a:spcAft>
                <a:spcPts val="0"/>
              </a:spcAft>
              <a:buClr>
                <a:schemeClr val="dk1"/>
              </a:buClr>
              <a:buSzPts val="3500"/>
              <a:buFont typeface="Outfit Medium"/>
              <a:buNone/>
              <a:defRPr sz="3500" b="0" i="0" u="none" strike="noStrike" cap="none">
                <a:solidFill>
                  <a:schemeClr val="dk1"/>
                </a:solidFill>
                <a:latin typeface="Outfit Medium"/>
                <a:ea typeface="Outfit Medium"/>
                <a:cs typeface="Outfit Medium"/>
                <a:sym typeface="Outfit Medium"/>
              </a:defRPr>
            </a:lvl7pPr>
            <a:lvl8pPr marR="0" lvl="7" algn="ctr" rtl="0">
              <a:lnSpc>
                <a:spcPct val="100000"/>
              </a:lnSpc>
              <a:spcBef>
                <a:spcPts val="0"/>
              </a:spcBef>
              <a:spcAft>
                <a:spcPts val="0"/>
              </a:spcAft>
              <a:buClr>
                <a:schemeClr val="dk1"/>
              </a:buClr>
              <a:buSzPts val="3500"/>
              <a:buFont typeface="Outfit Medium"/>
              <a:buNone/>
              <a:defRPr sz="3500" b="0" i="0" u="none" strike="noStrike" cap="none">
                <a:solidFill>
                  <a:schemeClr val="dk1"/>
                </a:solidFill>
                <a:latin typeface="Outfit Medium"/>
                <a:ea typeface="Outfit Medium"/>
                <a:cs typeface="Outfit Medium"/>
                <a:sym typeface="Outfit Medium"/>
              </a:defRPr>
            </a:lvl8pPr>
            <a:lvl9pPr marR="0" lvl="8" algn="ctr" rtl="0">
              <a:lnSpc>
                <a:spcPct val="100000"/>
              </a:lnSpc>
              <a:spcBef>
                <a:spcPts val="0"/>
              </a:spcBef>
              <a:spcAft>
                <a:spcPts val="0"/>
              </a:spcAft>
              <a:buClr>
                <a:schemeClr val="dk1"/>
              </a:buClr>
              <a:buSzPts val="3500"/>
              <a:buFont typeface="Outfit Medium"/>
              <a:buNone/>
              <a:defRPr sz="3500" b="0" i="0" u="none" strike="noStrike" cap="none">
                <a:solidFill>
                  <a:schemeClr val="dk1"/>
                </a:solidFill>
                <a:latin typeface="Outfit Medium"/>
                <a:ea typeface="Outfit Medium"/>
                <a:cs typeface="Outfit Medium"/>
                <a:sym typeface="Outfit Medium"/>
              </a:defRPr>
            </a:lvl9pPr>
          </a:lstStyle>
          <a:p>
            <a:r>
              <a:rPr lang="en"/>
              <a:t>20%</a:t>
            </a:r>
          </a:p>
        </p:txBody>
      </p:sp>
      <p:sp>
        <p:nvSpPr>
          <p:cNvPr id="4" name="Google Shape;405;p39">
            <a:extLst>
              <a:ext uri="{FF2B5EF4-FFF2-40B4-BE49-F238E27FC236}">
                <a16:creationId xmlns:a16="http://schemas.microsoft.com/office/drawing/2014/main" id="{E40C6B31-3066-0CA1-83A4-14B73BBE647E}"/>
              </a:ext>
            </a:extLst>
          </p:cNvPr>
          <p:cNvSpPr txBox="1">
            <a:spLocks/>
          </p:cNvSpPr>
          <p:nvPr/>
        </p:nvSpPr>
        <p:spPr>
          <a:xfrm>
            <a:off x="6205681" y="2256937"/>
            <a:ext cx="2310998" cy="67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None/>
              <a:defRPr sz="16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ctr"/>
            <a:r>
              <a:rPr lang="en-GB"/>
              <a:t>Decrease in productivity in Manufacturing Industry mainly driven by sub-optimal and inefficient workforce  </a:t>
            </a:r>
          </a:p>
        </p:txBody>
      </p:sp>
      <p:cxnSp>
        <p:nvCxnSpPr>
          <p:cNvPr id="5" name="Google Shape;424;p39">
            <a:extLst>
              <a:ext uri="{FF2B5EF4-FFF2-40B4-BE49-F238E27FC236}">
                <a16:creationId xmlns:a16="http://schemas.microsoft.com/office/drawing/2014/main" id="{6FE1A32B-D346-79C9-E9C3-36E9B9428B8F}"/>
              </a:ext>
            </a:extLst>
          </p:cNvPr>
          <p:cNvCxnSpPr/>
          <p:nvPr/>
        </p:nvCxnSpPr>
        <p:spPr>
          <a:xfrm>
            <a:off x="6682253" y="1095500"/>
            <a:ext cx="373500" cy="0"/>
          </a:xfrm>
          <a:prstGeom prst="straightConnector1">
            <a:avLst/>
          </a:prstGeom>
          <a:noFill/>
          <a:ln w="19050" cap="flat" cmpd="sng">
            <a:solidFill>
              <a:schemeClr val="dk1"/>
            </a:solidFill>
            <a:prstDash val="solid"/>
            <a:round/>
            <a:headEnd type="none" w="med" len="med"/>
            <a:tailEnd type="none" w="med" len="med"/>
          </a:ln>
        </p:spPr>
      </p:cxnSp>
      <p:pic>
        <p:nvPicPr>
          <p:cNvPr id="6" name="Picture 6" descr="Ball Corporation Recognized by Several Leading Organizations for its  Sustainability and Workplace Achievements">
            <a:extLst>
              <a:ext uri="{FF2B5EF4-FFF2-40B4-BE49-F238E27FC236}">
                <a16:creationId xmlns:a16="http://schemas.microsoft.com/office/drawing/2014/main" id="{07B4F8C7-2AA8-CE48-A7B3-0D509F018D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009" r="24010"/>
          <a:stretch/>
        </p:blipFill>
        <p:spPr bwMode="auto">
          <a:xfrm>
            <a:off x="8458200" y="142164"/>
            <a:ext cx="521929" cy="524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55852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ctrTitle"/>
          </p:nvPr>
        </p:nvSpPr>
        <p:spPr>
          <a:xfrm>
            <a:off x="198869" y="161744"/>
            <a:ext cx="6401953" cy="41955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t>References</a:t>
            </a:r>
            <a:endParaRPr sz="2400"/>
          </a:p>
        </p:txBody>
      </p:sp>
      <p:pic>
        <p:nvPicPr>
          <p:cNvPr id="1030" name="Picture 6" descr="Ball Corporation Recognized by Several Leading Organizations for its  Sustainability and Workplace Achievements">
            <a:extLst>
              <a:ext uri="{FF2B5EF4-FFF2-40B4-BE49-F238E27FC236}">
                <a16:creationId xmlns:a16="http://schemas.microsoft.com/office/drawing/2014/main" id="{629D2B73-22F1-0C68-8AB0-05B513856C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009" r="24010"/>
          <a:stretch/>
        </p:blipFill>
        <p:spPr bwMode="auto">
          <a:xfrm>
            <a:off x="8458200" y="142164"/>
            <a:ext cx="521929" cy="52486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F942FE3-B99E-3F95-5E13-590C310334C0}"/>
              </a:ext>
            </a:extLst>
          </p:cNvPr>
          <p:cNvSpPr/>
          <p:nvPr/>
        </p:nvSpPr>
        <p:spPr>
          <a:xfrm>
            <a:off x="270309"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10" name="Google Shape;360;p36">
            <a:extLst>
              <a:ext uri="{FF2B5EF4-FFF2-40B4-BE49-F238E27FC236}">
                <a16:creationId xmlns:a16="http://schemas.microsoft.com/office/drawing/2014/main" id="{9061CC1C-74A9-86AB-38E0-E3F90D83BE95}"/>
              </a:ext>
            </a:extLst>
          </p:cNvPr>
          <p:cNvSpPr/>
          <p:nvPr/>
        </p:nvSpPr>
        <p:spPr>
          <a:xfrm rot="10800000" flipH="1">
            <a:off x="-212337" y="402537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95359A87-4F60-5232-1F6E-6B33386B7B4A}"/>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4C74F9B6-39EB-4E98-F25A-51E6DC670397}"/>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BC4127BB-799E-6A55-E1D1-4E584E6F1D3B}"/>
              </a:ext>
            </a:extLst>
          </p:cNvPr>
          <p:cNvSpPr txBox="1"/>
          <p:nvPr/>
        </p:nvSpPr>
        <p:spPr>
          <a:xfrm>
            <a:off x="520994" y="855583"/>
            <a:ext cx="8016949" cy="2492990"/>
          </a:xfrm>
          <a:prstGeom prst="rect">
            <a:avLst/>
          </a:prstGeom>
          <a:noFill/>
        </p:spPr>
        <p:txBody>
          <a:bodyPr wrap="square" rtlCol="0">
            <a:spAutoFit/>
          </a:bodyPr>
          <a:lstStyle/>
          <a:p>
            <a:r>
              <a:rPr lang="en-GB" sz="1200">
                <a:hlinkClick r:id="rId4"/>
              </a:rPr>
              <a:t>https://www.bls.gov/news.release/jolts.nr0.htm</a:t>
            </a:r>
            <a:endParaRPr lang="en-GB" sz="1200"/>
          </a:p>
          <a:p>
            <a:r>
              <a:rPr lang="en-GB" sz="1200">
                <a:hlinkClick r:id="rId5"/>
              </a:rPr>
              <a:t>https://www.bls.gov/news.release/pdf/jolts.pdf</a:t>
            </a:r>
            <a:endParaRPr lang="en-GB" sz="1200"/>
          </a:p>
          <a:p>
            <a:r>
              <a:rPr lang="en-GB" sz="1200">
                <a:hlinkClick r:id="rId6"/>
              </a:rPr>
              <a:t>https://builtin.com/recruiting/employee-turnover-statistics</a:t>
            </a:r>
            <a:endParaRPr lang="en-GB" sz="1200"/>
          </a:p>
          <a:p>
            <a:r>
              <a:rPr lang="en-GB" sz="1200">
                <a:hlinkClick r:id="rId7"/>
              </a:rPr>
              <a:t>https://www.teamsense.com/blog/reduce-employee-turnover-manufacturing</a:t>
            </a:r>
            <a:endParaRPr lang="en-GB" sz="1200"/>
          </a:p>
          <a:p>
            <a:r>
              <a:rPr lang="en-GB" sz="1200">
                <a:hlinkClick r:id="rId8"/>
              </a:rPr>
              <a:t>https://www.bls.gov/opub/ted/2023/labor-productivity-down-in-69-manufacturing-and-mining-industries-in-2022.htm</a:t>
            </a:r>
            <a:endParaRPr lang="en-GB" sz="1200"/>
          </a:p>
          <a:p>
            <a:r>
              <a:rPr lang="en-GB" sz="1200">
                <a:hlinkClick r:id="rId9"/>
              </a:rPr>
              <a:t>https://s1.q4cdn.com/288660599/files/doc_downloads/2023/Ball2022_CR_PDF_031423-FINAL1.pdf</a:t>
            </a:r>
            <a:endParaRPr lang="en-GB" sz="1200"/>
          </a:p>
          <a:p>
            <a:r>
              <a:rPr lang="en-GB" sz="1200">
                <a:hlinkClick r:id="rId10"/>
              </a:rPr>
              <a:t>https://www.ball.com/our-company/our-culture/drive-for-10</a:t>
            </a:r>
            <a:endParaRPr lang="en-GB" sz="1200"/>
          </a:p>
          <a:p>
            <a:r>
              <a:rPr lang="en-GB" sz="1200">
                <a:hlinkClick r:id="rId11"/>
              </a:rPr>
              <a:t>https://s1.q4cdn.com/288660599/files/doc_downloads/2024/2023-ball-corporation-10k.pdf</a:t>
            </a:r>
            <a:endParaRPr lang="en-GB" sz="1200"/>
          </a:p>
          <a:p>
            <a:r>
              <a:rPr lang="en-GB" sz="1200">
                <a:hlinkClick r:id="rId12"/>
              </a:rPr>
              <a:t>https://s1.q4cdn.com/288660599/files/doc_downloads/2024/03/2023-combined-report.pdf</a:t>
            </a:r>
            <a:endParaRPr lang="en-GB" sz="1200"/>
          </a:p>
          <a:p>
            <a:endParaRPr lang="en-GB" sz="1200"/>
          </a:p>
          <a:p>
            <a:endParaRPr lang="en-GB" sz="1200"/>
          </a:p>
          <a:p>
            <a:endParaRPr lang="en-GB" sz="1200"/>
          </a:p>
          <a:p>
            <a:endParaRPr lang="en-BD" sz="1200"/>
          </a:p>
        </p:txBody>
      </p:sp>
    </p:spTree>
    <p:extLst>
      <p:ext uri="{BB962C8B-B14F-4D97-AF65-F5344CB8AC3E}">
        <p14:creationId xmlns:p14="http://schemas.microsoft.com/office/powerpoint/2010/main" val="27343273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ctrTitle"/>
          </p:nvPr>
        </p:nvSpPr>
        <p:spPr>
          <a:xfrm>
            <a:off x="1747275" y="1971686"/>
            <a:ext cx="5638524" cy="968121"/>
          </a:xfrm>
          <a:prstGeom prst="rect">
            <a:avLst/>
          </a:prstGeom>
          <a:solidFill>
            <a:schemeClr val="accent6">
              <a:lumMod val="95000"/>
            </a:schemeClr>
          </a:solidFill>
        </p:spPr>
        <p:txBody>
          <a:bodyPr spcFirstLastPara="1" wrap="square" lIns="91425" tIns="91425" rIns="91425" bIns="91425" anchor="ctr" anchorCtr="0">
            <a:noAutofit/>
          </a:bodyPr>
          <a:lstStyle/>
          <a:p>
            <a:pPr algn="ctr"/>
            <a:r>
              <a:rPr lang="en-US" sz="3200"/>
              <a:t>APPENDIX</a:t>
            </a:r>
          </a:p>
        </p:txBody>
      </p:sp>
      <p:sp>
        <p:nvSpPr>
          <p:cNvPr id="10" name="Google Shape;360;p36">
            <a:extLst>
              <a:ext uri="{FF2B5EF4-FFF2-40B4-BE49-F238E27FC236}">
                <a16:creationId xmlns:a16="http://schemas.microsoft.com/office/drawing/2014/main" id="{9061CC1C-74A9-86AB-38E0-E3F90D83BE95}"/>
              </a:ext>
            </a:extLst>
          </p:cNvPr>
          <p:cNvSpPr/>
          <p:nvPr/>
        </p:nvSpPr>
        <p:spPr>
          <a:xfrm rot="10800000" flipH="1">
            <a:off x="759353" y="22989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4C74F9B6-39EB-4E98-F25A-51E6DC670397}"/>
              </a:ext>
            </a:extLst>
          </p:cNvPr>
          <p:cNvSpPr/>
          <p:nvPr/>
        </p:nvSpPr>
        <p:spPr>
          <a:xfrm rot="10800000" flipH="1">
            <a:off x="610140" y="181492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65;p36">
            <a:extLst>
              <a:ext uri="{FF2B5EF4-FFF2-40B4-BE49-F238E27FC236}">
                <a16:creationId xmlns:a16="http://schemas.microsoft.com/office/drawing/2014/main" id="{2D95E7C1-8FDB-F978-8A4D-83C208D8A6C1}"/>
              </a:ext>
            </a:extLst>
          </p:cNvPr>
          <p:cNvSpPr/>
          <p:nvPr/>
        </p:nvSpPr>
        <p:spPr>
          <a:xfrm rot="10800000" flipH="1">
            <a:off x="7761006" y="221044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95359A87-4F60-5232-1F6E-6B33386B7B4A}"/>
              </a:ext>
            </a:extLst>
          </p:cNvPr>
          <p:cNvSpPr/>
          <p:nvPr/>
        </p:nvSpPr>
        <p:spPr>
          <a:xfrm rot="10800000" flipH="1">
            <a:off x="7611792" y="181492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64218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F1FF8A-D830-6051-7FAA-E7541B68398D}"/>
              </a:ext>
            </a:extLst>
          </p:cNvPr>
          <p:cNvPicPr>
            <a:picLocks noChangeAspect="1"/>
          </p:cNvPicPr>
          <p:nvPr/>
        </p:nvPicPr>
        <p:blipFill>
          <a:blip r:embed="rId2"/>
          <a:stretch>
            <a:fillRect/>
          </a:stretch>
        </p:blipFill>
        <p:spPr>
          <a:xfrm>
            <a:off x="719802" y="598749"/>
            <a:ext cx="7504977" cy="4064755"/>
          </a:xfrm>
          <a:prstGeom prst="rect">
            <a:avLst/>
          </a:prstGeom>
        </p:spPr>
      </p:pic>
      <p:sp>
        <p:nvSpPr>
          <p:cNvPr id="2" name="Connector 1">
            <a:hlinkClick r:id="rId3" action="ppaction://hlinksldjump"/>
            <a:extLst>
              <a:ext uri="{FF2B5EF4-FFF2-40B4-BE49-F238E27FC236}">
                <a16:creationId xmlns:a16="http://schemas.microsoft.com/office/drawing/2014/main" id="{54CB7951-3C3E-8786-4448-D173A8D272F3}"/>
              </a:ext>
            </a:extLst>
          </p:cNvPr>
          <p:cNvSpPr/>
          <p:nvPr/>
        </p:nvSpPr>
        <p:spPr>
          <a:xfrm>
            <a:off x="8534401" y="4259998"/>
            <a:ext cx="344129" cy="344129"/>
          </a:xfrm>
          <a:prstGeom prst="flowChartConnector">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pic>
        <p:nvPicPr>
          <p:cNvPr id="5" name="Picture 6" descr="Ball Corporation Recognized by Several Leading Organizations for its  Sustainability and Workplace Achievements">
            <a:extLst>
              <a:ext uri="{FF2B5EF4-FFF2-40B4-BE49-F238E27FC236}">
                <a16:creationId xmlns:a16="http://schemas.microsoft.com/office/drawing/2014/main" id="{B2E722A5-077E-C280-F5F0-7DA0D9BDDDC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009" r="24010"/>
          <a:stretch/>
        </p:blipFill>
        <p:spPr bwMode="auto">
          <a:xfrm>
            <a:off x="8458200" y="142164"/>
            <a:ext cx="521929" cy="524866"/>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360;p36">
            <a:extLst>
              <a:ext uri="{FF2B5EF4-FFF2-40B4-BE49-F238E27FC236}">
                <a16:creationId xmlns:a16="http://schemas.microsoft.com/office/drawing/2014/main" id="{104801F2-4879-11C0-0EFF-EC310037575D}"/>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Rectangle 8">
            <a:extLst>
              <a:ext uri="{FF2B5EF4-FFF2-40B4-BE49-F238E27FC236}">
                <a16:creationId xmlns:a16="http://schemas.microsoft.com/office/drawing/2014/main" id="{CC0DA4D8-B5CC-F8A5-2CBA-CF0CFC1818C7}"/>
              </a:ext>
            </a:extLst>
          </p:cNvPr>
          <p:cNvSpPr/>
          <p:nvPr/>
        </p:nvSpPr>
        <p:spPr>
          <a:xfrm>
            <a:off x="289976"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11" name="Google Shape;344;p36">
            <a:extLst>
              <a:ext uri="{FF2B5EF4-FFF2-40B4-BE49-F238E27FC236}">
                <a16:creationId xmlns:a16="http://schemas.microsoft.com/office/drawing/2014/main" id="{F1945EA2-8343-7A87-5772-AD7896E06AE1}"/>
              </a:ext>
            </a:extLst>
          </p:cNvPr>
          <p:cNvSpPr txBox="1">
            <a:spLocks/>
          </p:cNvSpPr>
          <p:nvPr/>
        </p:nvSpPr>
        <p:spPr>
          <a:xfrm>
            <a:off x="198869" y="161744"/>
            <a:ext cx="7204772" cy="41955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a:solidFill>
                  <a:schemeClr val="tx1">
                    <a:lumMod val="75000"/>
                  </a:schemeClr>
                </a:solidFill>
              </a:rPr>
              <a:t>Dynamic Dashboard for Monitoring</a:t>
            </a:r>
            <a:endParaRPr lang="en-US" b="1">
              <a:solidFill>
                <a:schemeClr val="tx1">
                  <a:lumMod val="75000"/>
                </a:schemeClr>
              </a:solidFill>
            </a:endParaRPr>
          </a:p>
        </p:txBody>
      </p:sp>
      <p:grpSp>
        <p:nvGrpSpPr>
          <p:cNvPr id="31" name="Group 30">
            <a:extLst>
              <a:ext uri="{FF2B5EF4-FFF2-40B4-BE49-F238E27FC236}">
                <a16:creationId xmlns:a16="http://schemas.microsoft.com/office/drawing/2014/main" id="{C1EDA802-FE11-515D-F8DA-4DB681BE3365}"/>
              </a:ext>
            </a:extLst>
          </p:cNvPr>
          <p:cNvGrpSpPr/>
          <p:nvPr/>
        </p:nvGrpSpPr>
        <p:grpSpPr>
          <a:xfrm>
            <a:off x="1118261" y="4662237"/>
            <a:ext cx="7586726" cy="319523"/>
            <a:chOff x="1118261" y="4662237"/>
            <a:chExt cx="7586726" cy="319523"/>
          </a:xfrm>
        </p:grpSpPr>
        <p:grpSp>
          <p:nvGrpSpPr>
            <p:cNvPr id="13" name="Group 12">
              <a:extLst>
                <a:ext uri="{FF2B5EF4-FFF2-40B4-BE49-F238E27FC236}">
                  <a16:creationId xmlns:a16="http://schemas.microsoft.com/office/drawing/2014/main" id="{C161F77E-E765-EC19-64D0-B436A1B2D6F5}"/>
                </a:ext>
              </a:extLst>
            </p:cNvPr>
            <p:cNvGrpSpPr/>
            <p:nvPr/>
          </p:nvGrpSpPr>
          <p:grpSpPr>
            <a:xfrm>
              <a:off x="1118261" y="4662262"/>
              <a:ext cx="1080001" cy="319498"/>
              <a:chOff x="447867" y="6400802"/>
              <a:chExt cx="1080001" cy="359954"/>
            </a:xfrm>
          </p:grpSpPr>
          <p:sp>
            <p:nvSpPr>
              <p:cNvPr id="29" name="Rectangle 28">
                <a:extLst>
                  <a:ext uri="{FF2B5EF4-FFF2-40B4-BE49-F238E27FC236}">
                    <a16:creationId xmlns:a16="http://schemas.microsoft.com/office/drawing/2014/main" id="{3162B98E-6305-2318-3EBB-B6C59870FE88}"/>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Overview</a:t>
                </a:r>
              </a:p>
            </p:txBody>
          </p:sp>
          <p:cxnSp>
            <p:nvCxnSpPr>
              <p:cNvPr id="30" name="Straight Connector 29">
                <a:extLst>
                  <a:ext uri="{FF2B5EF4-FFF2-40B4-BE49-F238E27FC236}">
                    <a16:creationId xmlns:a16="http://schemas.microsoft.com/office/drawing/2014/main" id="{197115BE-CB19-81D8-0629-C0AEAFE5F13E}"/>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EC9E4CF2-9BAC-B840-8872-655E597CA39C}"/>
                </a:ext>
              </a:extLst>
            </p:cNvPr>
            <p:cNvGrpSpPr/>
            <p:nvPr/>
          </p:nvGrpSpPr>
          <p:grpSpPr>
            <a:xfrm>
              <a:off x="2419606" y="4662257"/>
              <a:ext cx="1080001" cy="319498"/>
              <a:chOff x="447867" y="6400802"/>
              <a:chExt cx="1080001" cy="359954"/>
            </a:xfrm>
          </p:grpSpPr>
          <p:sp>
            <p:nvSpPr>
              <p:cNvPr id="27" name="Rectangle 26">
                <a:extLst>
                  <a:ext uri="{FF2B5EF4-FFF2-40B4-BE49-F238E27FC236}">
                    <a16:creationId xmlns:a16="http://schemas.microsoft.com/office/drawing/2014/main" id="{C2335A12-2754-4399-7B0C-8F77A8329A5B}"/>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Exploratory Data Analysis</a:t>
                </a:r>
              </a:p>
            </p:txBody>
          </p:sp>
          <p:cxnSp>
            <p:nvCxnSpPr>
              <p:cNvPr id="28" name="Straight Connector 27">
                <a:extLst>
                  <a:ext uri="{FF2B5EF4-FFF2-40B4-BE49-F238E27FC236}">
                    <a16:creationId xmlns:a16="http://schemas.microsoft.com/office/drawing/2014/main" id="{4A15F2CB-5D13-A7BD-9ACE-6AC65FADDBF0}"/>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E6BC1625-D101-9541-59A5-35CE5960B4F9}"/>
                </a:ext>
              </a:extLst>
            </p:cNvPr>
            <p:cNvGrpSpPr/>
            <p:nvPr/>
          </p:nvGrpSpPr>
          <p:grpSpPr>
            <a:xfrm>
              <a:off x="3720951" y="4662252"/>
              <a:ext cx="1080001" cy="319498"/>
              <a:chOff x="447867" y="6400802"/>
              <a:chExt cx="1080001" cy="359954"/>
            </a:xfrm>
          </p:grpSpPr>
          <p:sp>
            <p:nvSpPr>
              <p:cNvPr id="25" name="Rectangle 24">
                <a:extLst>
                  <a:ext uri="{FF2B5EF4-FFF2-40B4-BE49-F238E27FC236}">
                    <a16:creationId xmlns:a16="http://schemas.microsoft.com/office/drawing/2014/main" id="{F14F8012-8D17-A998-1EA5-FE2328D84A4C}"/>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Optimum Workforce</a:t>
                </a:r>
              </a:p>
            </p:txBody>
          </p:sp>
          <p:cxnSp>
            <p:nvCxnSpPr>
              <p:cNvPr id="26" name="Straight Connector 25">
                <a:extLst>
                  <a:ext uri="{FF2B5EF4-FFF2-40B4-BE49-F238E27FC236}">
                    <a16:creationId xmlns:a16="http://schemas.microsoft.com/office/drawing/2014/main" id="{299C31C8-513F-F3BA-9580-4F10F8B7E6C2}"/>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2933E8A4-9759-6BBD-D18A-FACA36239981}"/>
                </a:ext>
              </a:extLst>
            </p:cNvPr>
            <p:cNvGrpSpPr/>
            <p:nvPr/>
          </p:nvGrpSpPr>
          <p:grpSpPr>
            <a:xfrm>
              <a:off x="5022296" y="4662247"/>
              <a:ext cx="1080001" cy="319498"/>
              <a:chOff x="447867" y="6400802"/>
              <a:chExt cx="1080001" cy="359954"/>
            </a:xfrm>
          </p:grpSpPr>
          <p:sp>
            <p:nvSpPr>
              <p:cNvPr id="23" name="Rectangle 22">
                <a:extLst>
                  <a:ext uri="{FF2B5EF4-FFF2-40B4-BE49-F238E27FC236}">
                    <a16:creationId xmlns:a16="http://schemas.microsoft.com/office/drawing/2014/main" id="{FB55015B-AEEB-F2F8-E6C4-11CA4EDB5CBE}"/>
                  </a:ext>
                </a:extLst>
              </p:cNvPr>
              <p:cNvSpPr/>
              <p:nvPr/>
            </p:nvSpPr>
            <p:spPr>
              <a:xfrm>
                <a:off x="447868" y="6462680"/>
                <a:ext cx="1080000" cy="29807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Dynamic Dashboard</a:t>
                </a:r>
              </a:p>
            </p:txBody>
          </p:sp>
          <p:cxnSp>
            <p:nvCxnSpPr>
              <p:cNvPr id="24" name="Straight Connector 23">
                <a:extLst>
                  <a:ext uri="{FF2B5EF4-FFF2-40B4-BE49-F238E27FC236}">
                    <a16:creationId xmlns:a16="http://schemas.microsoft.com/office/drawing/2014/main" id="{727667C2-F2C9-D50D-D1AA-757A31EF2C16}"/>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BBAC2F00-CC54-D1A5-2A97-C38C96901CC1}"/>
                </a:ext>
              </a:extLst>
            </p:cNvPr>
            <p:cNvGrpSpPr/>
            <p:nvPr/>
          </p:nvGrpSpPr>
          <p:grpSpPr>
            <a:xfrm>
              <a:off x="6323641" y="4662242"/>
              <a:ext cx="1080001" cy="319498"/>
              <a:chOff x="447867" y="6400802"/>
              <a:chExt cx="1080001" cy="359954"/>
            </a:xfrm>
          </p:grpSpPr>
          <p:sp>
            <p:nvSpPr>
              <p:cNvPr id="21" name="Rectangle 20">
                <a:extLst>
                  <a:ext uri="{FF2B5EF4-FFF2-40B4-BE49-F238E27FC236}">
                    <a16:creationId xmlns:a16="http://schemas.microsoft.com/office/drawing/2014/main" id="{73E80331-7181-F007-1E4E-4E66016B9EA0}"/>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Strategies</a:t>
                </a:r>
              </a:p>
            </p:txBody>
          </p:sp>
          <p:cxnSp>
            <p:nvCxnSpPr>
              <p:cNvPr id="22" name="Straight Connector 21">
                <a:extLst>
                  <a:ext uri="{FF2B5EF4-FFF2-40B4-BE49-F238E27FC236}">
                    <a16:creationId xmlns:a16="http://schemas.microsoft.com/office/drawing/2014/main" id="{BC6CB38F-4843-2E14-B794-A091921CF9E1}"/>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1EF1227D-35D0-ACC6-C7CF-0CDA3FFB6975}"/>
                </a:ext>
              </a:extLst>
            </p:cNvPr>
            <p:cNvGrpSpPr/>
            <p:nvPr/>
          </p:nvGrpSpPr>
          <p:grpSpPr>
            <a:xfrm>
              <a:off x="7624986" y="4662237"/>
              <a:ext cx="1080001" cy="319498"/>
              <a:chOff x="447867" y="6400802"/>
              <a:chExt cx="1080001" cy="359954"/>
            </a:xfrm>
          </p:grpSpPr>
          <p:sp>
            <p:nvSpPr>
              <p:cNvPr id="19" name="Rectangle 18">
                <a:extLst>
                  <a:ext uri="{FF2B5EF4-FFF2-40B4-BE49-F238E27FC236}">
                    <a16:creationId xmlns:a16="http://schemas.microsoft.com/office/drawing/2014/main" id="{0D1952FD-07F6-CBA2-BFFA-5FA5310228F8}"/>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panose="020B0604020202020204" pitchFamily="34" charset="0"/>
                    <a:cs typeface="Arial" panose="020B0604020202020204" pitchFamily="34" charset="0"/>
                  </a:rPr>
                  <a:t>Conclusion</a:t>
                </a:r>
                <a:endPar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0" name="Straight Connector 19">
                <a:extLst>
                  <a:ext uri="{FF2B5EF4-FFF2-40B4-BE49-F238E27FC236}">
                    <a16:creationId xmlns:a16="http://schemas.microsoft.com/office/drawing/2014/main" id="{13F6452C-7B5A-302D-A641-B21B38B5C614}"/>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3" name="Google Shape;360;p36">
            <a:extLst>
              <a:ext uri="{FF2B5EF4-FFF2-40B4-BE49-F238E27FC236}">
                <a16:creationId xmlns:a16="http://schemas.microsoft.com/office/drawing/2014/main" id="{DE86DE57-6B7F-794F-DE1A-384CE87A641E}"/>
              </a:ext>
            </a:extLst>
          </p:cNvPr>
          <p:cNvSpPr/>
          <p:nvPr/>
        </p:nvSpPr>
        <p:spPr>
          <a:xfrm rot="10800000" flipH="1">
            <a:off x="-212337" y="402537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5;p36">
            <a:extLst>
              <a:ext uri="{FF2B5EF4-FFF2-40B4-BE49-F238E27FC236}">
                <a16:creationId xmlns:a16="http://schemas.microsoft.com/office/drawing/2014/main" id="{13EF15C7-8729-8321-AC9A-B091E58878D3}"/>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00114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ctrTitle"/>
          </p:nvPr>
        </p:nvSpPr>
        <p:spPr>
          <a:xfrm>
            <a:off x="198869" y="161744"/>
            <a:ext cx="6401953" cy="41955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t>Ball Corporation</a:t>
            </a:r>
            <a:endParaRPr sz="2400"/>
          </a:p>
        </p:txBody>
      </p:sp>
      <p:pic>
        <p:nvPicPr>
          <p:cNvPr id="1030" name="Picture 6" descr="Ball Corporation Recognized by Several Leading Organizations for its  Sustainability and Workplace Achievements">
            <a:extLst>
              <a:ext uri="{FF2B5EF4-FFF2-40B4-BE49-F238E27FC236}">
                <a16:creationId xmlns:a16="http://schemas.microsoft.com/office/drawing/2014/main" id="{629D2B73-22F1-0C68-8AB0-05B513856C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009" r="24010"/>
          <a:stretch/>
        </p:blipFill>
        <p:spPr bwMode="auto">
          <a:xfrm>
            <a:off x="8458200" y="142164"/>
            <a:ext cx="521929" cy="52486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F942FE3-B99E-3F95-5E13-590C310334C0}"/>
              </a:ext>
            </a:extLst>
          </p:cNvPr>
          <p:cNvSpPr/>
          <p:nvPr/>
        </p:nvSpPr>
        <p:spPr>
          <a:xfrm>
            <a:off x="270309"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10" name="Google Shape;360;p36">
            <a:extLst>
              <a:ext uri="{FF2B5EF4-FFF2-40B4-BE49-F238E27FC236}">
                <a16:creationId xmlns:a16="http://schemas.microsoft.com/office/drawing/2014/main" id="{9061CC1C-74A9-86AB-38E0-E3F90D83BE95}"/>
              </a:ext>
            </a:extLst>
          </p:cNvPr>
          <p:cNvSpPr/>
          <p:nvPr/>
        </p:nvSpPr>
        <p:spPr>
          <a:xfrm rot="10800000" flipH="1">
            <a:off x="-212337" y="402537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95359A87-4F60-5232-1F6E-6B33386B7B4A}"/>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4C74F9B6-39EB-4E98-F25A-51E6DC670397}"/>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5" name="Table 4">
            <a:extLst>
              <a:ext uri="{FF2B5EF4-FFF2-40B4-BE49-F238E27FC236}">
                <a16:creationId xmlns:a16="http://schemas.microsoft.com/office/drawing/2014/main" id="{B98F944E-0348-7336-5025-87AA2646558C}"/>
              </a:ext>
            </a:extLst>
          </p:cNvPr>
          <p:cNvGraphicFramePr>
            <a:graphicFrameLocks noGrp="1"/>
          </p:cNvGraphicFramePr>
          <p:nvPr>
            <p:extLst>
              <p:ext uri="{D42A27DB-BD31-4B8C-83A1-F6EECF244321}">
                <p14:modId xmlns:p14="http://schemas.microsoft.com/office/powerpoint/2010/main" val="3284470766"/>
              </p:ext>
            </p:extLst>
          </p:nvPr>
        </p:nvGraphicFramePr>
        <p:xfrm>
          <a:off x="1179870" y="712519"/>
          <a:ext cx="7357015" cy="3957702"/>
        </p:xfrm>
        <a:graphic>
          <a:graphicData uri="http://schemas.openxmlformats.org/drawingml/2006/table">
            <a:tbl>
              <a:tblPr bandRow="1">
                <a:tableStyleId>{C4E5EA32-9303-4729-9A89-E96DC8F2E9CB}</a:tableStyleId>
              </a:tblPr>
              <a:tblGrid>
                <a:gridCol w="817446">
                  <a:extLst>
                    <a:ext uri="{9D8B030D-6E8A-4147-A177-3AD203B41FA5}">
                      <a16:colId xmlns:a16="http://schemas.microsoft.com/office/drawing/2014/main" val="613523843"/>
                    </a:ext>
                  </a:extLst>
                </a:gridCol>
                <a:gridCol w="6539569">
                  <a:extLst>
                    <a:ext uri="{9D8B030D-6E8A-4147-A177-3AD203B41FA5}">
                      <a16:colId xmlns:a16="http://schemas.microsoft.com/office/drawing/2014/main" val="944718440"/>
                    </a:ext>
                  </a:extLst>
                </a:gridCol>
              </a:tblGrid>
              <a:tr h="237907">
                <a:tc>
                  <a:txBody>
                    <a:bodyPr/>
                    <a:lstStyle/>
                    <a:p>
                      <a:pPr algn="l" fontAlgn="b"/>
                      <a:r>
                        <a:rPr lang="en-US" sz="1100" b="0" i="0" u="none" strike="noStrike">
                          <a:solidFill>
                            <a:srgbClr val="000000"/>
                          </a:solidFill>
                          <a:effectLst/>
                          <a:latin typeface="Calibri"/>
                        </a:rPr>
                        <a:t>1P_2023</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US" sz="1100" b="1" i="0" u="none" strike="noStrike">
                          <a:solidFill>
                            <a:srgbClr val="000000"/>
                          </a:solidFill>
                          <a:effectLst/>
                          <a:latin typeface="Arial"/>
                        </a:rPr>
                        <a:t>Senior Leadership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99363301"/>
                  </a:ext>
                </a:extLst>
              </a:tr>
              <a:tr h="171821">
                <a:tc>
                  <a:txBody>
                    <a:bodyPr/>
                    <a:lstStyle/>
                    <a:p>
                      <a:pPr algn="l" fontAlgn="b"/>
                      <a:r>
                        <a:rPr lang="en-US" sz="1100" b="0" i="0" u="none" strike="noStrike">
                          <a:solidFill>
                            <a:srgbClr val="000000"/>
                          </a:solidFill>
                          <a:effectLst/>
                          <a:latin typeface="Calibri"/>
                        </a:rPr>
                        <a:t>2P_2023</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l" fontAlgn="t"/>
                      <a:r>
                        <a:rPr lang="en-US" sz="1100" b="0" i="0" u="none" strike="noStrike">
                          <a:solidFill>
                            <a:srgbClr val="000000"/>
                          </a:solidFill>
                          <a:effectLst/>
                          <a:latin typeface="Arial"/>
                        </a:rPr>
                        <a:t>How good is senior leadership at managing change? </a:t>
                      </a:r>
                      <a:endParaRPr lang="en-US" sz="1100" b="0" i="0" u="none" strike="noStrike">
                        <a:solidFill>
                          <a:srgbClr val="000000"/>
                        </a:solidFill>
                        <a:effectLst/>
                        <a:latin typeface="Arial" panose="020B060402020202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15008009"/>
                  </a:ext>
                </a:extLst>
              </a:tr>
              <a:tr h="171821">
                <a:tc>
                  <a:txBody>
                    <a:bodyPr/>
                    <a:lstStyle/>
                    <a:p>
                      <a:pPr algn="l" fontAlgn="b"/>
                      <a:r>
                        <a:rPr lang="en-US" sz="1100" b="0" i="0" u="none" strike="noStrike">
                          <a:solidFill>
                            <a:srgbClr val="000000"/>
                          </a:solidFill>
                          <a:effectLst/>
                          <a:latin typeface="Calibri"/>
                        </a:rPr>
                        <a:t>3P_2023</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l" fontAlgn="t"/>
                      <a:r>
                        <a:rPr lang="en-US" sz="1100" b="0" i="0" u="none" strike="noStrike">
                          <a:solidFill>
                            <a:srgbClr val="000000"/>
                          </a:solidFill>
                          <a:effectLst/>
                          <a:latin typeface="Arial"/>
                        </a:rPr>
                        <a:t>Senior leadership communicates openly and honestly to employees.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18192562"/>
                  </a:ext>
                </a:extLst>
              </a:tr>
              <a:tr h="178430">
                <a:tc>
                  <a:txBody>
                    <a:bodyPr/>
                    <a:lstStyle/>
                    <a:p>
                      <a:pPr algn="l" fontAlgn="b"/>
                      <a:r>
                        <a:rPr lang="en-US" sz="1100" b="0" i="0" u="none" strike="noStrike">
                          <a:solidFill>
                            <a:srgbClr val="000000"/>
                          </a:solidFill>
                          <a:effectLst/>
                          <a:latin typeface="Calibri"/>
                        </a:rPr>
                        <a:t>9P_2023</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US" sz="1100" b="1" i="0" u="none" strike="noStrike">
                          <a:solidFill>
                            <a:srgbClr val="000000"/>
                          </a:solidFill>
                          <a:effectLst/>
                          <a:latin typeface="Arial"/>
                        </a:rPr>
                        <a:t>Manager Effectiveness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06313264"/>
                  </a:ext>
                </a:extLst>
              </a:tr>
              <a:tr h="171821">
                <a:tc>
                  <a:txBody>
                    <a:bodyPr/>
                    <a:lstStyle/>
                    <a:p>
                      <a:pPr algn="l" fontAlgn="b"/>
                      <a:r>
                        <a:rPr lang="en-US" sz="1100" b="0" i="0" u="none" strike="noStrike">
                          <a:solidFill>
                            <a:srgbClr val="000000"/>
                          </a:solidFill>
                          <a:effectLst/>
                          <a:latin typeface="Calibri"/>
                        </a:rPr>
                        <a:t>10P_2023</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l" fontAlgn="t"/>
                      <a:r>
                        <a:rPr lang="en-US" sz="1100" b="0" i="0" u="none" strike="noStrike">
                          <a:solidFill>
                            <a:srgbClr val="000000"/>
                          </a:solidFill>
                          <a:effectLst/>
                          <a:latin typeface="Arial"/>
                        </a:rPr>
                        <a:t>My immediate supervisor/manager treats me with respect.</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27279069"/>
                  </a:ext>
                </a:extLst>
              </a:tr>
              <a:tr h="171821">
                <a:tc>
                  <a:txBody>
                    <a:bodyPr/>
                    <a:lstStyle/>
                    <a:p>
                      <a:pPr algn="l" fontAlgn="b"/>
                      <a:r>
                        <a:rPr lang="en-US" sz="1100" b="0" i="0" u="none" strike="noStrike">
                          <a:solidFill>
                            <a:srgbClr val="000000"/>
                          </a:solidFill>
                          <a:effectLst/>
                          <a:latin typeface="Calibri"/>
                        </a:rPr>
                        <a:t>11P_2023</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l" fontAlgn="t"/>
                      <a:r>
                        <a:rPr lang="en-US" sz="1100" b="0" i="0" u="none" strike="noStrike">
                          <a:solidFill>
                            <a:srgbClr val="000000"/>
                          </a:solidFill>
                          <a:effectLst/>
                          <a:latin typeface="Arial"/>
                        </a:rPr>
                        <a:t>My immediate supervisor/manager encourages new ideas and new ways of doing things.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12236282"/>
                  </a:ext>
                </a:extLst>
              </a:tr>
              <a:tr h="178430">
                <a:tc>
                  <a:txBody>
                    <a:bodyPr/>
                    <a:lstStyle/>
                    <a:p>
                      <a:pPr algn="l" fontAlgn="b"/>
                      <a:r>
                        <a:rPr lang="en-US" sz="1100" b="0" i="0" u="none" strike="noStrike">
                          <a:solidFill>
                            <a:srgbClr val="000000"/>
                          </a:solidFill>
                          <a:effectLst/>
                          <a:latin typeface="Calibri"/>
                        </a:rPr>
                        <a:t>6P_2023</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US" sz="1100" b="1" i="0" u="none" strike="noStrike">
                          <a:solidFill>
                            <a:srgbClr val="000000"/>
                          </a:solidFill>
                          <a:effectLst/>
                          <a:latin typeface="Arial"/>
                        </a:rPr>
                        <a:t>Inclusion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34932773"/>
                  </a:ext>
                </a:extLst>
              </a:tr>
              <a:tr h="337035">
                <a:tc>
                  <a:txBody>
                    <a:bodyPr/>
                    <a:lstStyle/>
                    <a:p>
                      <a:pPr algn="l" fontAlgn="b"/>
                      <a:r>
                        <a:rPr lang="en-US" sz="1100" b="0" i="0" u="none" strike="noStrike">
                          <a:solidFill>
                            <a:srgbClr val="000000"/>
                          </a:solidFill>
                          <a:effectLst/>
                          <a:latin typeface="Calibri"/>
                        </a:rPr>
                        <a:t>7P_2023</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l" fontAlgn="t"/>
                      <a:r>
                        <a:rPr lang="en-US" sz="1100" b="0" i="0" u="none" strike="noStrike">
                          <a:solidFill>
                            <a:srgbClr val="000000"/>
                          </a:solidFill>
                          <a:effectLst/>
                          <a:latin typeface="Arial"/>
                        </a:rPr>
                        <a:t>My immediate supervisor/manager's commitment to diversity and inclusion is apparent in action, not just words.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12531342"/>
                  </a:ext>
                </a:extLst>
              </a:tr>
              <a:tr h="171821">
                <a:tc>
                  <a:txBody>
                    <a:bodyPr/>
                    <a:lstStyle/>
                    <a:p>
                      <a:pPr algn="l" fontAlgn="b"/>
                      <a:r>
                        <a:rPr lang="en-US" sz="1100" b="0" i="0" u="none" strike="noStrike">
                          <a:solidFill>
                            <a:srgbClr val="000000"/>
                          </a:solidFill>
                          <a:effectLst/>
                          <a:latin typeface="Calibri"/>
                        </a:rPr>
                        <a:t>8P_2023</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l" fontAlgn="t"/>
                      <a:r>
                        <a:rPr lang="en-US" sz="1100" b="0" i="0" u="none" strike="noStrike">
                          <a:solidFill>
                            <a:srgbClr val="000000"/>
                          </a:solidFill>
                          <a:effectLst/>
                          <a:latin typeface="Arial"/>
                        </a:rPr>
                        <a:t>I feel a strong sense of belonging to my department/team.</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12588416"/>
                  </a:ext>
                </a:extLst>
              </a:tr>
              <a:tr h="178430">
                <a:tc>
                  <a:txBody>
                    <a:bodyPr/>
                    <a:lstStyle/>
                    <a:p>
                      <a:pPr algn="l" fontAlgn="b"/>
                      <a:r>
                        <a:rPr lang="en-US" sz="1100" b="0" i="0" u="none" strike="noStrike">
                          <a:solidFill>
                            <a:srgbClr val="000000"/>
                          </a:solidFill>
                          <a:effectLst/>
                          <a:latin typeface="Calibri"/>
                        </a:rPr>
                        <a:t>14P_2023</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US" sz="1100" b="1" i="0" u="none" strike="noStrike">
                          <a:solidFill>
                            <a:srgbClr val="000000"/>
                          </a:solidFill>
                          <a:effectLst/>
                          <a:latin typeface="Arial"/>
                        </a:rPr>
                        <a:t>Safety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9939722"/>
                  </a:ext>
                </a:extLst>
              </a:tr>
              <a:tr h="178430">
                <a:tc>
                  <a:txBody>
                    <a:bodyPr/>
                    <a:lstStyle/>
                    <a:p>
                      <a:pPr algn="l" fontAlgn="b"/>
                      <a:r>
                        <a:rPr lang="en-US" sz="1100" b="0" i="0" u="none" strike="noStrike">
                          <a:solidFill>
                            <a:srgbClr val="000000"/>
                          </a:solidFill>
                          <a:effectLst/>
                          <a:latin typeface="Calibri"/>
                        </a:rPr>
                        <a:t>16P_2023</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US" sz="1100" b="1" i="0" u="none" strike="noStrike">
                          <a:solidFill>
                            <a:srgbClr val="000000"/>
                          </a:solidFill>
                          <a:effectLst/>
                          <a:latin typeface="Arial"/>
                        </a:rPr>
                        <a:t>Sustainable Engagement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61289469"/>
                  </a:ext>
                </a:extLst>
              </a:tr>
              <a:tr h="171821">
                <a:tc>
                  <a:txBody>
                    <a:bodyPr/>
                    <a:lstStyle/>
                    <a:p>
                      <a:pPr algn="l" fontAlgn="b"/>
                      <a:r>
                        <a:rPr lang="en-US" sz="1100" b="0" i="0" u="none" strike="noStrike">
                          <a:solidFill>
                            <a:srgbClr val="000000"/>
                          </a:solidFill>
                          <a:effectLst/>
                          <a:latin typeface="Calibri"/>
                        </a:rPr>
                        <a:t>15P_2023</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l" fontAlgn="t"/>
                      <a:r>
                        <a:rPr lang="en-US" sz="1100" b="0" i="0" u="none" strike="noStrike">
                          <a:solidFill>
                            <a:srgbClr val="000000"/>
                          </a:solidFill>
                          <a:effectLst/>
                          <a:latin typeface="Arial"/>
                        </a:rPr>
                        <a:t>Safety rules are carefully observed, even if it means work is slowed down.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2501851"/>
                  </a:ext>
                </a:extLst>
              </a:tr>
              <a:tr h="178430">
                <a:tc>
                  <a:txBody>
                    <a:bodyPr/>
                    <a:lstStyle/>
                    <a:p>
                      <a:pPr algn="l" fontAlgn="b"/>
                      <a:r>
                        <a:rPr lang="en-US" sz="1100" b="0" i="0" u="none" strike="noStrike">
                          <a:solidFill>
                            <a:srgbClr val="000000"/>
                          </a:solidFill>
                          <a:effectLst/>
                          <a:latin typeface="Calibri"/>
                        </a:rPr>
                        <a:t>4P_2023</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US" sz="1100" b="1" i="0" u="none" strike="noStrike">
                          <a:solidFill>
                            <a:srgbClr val="000000"/>
                          </a:solidFill>
                          <a:effectLst/>
                          <a:latin typeface="Arial"/>
                        </a:rPr>
                        <a:t>Career Advancement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16422641"/>
                  </a:ext>
                </a:extLst>
              </a:tr>
              <a:tr h="171821">
                <a:tc>
                  <a:txBody>
                    <a:bodyPr/>
                    <a:lstStyle/>
                    <a:p>
                      <a:pPr algn="l" fontAlgn="b"/>
                      <a:r>
                        <a:rPr lang="en-US" sz="1100" b="0" i="0" u="none" strike="noStrike">
                          <a:solidFill>
                            <a:srgbClr val="000000"/>
                          </a:solidFill>
                          <a:effectLst/>
                          <a:latin typeface="Calibri"/>
                        </a:rPr>
                        <a:t>5P_2023</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l" fontAlgn="t"/>
                      <a:r>
                        <a:rPr lang="en-US" sz="1100" b="0" i="0" u="none" strike="noStrike">
                          <a:solidFill>
                            <a:srgbClr val="000000"/>
                          </a:solidFill>
                          <a:effectLst/>
                          <a:latin typeface="Arial"/>
                        </a:rPr>
                        <a:t>I think Ball offers long-term opportunities for me.</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7059264"/>
                  </a:ext>
                </a:extLst>
              </a:tr>
              <a:tr h="171821">
                <a:tc>
                  <a:txBody>
                    <a:bodyPr/>
                    <a:lstStyle/>
                    <a:p>
                      <a:pPr algn="l" fontAlgn="b"/>
                      <a:r>
                        <a:rPr lang="en-US" sz="1100" b="0" i="0" u="none" strike="noStrike">
                          <a:solidFill>
                            <a:srgbClr val="000000"/>
                          </a:solidFill>
                          <a:effectLst/>
                          <a:latin typeface="Calibri"/>
                        </a:rPr>
                        <a:t>17P_2023</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l" fontAlgn="t"/>
                      <a:r>
                        <a:rPr lang="en-US" sz="1100" b="0" i="0" u="none" strike="noStrike">
                          <a:solidFill>
                            <a:srgbClr val="000000"/>
                          </a:solidFill>
                          <a:effectLst/>
                          <a:latin typeface="Arial"/>
                        </a:rPr>
                        <a:t>I believe strongly in the goals and objectives of Ball.</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84777382"/>
                  </a:ext>
                </a:extLst>
              </a:tr>
              <a:tr h="171821">
                <a:tc>
                  <a:txBody>
                    <a:bodyPr/>
                    <a:lstStyle/>
                    <a:p>
                      <a:pPr algn="l" fontAlgn="b"/>
                      <a:r>
                        <a:rPr lang="en-US" sz="1100" b="0" i="0" u="none" strike="noStrike">
                          <a:solidFill>
                            <a:srgbClr val="000000"/>
                          </a:solidFill>
                          <a:effectLst/>
                          <a:latin typeface="Calibri"/>
                        </a:rPr>
                        <a:t>18P_2023</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l" fontAlgn="t"/>
                      <a:r>
                        <a:rPr lang="en-US" sz="1100" b="0" i="0" u="none" strike="noStrike">
                          <a:solidFill>
                            <a:srgbClr val="000000"/>
                          </a:solidFill>
                          <a:effectLst/>
                          <a:latin typeface="Arial"/>
                        </a:rPr>
                        <a:t>There are no substantial obstacles at work to doing my job well.</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6895686"/>
                  </a:ext>
                </a:extLst>
              </a:tr>
              <a:tr h="171821">
                <a:tc>
                  <a:txBody>
                    <a:bodyPr/>
                    <a:lstStyle/>
                    <a:p>
                      <a:pPr algn="l" fontAlgn="b"/>
                      <a:r>
                        <a:rPr lang="en-US" sz="1100" b="0" i="0" u="none" strike="noStrike">
                          <a:solidFill>
                            <a:srgbClr val="000000"/>
                          </a:solidFill>
                          <a:effectLst/>
                          <a:latin typeface="Calibri"/>
                        </a:rPr>
                        <a:t>19P_2023</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l" fontAlgn="t"/>
                      <a:r>
                        <a:rPr lang="en-US" sz="1100" b="0" i="0" u="none" strike="noStrike">
                          <a:solidFill>
                            <a:srgbClr val="000000"/>
                          </a:solidFill>
                          <a:effectLst/>
                          <a:latin typeface="Arial"/>
                        </a:rPr>
                        <a:t>I am able to sustain the level of energy I need throughout the work day.</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20676144"/>
                  </a:ext>
                </a:extLst>
              </a:tr>
              <a:tr h="178430">
                <a:tc>
                  <a:txBody>
                    <a:bodyPr/>
                    <a:lstStyle/>
                    <a:p>
                      <a:pPr algn="l" fontAlgn="b"/>
                      <a:r>
                        <a:rPr lang="en-US" sz="1100" b="0" i="0" u="none" strike="noStrike">
                          <a:solidFill>
                            <a:srgbClr val="000000"/>
                          </a:solidFill>
                          <a:effectLst/>
                          <a:latin typeface="Calibri"/>
                        </a:rPr>
                        <a:t>12P_2023</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US" sz="1100" b="1" i="0" u="none" strike="noStrike">
                          <a:solidFill>
                            <a:srgbClr val="000000"/>
                          </a:solidFill>
                          <a:effectLst/>
                          <a:latin typeface="Arial"/>
                        </a:rPr>
                        <a:t>Retention Driver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27780432"/>
                  </a:ext>
                </a:extLst>
              </a:tr>
              <a:tr h="171821">
                <a:tc>
                  <a:txBody>
                    <a:bodyPr/>
                    <a:lstStyle/>
                    <a:p>
                      <a:pPr algn="l" fontAlgn="b"/>
                      <a:r>
                        <a:rPr lang="en-US" sz="1100" b="0" i="0" u="none" strike="noStrike">
                          <a:solidFill>
                            <a:srgbClr val="000000"/>
                          </a:solidFill>
                          <a:effectLst/>
                          <a:latin typeface="Calibri"/>
                        </a:rPr>
                        <a:t>13P_2023</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l" fontAlgn="t"/>
                      <a:r>
                        <a:rPr lang="en-US" sz="1100" b="0" i="0" u="none" strike="noStrike">
                          <a:solidFill>
                            <a:srgbClr val="000000"/>
                          </a:solidFill>
                          <a:effectLst/>
                          <a:latin typeface="Arial"/>
                        </a:rPr>
                        <a:t>At the present time, are you seriously considering leaving Ball?</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41749722"/>
                  </a:ext>
                </a:extLst>
              </a:tr>
              <a:tr h="178430">
                <a:tc>
                  <a:txBody>
                    <a:bodyPr/>
                    <a:lstStyle/>
                    <a:p>
                      <a:pPr algn="l" fontAlgn="b"/>
                      <a:r>
                        <a:rPr lang="en-US" sz="1100" b="0" i="0" u="none" strike="noStrike">
                          <a:solidFill>
                            <a:srgbClr val="000000"/>
                          </a:solidFill>
                          <a:effectLst/>
                          <a:latin typeface="Calibri"/>
                        </a:rPr>
                        <a:t>20P_2023</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US" sz="1100" b="1" i="0" u="none" strike="noStrike">
                          <a:solidFill>
                            <a:srgbClr val="000000"/>
                          </a:solidFill>
                          <a:effectLst/>
                          <a:latin typeface="Arial"/>
                        </a:rPr>
                        <a:t>Vision &amp; Direction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23292610"/>
                  </a:ext>
                </a:extLst>
              </a:tr>
              <a:tr h="171821">
                <a:tc>
                  <a:txBody>
                    <a:bodyPr/>
                    <a:lstStyle/>
                    <a:p>
                      <a:pPr algn="l" fontAlgn="b"/>
                      <a:r>
                        <a:rPr lang="en-US" sz="1100" b="0" i="0" u="none" strike="noStrike">
                          <a:solidFill>
                            <a:srgbClr val="000000"/>
                          </a:solidFill>
                          <a:effectLst/>
                          <a:latin typeface="Calibri"/>
                        </a:rPr>
                        <a:t>21P_2023</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l" fontAlgn="t"/>
                      <a:r>
                        <a:rPr lang="en-US" sz="1100" b="0" i="0" u="none" strike="noStrike">
                          <a:solidFill>
                            <a:srgbClr val="000000"/>
                          </a:solidFill>
                          <a:effectLst/>
                          <a:latin typeface="Arial"/>
                        </a:rPr>
                        <a:t>I understand how my work contributes to Ball's business objectives.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74585760"/>
                  </a:ext>
                </a:extLst>
              </a:tr>
            </a:tbl>
          </a:graphicData>
        </a:graphic>
      </p:graphicFrame>
    </p:spTree>
    <p:extLst>
      <p:ext uri="{BB962C8B-B14F-4D97-AF65-F5344CB8AC3E}">
        <p14:creationId xmlns:p14="http://schemas.microsoft.com/office/powerpoint/2010/main" val="22913121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ctrTitle"/>
          </p:nvPr>
        </p:nvSpPr>
        <p:spPr>
          <a:xfrm>
            <a:off x="198869" y="161744"/>
            <a:ext cx="6401953" cy="41955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t>Ball Corporation</a:t>
            </a:r>
            <a:endParaRPr sz="2400"/>
          </a:p>
        </p:txBody>
      </p:sp>
      <p:pic>
        <p:nvPicPr>
          <p:cNvPr id="1030" name="Picture 6" descr="Ball Corporation Recognized by Several Leading Organizations for its  Sustainability and Workplace Achievements">
            <a:extLst>
              <a:ext uri="{FF2B5EF4-FFF2-40B4-BE49-F238E27FC236}">
                <a16:creationId xmlns:a16="http://schemas.microsoft.com/office/drawing/2014/main" id="{629D2B73-22F1-0C68-8AB0-05B513856C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009" r="24010"/>
          <a:stretch/>
        </p:blipFill>
        <p:spPr bwMode="auto">
          <a:xfrm>
            <a:off x="8458200" y="142164"/>
            <a:ext cx="521929" cy="52486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F942FE3-B99E-3F95-5E13-590C310334C0}"/>
              </a:ext>
            </a:extLst>
          </p:cNvPr>
          <p:cNvSpPr/>
          <p:nvPr/>
        </p:nvSpPr>
        <p:spPr>
          <a:xfrm>
            <a:off x="270309"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10" name="Google Shape;360;p36">
            <a:extLst>
              <a:ext uri="{FF2B5EF4-FFF2-40B4-BE49-F238E27FC236}">
                <a16:creationId xmlns:a16="http://schemas.microsoft.com/office/drawing/2014/main" id="{9061CC1C-74A9-86AB-38E0-E3F90D83BE95}"/>
              </a:ext>
            </a:extLst>
          </p:cNvPr>
          <p:cNvSpPr/>
          <p:nvPr/>
        </p:nvSpPr>
        <p:spPr>
          <a:xfrm rot="10800000" flipH="1">
            <a:off x="-212337" y="402537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95359A87-4F60-5232-1F6E-6B33386B7B4A}"/>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4C74F9B6-39EB-4E98-F25A-51E6DC670397}"/>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descr="A black and white text on a white background&#10;&#10;Description automatically generated">
            <a:extLst>
              <a:ext uri="{FF2B5EF4-FFF2-40B4-BE49-F238E27FC236}">
                <a16:creationId xmlns:a16="http://schemas.microsoft.com/office/drawing/2014/main" id="{02437A6E-7C6E-0143-09FC-4A51E08322B9}"/>
              </a:ext>
            </a:extLst>
          </p:cNvPr>
          <p:cNvPicPr>
            <a:picLocks noChangeAspect="1"/>
          </p:cNvPicPr>
          <p:nvPr/>
        </p:nvPicPr>
        <p:blipFill>
          <a:blip r:embed="rId4"/>
          <a:stretch>
            <a:fillRect/>
          </a:stretch>
        </p:blipFill>
        <p:spPr>
          <a:xfrm>
            <a:off x="270431" y="791105"/>
            <a:ext cx="4747904" cy="1416875"/>
          </a:xfrm>
          <a:prstGeom prst="rect">
            <a:avLst/>
          </a:prstGeom>
        </p:spPr>
      </p:pic>
      <p:pic>
        <p:nvPicPr>
          <p:cNvPr id="3" name="Picture 2" descr="A table of numbers with numbers&#10;&#10;Description automatically generated">
            <a:extLst>
              <a:ext uri="{FF2B5EF4-FFF2-40B4-BE49-F238E27FC236}">
                <a16:creationId xmlns:a16="http://schemas.microsoft.com/office/drawing/2014/main" id="{18DD6710-A3D6-316F-7247-E2163D67E07A}"/>
              </a:ext>
            </a:extLst>
          </p:cNvPr>
          <p:cNvPicPr>
            <a:picLocks noChangeAspect="1"/>
          </p:cNvPicPr>
          <p:nvPr/>
        </p:nvPicPr>
        <p:blipFill>
          <a:blip r:embed="rId5"/>
          <a:stretch>
            <a:fillRect/>
          </a:stretch>
        </p:blipFill>
        <p:spPr>
          <a:xfrm>
            <a:off x="5023144" y="788785"/>
            <a:ext cx="3528891" cy="4194777"/>
          </a:xfrm>
          <a:prstGeom prst="rect">
            <a:avLst/>
          </a:prstGeom>
        </p:spPr>
      </p:pic>
    </p:spTree>
    <p:extLst>
      <p:ext uri="{BB962C8B-B14F-4D97-AF65-F5344CB8AC3E}">
        <p14:creationId xmlns:p14="http://schemas.microsoft.com/office/powerpoint/2010/main" val="38118406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ctrTitle"/>
          </p:nvPr>
        </p:nvSpPr>
        <p:spPr>
          <a:xfrm>
            <a:off x="198869" y="161744"/>
            <a:ext cx="6401953" cy="41955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t>Ball Corporation</a:t>
            </a:r>
            <a:endParaRPr sz="2400"/>
          </a:p>
        </p:txBody>
      </p:sp>
      <p:pic>
        <p:nvPicPr>
          <p:cNvPr id="1030" name="Picture 6" descr="Ball Corporation Recognized by Several Leading Organizations for its  Sustainability and Workplace Achievements">
            <a:extLst>
              <a:ext uri="{FF2B5EF4-FFF2-40B4-BE49-F238E27FC236}">
                <a16:creationId xmlns:a16="http://schemas.microsoft.com/office/drawing/2014/main" id="{629D2B73-22F1-0C68-8AB0-05B513856C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009" r="24010"/>
          <a:stretch/>
        </p:blipFill>
        <p:spPr bwMode="auto">
          <a:xfrm>
            <a:off x="8458200" y="142164"/>
            <a:ext cx="521929" cy="52486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F942FE3-B99E-3F95-5E13-590C310334C0}"/>
              </a:ext>
            </a:extLst>
          </p:cNvPr>
          <p:cNvSpPr/>
          <p:nvPr/>
        </p:nvSpPr>
        <p:spPr>
          <a:xfrm>
            <a:off x="270309"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10" name="Google Shape;360;p36">
            <a:extLst>
              <a:ext uri="{FF2B5EF4-FFF2-40B4-BE49-F238E27FC236}">
                <a16:creationId xmlns:a16="http://schemas.microsoft.com/office/drawing/2014/main" id="{9061CC1C-74A9-86AB-38E0-E3F90D83BE95}"/>
              </a:ext>
            </a:extLst>
          </p:cNvPr>
          <p:cNvSpPr/>
          <p:nvPr/>
        </p:nvSpPr>
        <p:spPr>
          <a:xfrm rot="10800000" flipH="1">
            <a:off x="-212337" y="402537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95359A87-4F60-5232-1F6E-6B33386B7B4A}"/>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4C74F9B6-39EB-4E98-F25A-51E6DC670397}"/>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screenshot of a computer&#10;&#10;Description automatically generated">
            <a:extLst>
              <a:ext uri="{FF2B5EF4-FFF2-40B4-BE49-F238E27FC236}">
                <a16:creationId xmlns:a16="http://schemas.microsoft.com/office/drawing/2014/main" id="{E5D85B03-3BD7-5C14-1699-F215A82BEB22}"/>
              </a:ext>
            </a:extLst>
          </p:cNvPr>
          <p:cNvPicPr>
            <a:picLocks noChangeAspect="1"/>
          </p:cNvPicPr>
          <p:nvPr/>
        </p:nvPicPr>
        <p:blipFill>
          <a:blip r:embed="rId4"/>
          <a:stretch>
            <a:fillRect/>
          </a:stretch>
        </p:blipFill>
        <p:spPr>
          <a:xfrm>
            <a:off x="165935" y="750069"/>
            <a:ext cx="4695825" cy="1438275"/>
          </a:xfrm>
          <a:prstGeom prst="rect">
            <a:avLst/>
          </a:prstGeom>
        </p:spPr>
      </p:pic>
      <p:pic>
        <p:nvPicPr>
          <p:cNvPr id="4" name="Picture 3" descr="A table of numbers with black text&#10;&#10;Description automatically generated">
            <a:extLst>
              <a:ext uri="{FF2B5EF4-FFF2-40B4-BE49-F238E27FC236}">
                <a16:creationId xmlns:a16="http://schemas.microsoft.com/office/drawing/2014/main" id="{5ADD2A45-0530-6721-2D1D-28018D53658A}"/>
              </a:ext>
            </a:extLst>
          </p:cNvPr>
          <p:cNvPicPr>
            <a:picLocks noChangeAspect="1"/>
          </p:cNvPicPr>
          <p:nvPr/>
        </p:nvPicPr>
        <p:blipFill>
          <a:blip r:embed="rId5"/>
          <a:stretch>
            <a:fillRect/>
          </a:stretch>
        </p:blipFill>
        <p:spPr>
          <a:xfrm>
            <a:off x="4806192" y="751528"/>
            <a:ext cx="3578776" cy="4164226"/>
          </a:xfrm>
          <a:prstGeom prst="rect">
            <a:avLst/>
          </a:prstGeom>
        </p:spPr>
      </p:pic>
    </p:spTree>
    <p:extLst>
      <p:ext uri="{BB962C8B-B14F-4D97-AF65-F5344CB8AC3E}">
        <p14:creationId xmlns:p14="http://schemas.microsoft.com/office/powerpoint/2010/main" val="36451041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ctrTitle"/>
          </p:nvPr>
        </p:nvSpPr>
        <p:spPr>
          <a:xfrm>
            <a:off x="198869" y="161744"/>
            <a:ext cx="6401953" cy="41955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t>Ball Corporation</a:t>
            </a:r>
            <a:endParaRPr sz="2400"/>
          </a:p>
        </p:txBody>
      </p:sp>
      <p:pic>
        <p:nvPicPr>
          <p:cNvPr id="1030" name="Picture 6" descr="Ball Corporation Recognized by Several Leading Organizations for its  Sustainability and Workplace Achievements">
            <a:extLst>
              <a:ext uri="{FF2B5EF4-FFF2-40B4-BE49-F238E27FC236}">
                <a16:creationId xmlns:a16="http://schemas.microsoft.com/office/drawing/2014/main" id="{629D2B73-22F1-0C68-8AB0-05B513856C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009" r="24010"/>
          <a:stretch/>
        </p:blipFill>
        <p:spPr bwMode="auto">
          <a:xfrm>
            <a:off x="8458200" y="142164"/>
            <a:ext cx="521929" cy="52486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F942FE3-B99E-3F95-5E13-590C310334C0}"/>
              </a:ext>
            </a:extLst>
          </p:cNvPr>
          <p:cNvSpPr/>
          <p:nvPr/>
        </p:nvSpPr>
        <p:spPr>
          <a:xfrm>
            <a:off x="270309"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10" name="Google Shape;360;p36">
            <a:extLst>
              <a:ext uri="{FF2B5EF4-FFF2-40B4-BE49-F238E27FC236}">
                <a16:creationId xmlns:a16="http://schemas.microsoft.com/office/drawing/2014/main" id="{9061CC1C-74A9-86AB-38E0-E3F90D83BE95}"/>
              </a:ext>
            </a:extLst>
          </p:cNvPr>
          <p:cNvSpPr/>
          <p:nvPr/>
        </p:nvSpPr>
        <p:spPr>
          <a:xfrm rot="10800000" flipH="1">
            <a:off x="-212337" y="402537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95359A87-4F60-5232-1F6E-6B33386B7B4A}"/>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4C74F9B6-39EB-4E98-F25A-51E6DC670397}"/>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white text with black text&#10;&#10;Description automatically generated">
            <a:extLst>
              <a:ext uri="{FF2B5EF4-FFF2-40B4-BE49-F238E27FC236}">
                <a16:creationId xmlns:a16="http://schemas.microsoft.com/office/drawing/2014/main" id="{6EBA2D31-6514-EE58-E08E-63A45C6995E1}"/>
              </a:ext>
            </a:extLst>
          </p:cNvPr>
          <p:cNvPicPr>
            <a:picLocks noChangeAspect="1"/>
          </p:cNvPicPr>
          <p:nvPr/>
        </p:nvPicPr>
        <p:blipFill>
          <a:blip r:embed="rId4"/>
          <a:stretch>
            <a:fillRect/>
          </a:stretch>
        </p:blipFill>
        <p:spPr>
          <a:xfrm>
            <a:off x="267239" y="755283"/>
            <a:ext cx="4389623" cy="1326680"/>
          </a:xfrm>
          <a:prstGeom prst="rect">
            <a:avLst/>
          </a:prstGeom>
        </p:spPr>
      </p:pic>
      <p:pic>
        <p:nvPicPr>
          <p:cNvPr id="4" name="Picture 3" descr="A table of numbers with numbers&#10;&#10;Description automatically generated">
            <a:extLst>
              <a:ext uri="{FF2B5EF4-FFF2-40B4-BE49-F238E27FC236}">
                <a16:creationId xmlns:a16="http://schemas.microsoft.com/office/drawing/2014/main" id="{0D568671-31A9-C57E-775F-1A23E31B5F06}"/>
              </a:ext>
            </a:extLst>
          </p:cNvPr>
          <p:cNvPicPr>
            <a:picLocks noChangeAspect="1"/>
          </p:cNvPicPr>
          <p:nvPr/>
        </p:nvPicPr>
        <p:blipFill>
          <a:blip r:embed="rId5"/>
          <a:stretch>
            <a:fillRect/>
          </a:stretch>
        </p:blipFill>
        <p:spPr>
          <a:xfrm>
            <a:off x="4778848" y="756145"/>
            <a:ext cx="3638305" cy="4227299"/>
          </a:xfrm>
          <a:prstGeom prst="rect">
            <a:avLst/>
          </a:prstGeom>
        </p:spPr>
      </p:pic>
    </p:spTree>
    <p:extLst>
      <p:ext uri="{BB962C8B-B14F-4D97-AF65-F5344CB8AC3E}">
        <p14:creationId xmlns:p14="http://schemas.microsoft.com/office/powerpoint/2010/main" val="18727441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ctrTitle"/>
          </p:nvPr>
        </p:nvSpPr>
        <p:spPr>
          <a:xfrm>
            <a:off x="198869" y="161744"/>
            <a:ext cx="6401953" cy="41955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t>Ball Corporation</a:t>
            </a:r>
            <a:endParaRPr sz="2400"/>
          </a:p>
        </p:txBody>
      </p:sp>
      <p:pic>
        <p:nvPicPr>
          <p:cNvPr id="1030" name="Picture 6" descr="Ball Corporation Recognized by Several Leading Organizations for its  Sustainability and Workplace Achievements">
            <a:extLst>
              <a:ext uri="{FF2B5EF4-FFF2-40B4-BE49-F238E27FC236}">
                <a16:creationId xmlns:a16="http://schemas.microsoft.com/office/drawing/2014/main" id="{629D2B73-22F1-0C68-8AB0-05B513856C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009" r="24010"/>
          <a:stretch/>
        </p:blipFill>
        <p:spPr bwMode="auto">
          <a:xfrm>
            <a:off x="8458200" y="142164"/>
            <a:ext cx="521929" cy="52486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F942FE3-B99E-3F95-5E13-590C310334C0}"/>
              </a:ext>
            </a:extLst>
          </p:cNvPr>
          <p:cNvSpPr/>
          <p:nvPr/>
        </p:nvSpPr>
        <p:spPr>
          <a:xfrm>
            <a:off x="270309"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10" name="Google Shape;360;p36">
            <a:extLst>
              <a:ext uri="{FF2B5EF4-FFF2-40B4-BE49-F238E27FC236}">
                <a16:creationId xmlns:a16="http://schemas.microsoft.com/office/drawing/2014/main" id="{9061CC1C-74A9-86AB-38E0-E3F90D83BE95}"/>
              </a:ext>
            </a:extLst>
          </p:cNvPr>
          <p:cNvSpPr/>
          <p:nvPr/>
        </p:nvSpPr>
        <p:spPr>
          <a:xfrm rot="10800000" flipH="1">
            <a:off x="-212337" y="402537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95359A87-4F60-5232-1F6E-6B33386B7B4A}"/>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4C74F9B6-39EB-4E98-F25A-51E6DC670397}"/>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descr="A screenshot of a computer code&#10;&#10;Description automatically generated">
            <a:extLst>
              <a:ext uri="{FF2B5EF4-FFF2-40B4-BE49-F238E27FC236}">
                <a16:creationId xmlns:a16="http://schemas.microsoft.com/office/drawing/2014/main" id="{51C61682-3B62-AC2E-92C5-AFCBF0C8FF10}"/>
              </a:ext>
            </a:extLst>
          </p:cNvPr>
          <p:cNvPicPr>
            <a:picLocks noChangeAspect="1"/>
          </p:cNvPicPr>
          <p:nvPr/>
        </p:nvPicPr>
        <p:blipFill>
          <a:blip r:embed="rId4"/>
          <a:stretch>
            <a:fillRect/>
          </a:stretch>
        </p:blipFill>
        <p:spPr>
          <a:xfrm>
            <a:off x="267194" y="852787"/>
            <a:ext cx="4178630" cy="1181615"/>
          </a:xfrm>
          <a:prstGeom prst="rect">
            <a:avLst/>
          </a:prstGeom>
        </p:spPr>
      </p:pic>
      <p:pic>
        <p:nvPicPr>
          <p:cNvPr id="5" name="Picture 4">
            <a:extLst>
              <a:ext uri="{FF2B5EF4-FFF2-40B4-BE49-F238E27FC236}">
                <a16:creationId xmlns:a16="http://schemas.microsoft.com/office/drawing/2014/main" id="{3B946B88-F960-DBE6-3D6B-3439DCC93C9B}"/>
              </a:ext>
            </a:extLst>
          </p:cNvPr>
          <p:cNvPicPr>
            <a:picLocks noChangeAspect="1"/>
          </p:cNvPicPr>
          <p:nvPr/>
        </p:nvPicPr>
        <p:blipFill>
          <a:blip r:embed="rId5"/>
          <a:stretch>
            <a:fillRect/>
          </a:stretch>
        </p:blipFill>
        <p:spPr>
          <a:xfrm>
            <a:off x="4520046" y="744252"/>
            <a:ext cx="3583966" cy="4250480"/>
          </a:xfrm>
          <a:prstGeom prst="rect">
            <a:avLst/>
          </a:prstGeom>
        </p:spPr>
      </p:pic>
    </p:spTree>
    <p:extLst>
      <p:ext uri="{BB962C8B-B14F-4D97-AF65-F5344CB8AC3E}">
        <p14:creationId xmlns:p14="http://schemas.microsoft.com/office/powerpoint/2010/main" val="32624692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ctrTitle"/>
          </p:nvPr>
        </p:nvSpPr>
        <p:spPr>
          <a:xfrm>
            <a:off x="198869" y="161744"/>
            <a:ext cx="6401953" cy="41955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t>Ball Corporation</a:t>
            </a:r>
            <a:endParaRPr sz="2400"/>
          </a:p>
        </p:txBody>
      </p:sp>
      <p:pic>
        <p:nvPicPr>
          <p:cNvPr id="1030" name="Picture 6" descr="Ball Corporation Recognized by Several Leading Organizations for its  Sustainability and Workplace Achievements">
            <a:extLst>
              <a:ext uri="{FF2B5EF4-FFF2-40B4-BE49-F238E27FC236}">
                <a16:creationId xmlns:a16="http://schemas.microsoft.com/office/drawing/2014/main" id="{629D2B73-22F1-0C68-8AB0-05B513856C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009" r="24010"/>
          <a:stretch/>
        </p:blipFill>
        <p:spPr bwMode="auto">
          <a:xfrm>
            <a:off x="8458200" y="142164"/>
            <a:ext cx="521929" cy="52486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F942FE3-B99E-3F95-5E13-590C310334C0}"/>
              </a:ext>
            </a:extLst>
          </p:cNvPr>
          <p:cNvSpPr/>
          <p:nvPr/>
        </p:nvSpPr>
        <p:spPr>
          <a:xfrm>
            <a:off x="270309"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10" name="Google Shape;360;p36">
            <a:extLst>
              <a:ext uri="{FF2B5EF4-FFF2-40B4-BE49-F238E27FC236}">
                <a16:creationId xmlns:a16="http://schemas.microsoft.com/office/drawing/2014/main" id="{9061CC1C-74A9-86AB-38E0-E3F90D83BE95}"/>
              </a:ext>
            </a:extLst>
          </p:cNvPr>
          <p:cNvSpPr/>
          <p:nvPr/>
        </p:nvSpPr>
        <p:spPr>
          <a:xfrm rot="10800000" flipH="1">
            <a:off x="-212337" y="402537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95359A87-4F60-5232-1F6E-6B33386B7B4A}"/>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4C74F9B6-39EB-4E98-F25A-51E6DC670397}"/>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descr="A white paper with black text&#10;&#10;Description automatically generated">
            <a:extLst>
              <a:ext uri="{FF2B5EF4-FFF2-40B4-BE49-F238E27FC236}">
                <a16:creationId xmlns:a16="http://schemas.microsoft.com/office/drawing/2014/main" id="{CFF6222F-20E8-8EDE-7B95-640B9E9C0C72}"/>
              </a:ext>
            </a:extLst>
          </p:cNvPr>
          <p:cNvPicPr>
            <a:picLocks noChangeAspect="1"/>
          </p:cNvPicPr>
          <p:nvPr/>
        </p:nvPicPr>
        <p:blipFill>
          <a:blip r:embed="rId4"/>
          <a:stretch>
            <a:fillRect/>
          </a:stretch>
        </p:blipFill>
        <p:spPr>
          <a:xfrm>
            <a:off x="267195" y="849591"/>
            <a:ext cx="4303082" cy="1306791"/>
          </a:xfrm>
          <a:prstGeom prst="rect">
            <a:avLst/>
          </a:prstGeom>
        </p:spPr>
      </p:pic>
      <p:pic>
        <p:nvPicPr>
          <p:cNvPr id="3" name="Picture 2">
            <a:extLst>
              <a:ext uri="{FF2B5EF4-FFF2-40B4-BE49-F238E27FC236}">
                <a16:creationId xmlns:a16="http://schemas.microsoft.com/office/drawing/2014/main" id="{552D34AB-092E-5500-BA7F-4FB3F294B9C1}"/>
              </a:ext>
            </a:extLst>
          </p:cNvPr>
          <p:cNvPicPr>
            <a:picLocks noChangeAspect="1"/>
          </p:cNvPicPr>
          <p:nvPr/>
        </p:nvPicPr>
        <p:blipFill>
          <a:blip r:embed="rId5"/>
          <a:stretch>
            <a:fillRect/>
          </a:stretch>
        </p:blipFill>
        <p:spPr>
          <a:xfrm>
            <a:off x="4673318" y="748294"/>
            <a:ext cx="3577064" cy="4112460"/>
          </a:xfrm>
          <a:prstGeom prst="rect">
            <a:avLst/>
          </a:prstGeom>
        </p:spPr>
      </p:pic>
    </p:spTree>
    <p:extLst>
      <p:ext uri="{BB962C8B-B14F-4D97-AF65-F5344CB8AC3E}">
        <p14:creationId xmlns:p14="http://schemas.microsoft.com/office/powerpoint/2010/main" val="12804053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ctrTitle"/>
          </p:nvPr>
        </p:nvSpPr>
        <p:spPr>
          <a:xfrm>
            <a:off x="198869" y="161744"/>
            <a:ext cx="6401953" cy="41955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t>Ball Corporation</a:t>
            </a:r>
            <a:endParaRPr sz="2400"/>
          </a:p>
        </p:txBody>
      </p:sp>
      <p:pic>
        <p:nvPicPr>
          <p:cNvPr id="1030" name="Picture 6" descr="Ball Corporation Recognized by Several Leading Organizations for its  Sustainability and Workplace Achievements">
            <a:extLst>
              <a:ext uri="{FF2B5EF4-FFF2-40B4-BE49-F238E27FC236}">
                <a16:creationId xmlns:a16="http://schemas.microsoft.com/office/drawing/2014/main" id="{629D2B73-22F1-0C68-8AB0-05B513856C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009" r="24010"/>
          <a:stretch/>
        </p:blipFill>
        <p:spPr bwMode="auto">
          <a:xfrm>
            <a:off x="8458200" y="142164"/>
            <a:ext cx="521929" cy="52486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F942FE3-B99E-3F95-5E13-590C310334C0}"/>
              </a:ext>
            </a:extLst>
          </p:cNvPr>
          <p:cNvSpPr/>
          <p:nvPr/>
        </p:nvSpPr>
        <p:spPr>
          <a:xfrm>
            <a:off x="270309"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10" name="Google Shape;360;p36">
            <a:extLst>
              <a:ext uri="{FF2B5EF4-FFF2-40B4-BE49-F238E27FC236}">
                <a16:creationId xmlns:a16="http://schemas.microsoft.com/office/drawing/2014/main" id="{9061CC1C-74A9-86AB-38E0-E3F90D83BE95}"/>
              </a:ext>
            </a:extLst>
          </p:cNvPr>
          <p:cNvSpPr/>
          <p:nvPr/>
        </p:nvSpPr>
        <p:spPr>
          <a:xfrm rot="10800000" flipH="1">
            <a:off x="-212337" y="402537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95359A87-4F60-5232-1F6E-6B33386B7B4A}"/>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4C74F9B6-39EB-4E98-F25A-51E6DC670397}"/>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descr="A screenshot of a computer&#10;&#10;Description automatically generated">
            <a:extLst>
              <a:ext uri="{FF2B5EF4-FFF2-40B4-BE49-F238E27FC236}">
                <a16:creationId xmlns:a16="http://schemas.microsoft.com/office/drawing/2014/main" id="{79577A31-419C-7FAE-E8E3-A7688E7AE0AA}"/>
              </a:ext>
            </a:extLst>
          </p:cNvPr>
          <p:cNvPicPr>
            <a:picLocks noChangeAspect="1"/>
          </p:cNvPicPr>
          <p:nvPr/>
        </p:nvPicPr>
        <p:blipFill>
          <a:blip r:embed="rId4"/>
          <a:stretch>
            <a:fillRect/>
          </a:stretch>
        </p:blipFill>
        <p:spPr>
          <a:xfrm>
            <a:off x="267194" y="665609"/>
            <a:ext cx="4497780" cy="1362997"/>
          </a:xfrm>
          <a:prstGeom prst="rect">
            <a:avLst/>
          </a:prstGeom>
        </p:spPr>
      </p:pic>
      <p:pic>
        <p:nvPicPr>
          <p:cNvPr id="3" name="Picture 2" descr="A table of numbers with black text&#10;&#10;Description automatically generated">
            <a:extLst>
              <a:ext uri="{FF2B5EF4-FFF2-40B4-BE49-F238E27FC236}">
                <a16:creationId xmlns:a16="http://schemas.microsoft.com/office/drawing/2014/main" id="{9EC01F5D-FB64-6C3E-0994-FC12606414B2}"/>
              </a:ext>
            </a:extLst>
          </p:cNvPr>
          <p:cNvPicPr>
            <a:picLocks noChangeAspect="1"/>
          </p:cNvPicPr>
          <p:nvPr/>
        </p:nvPicPr>
        <p:blipFill>
          <a:blip r:embed="rId5"/>
          <a:stretch>
            <a:fillRect/>
          </a:stretch>
        </p:blipFill>
        <p:spPr>
          <a:xfrm>
            <a:off x="4817904" y="667986"/>
            <a:ext cx="3634865" cy="4260273"/>
          </a:xfrm>
          <a:prstGeom prst="rect">
            <a:avLst/>
          </a:prstGeom>
        </p:spPr>
      </p:pic>
    </p:spTree>
    <p:extLst>
      <p:ext uri="{BB962C8B-B14F-4D97-AF65-F5344CB8AC3E}">
        <p14:creationId xmlns:p14="http://schemas.microsoft.com/office/powerpoint/2010/main" val="2372468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ctrTitle"/>
          </p:nvPr>
        </p:nvSpPr>
        <p:spPr>
          <a:xfrm>
            <a:off x="198869" y="161744"/>
            <a:ext cx="6401953" cy="41955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t>Ball Corporation</a:t>
            </a:r>
            <a:endParaRPr sz="2400"/>
          </a:p>
        </p:txBody>
      </p:sp>
      <p:pic>
        <p:nvPicPr>
          <p:cNvPr id="1030" name="Picture 6" descr="Ball Corporation Recognized by Several Leading Organizations for its  Sustainability and Workplace Achievements">
            <a:extLst>
              <a:ext uri="{FF2B5EF4-FFF2-40B4-BE49-F238E27FC236}">
                <a16:creationId xmlns:a16="http://schemas.microsoft.com/office/drawing/2014/main" id="{629D2B73-22F1-0C68-8AB0-05B513856C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009" r="24010"/>
          <a:stretch/>
        </p:blipFill>
        <p:spPr bwMode="auto">
          <a:xfrm>
            <a:off x="8458200" y="142164"/>
            <a:ext cx="521929" cy="52486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F942FE3-B99E-3F95-5E13-590C310334C0}"/>
              </a:ext>
            </a:extLst>
          </p:cNvPr>
          <p:cNvSpPr/>
          <p:nvPr/>
        </p:nvSpPr>
        <p:spPr>
          <a:xfrm>
            <a:off x="270309"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10" name="Google Shape;360;p36">
            <a:extLst>
              <a:ext uri="{FF2B5EF4-FFF2-40B4-BE49-F238E27FC236}">
                <a16:creationId xmlns:a16="http://schemas.microsoft.com/office/drawing/2014/main" id="{9061CC1C-74A9-86AB-38E0-E3F90D83BE95}"/>
              </a:ext>
            </a:extLst>
          </p:cNvPr>
          <p:cNvSpPr/>
          <p:nvPr/>
        </p:nvSpPr>
        <p:spPr>
          <a:xfrm rot="10800000" flipH="1">
            <a:off x="-212337" y="402537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95359A87-4F60-5232-1F6E-6B33386B7B4A}"/>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4C74F9B6-39EB-4E98-F25A-51E6DC670397}"/>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2080;p33">
            <a:extLst>
              <a:ext uri="{FF2B5EF4-FFF2-40B4-BE49-F238E27FC236}">
                <a16:creationId xmlns:a16="http://schemas.microsoft.com/office/drawing/2014/main" id="{1BA2CF37-7556-66AF-B5FF-29B1CE2349E5}"/>
              </a:ext>
            </a:extLst>
          </p:cNvPr>
          <p:cNvSpPr/>
          <p:nvPr/>
        </p:nvSpPr>
        <p:spPr>
          <a:xfrm>
            <a:off x="5480940" y="958833"/>
            <a:ext cx="901200" cy="3348000"/>
          </a:xfrm>
          <a:prstGeom prst="roundRect">
            <a:avLst>
              <a:gd name="adj" fmla="val 16667"/>
            </a:avLst>
          </a:prstGeom>
          <a:solidFill>
            <a:schemeClr val="accent1">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74" name="Google Shape;2081;p33">
            <a:extLst>
              <a:ext uri="{FF2B5EF4-FFF2-40B4-BE49-F238E27FC236}">
                <a16:creationId xmlns:a16="http://schemas.microsoft.com/office/drawing/2014/main" id="{AEF78BD0-6885-998F-F8FF-0DE25ABC1D6F}"/>
              </a:ext>
            </a:extLst>
          </p:cNvPr>
          <p:cNvSpPr/>
          <p:nvPr/>
        </p:nvSpPr>
        <p:spPr>
          <a:xfrm>
            <a:off x="2761849" y="958833"/>
            <a:ext cx="901200" cy="3348000"/>
          </a:xfrm>
          <a:prstGeom prst="roundRect">
            <a:avLst>
              <a:gd name="adj" fmla="val 16667"/>
            </a:avLst>
          </a:prstGeom>
          <a:solidFill>
            <a:schemeClr val="accent1">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1075" name="Google Shape;2083;p33">
            <a:extLst>
              <a:ext uri="{FF2B5EF4-FFF2-40B4-BE49-F238E27FC236}">
                <a16:creationId xmlns:a16="http://schemas.microsoft.com/office/drawing/2014/main" id="{D1B2DD51-C726-A73B-BC0D-59100ECB995E}"/>
              </a:ext>
            </a:extLst>
          </p:cNvPr>
          <p:cNvGrpSpPr/>
          <p:nvPr/>
        </p:nvGrpSpPr>
        <p:grpSpPr>
          <a:xfrm>
            <a:off x="781525" y="2186687"/>
            <a:ext cx="1980324" cy="829023"/>
            <a:chOff x="-2082450" y="3633626"/>
            <a:chExt cx="1980324" cy="829023"/>
          </a:xfrm>
        </p:grpSpPr>
        <p:sp>
          <p:nvSpPr>
            <p:cNvPr id="1076" name="Google Shape;2084;p33">
              <a:extLst>
                <a:ext uri="{FF2B5EF4-FFF2-40B4-BE49-F238E27FC236}">
                  <a16:creationId xmlns:a16="http://schemas.microsoft.com/office/drawing/2014/main" id="{4A818F85-EF39-5819-6548-A3578EB9F64B}"/>
                </a:ext>
              </a:extLst>
            </p:cNvPr>
            <p:cNvSpPr txBox="1"/>
            <p:nvPr/>
          </p:nvSpPr>
          <p:spPr>
            <a:xfrm>
              <a:off x="-2082426" y="3633626"/>
              <a:ext cx="1980300" cy="348600"/>
            </a:xfrm>
            <a:prstGeom prst="rect">
              <a:avLst/>
            </a:prstGeom>
            <a:noFill/>
            <a:ln>
              <a:noFill/>
            </a:ln>
          </p:spPr>
          <p:txBody>
            <a:bodyPr spcFirstLastPara="1" wrap="square" lIns="91425" tIns="91425" rIns="91425" bIns="91425" anchor="ctr" anchorCtr="0">
              <a:noAutofit/>
            </a:bodyPr>
            <a:lstStyle/>
            <a:p>
              <a:r>
                <a:rPr lang="en" sz="1800" b="1">
                  <a:latin typeface="Fira Sans Extra Condensed"/>
                  <a:ea typeface="Fira Sans Extra Condensed"/>
                  <a:cs typeface="Fira Sans Extra Condensed"/>
                  <a:sym typeface="Fira Sans Extra Condensed"/>
                </a:rPr>
                <a:t>Vision</a:t>
              </a:r>
              <a:endParaRPr sz="1800" b="1">
                <a:latin typeface="Fira Sans Extra Condensed"/>
                <a:ea typeface="Fira Sans Extra Condensed"/>
                <a:cs typeface="Fira Sans Extra Condensed"/>
                <a:sym typeface="Fira Sans Extra Condensed"/>
              </a:endParaRPr>
            </a:p>
          </p:txBody>
        </p:sp>
        <p:sp>
          <p:nvSpPr>
            <p:cNvPr id="1077" name="Google Shape;2085;p33">
              <a:extLst>
                <a:ext uri="{FF2B5EF4-FFF2-40B4-BE49-F238E27FC236}">
                  <a16:creationId xmlns:a16="http://schemas.microsoft.com/office/drawing/2014/main" id="{02B8AF92-FEDE-D82F-C473-648653ACC5EC}"/>
                </a:ext>
              </a:extLst>
            </p:cNvPr>
            <p:cNvSpPr txBox="1"/>
            <p:nvPr/>
          </p:nvSpPr>
          <p:spPr>
            <a:xfrm>
              <a:off x="-2082450" y="3911248"/>
              <a:ext cx="1980300" cy="551400"/>
            </a:xfrm>
            <a:prstGeom prst="rect">
              <a:avLst/>
            </a:prstGeom>
            <a:noFill/>
            <a:ln>
              <a:noFill/>
            </a:ln>
          </p:spPr>
          <p:txBody>
            <a:bodyPr spcFirstLastPara="1" wrap="square" lIns="91425" tIns="91425" rIns="91425" bIns="91425" anchor="t" anchorCtr="0">
              <a:noAutofit/>
            </a:bodyPr>
            <a:lstStyle/>
            <a:p>
              <a:r>
                <a:rPr lang="en-GB" sz="1200">
                  <a:latin typeface="Roboto"/>
                  <a:ea typeface="Roboto"/>
                  <a:cs typeface="Roboto"/>
                  <a:sym typeface="Roboto"/>
                </a:rPr>
                <a:t>Providing eco-friendly packaging solutions that minimize environmental impact</a:t>
              </a:r>
              <a:endParaRPr sz="1200">
                <a:latin typeface="Roboto"/>
                <a:ea typeface="Roboto"/>
                <a:cs typeface="Roboto"/>
                <a:sym typeface="Roboto"/>
              </a:endParaRPr>
            </a:p>
          </p:txBody>
        </p:sp>
      </p:grpSp>
      <p:grpSp>
        <p:nvGrpSpPr>
          <p:cNvPr id="1078" name="Google Shape;2086;p33">
            <a:extLst>
              <a:ext uri="{FF2B5EF4-FFF2-40B4-BE49-F238E27FC236}">
                <a16:creationId xmlns:a16="http://schemas.microsoft.com/office/drawing/2014/main" id="{4B63C5E1-4951-3B38-7AEA-8E285EAB369B}"/>
              </a:ext>
            </a:extLst>
          </p:cNvPr>
          <p:cNvGrpSpPr/>
          <p:nvPr/>
        </p:nvGrpSpPr>
        <p:grpSpPr>
          <a:xfrm>
            <a:off x="781525" y="3378002"/>
            <a:ext cx="1980323" cy="830243"/>
            <a:chOff x="-2082450" y="2525828"/>
            <a:chExt cx="1980323" cy="830243"/>
          </a:xfrm>
        </p:grpSpPr>
        <p:sp>
          <p:nvSpPr>
            <p:cNvPr id="1079" name="Google Shape;2087;p33">
              <a:extLst>
                <a:ext uri="{FF2B5EF4-FFF2-40B4-BE49-F238E27FC236}">
                  <a16:creationId xmlns:a16="http://schemas.microsoft.com/office/drawing/2014/main" id="{74300925-9C2C-0E92-26A8-6EAF4FAB099D}"/>
                </a:ext>
              </a:extLst>
            </p:cNvPr>
            <p:cNvSpPr txBox="1"/>
            <p:nvPr/>
          </p:nvSpPr>
          <p:spPr>
            <a:xfrm>
              <a:off x="-2082427" y="2525828"/>
              <a:ext cx="1980300" cy="348600"/>
            </a:xfrm>
            <a:prstGeom prst="rect">
              <a:avLst/>
            </a:prstGeom>
            <a:noFill/>
            <a:ln>
              <a:noFill/>
            </a:ln>
          </p:spPr>
          <p:txBody>
            <a:bodyPr spcFirstLastPara="1" wrap="square" lIns="91425" tIns="91425" rIns="91425" bIns="91425" anchor="ctr" anchorCtr="0">
              <a:noAutofit/>
            </a:bodyPr>
            <a:lstStyle/>
            <a:p>
              <a:r>
                <a:rPr lang="en" sz="1800" b="1">
                  <a:latin typeface="Fira Sans Extra Condensed"/>
                  <a:ea typeface="Fira Sans Extra Condensed"/>
                  <a:cs typeface="Fira Sans Extra Condensed"/>
                  <a:sym typeface="Fira Sans Extra Condensed"/>
                </a:rPr>
                <a:t>Production Plants</a:t>
              </a:r>
              <a:endParaRPr sz="1800" b="1">
                <a:latin typeface="Fira Sans Extra Condensed"/>
                <a:ea typeface="Fira Sans Extra Condensed"/>
                <a:cs typeface="Fira Sans Extra Condensed"/>
                <a:sym typeface="Fira Sans Extra Condensed"/>
              </a:endParaRPr>
            </a:p>
          </p:txBody>
        </p:sp>
        <p:sp>
          <p:nvSpPr>
            <p:cNvPr id="1080" name="Google Shape;2088;p33">
              <a:extLst>
                <a:ext uri="{FF2B5EF4-FFF2-40B4-BE49-F238E27FC236}">
                  <a16:creationId xmlns:a16="http://schemas.microsoft.com/office/drawing/2014/main" id="{6CBF27A1-8A51-34B0-5F79-8D7166C5B3BF}"/>
                </a:ext>
              </a:extLst>
            </p:cNvPr>
            <p:cNvSpPr txBox="1"/>
            <p:nvPr/>
          </p:nvSpPr>
          <p:spPr>
            <a:xfrm>
              <a:off x="-2082450" y="2804671"/>
              <a:ext cx="1980300" cy="551400"/>
            </a:xfrm>
            <a:prstGeom prst="rect">
              <a:avLst/>
            </a:prstGeom>
            <a:noFill/>
            <a:ln>
              <a:noFill/>
            </a:ln>
          </p:spPr>
          <p:txBody>
            <a:bodyPr spcFirstLastPara="1" wrap="square" lIns="91425" tIns="91425" rIns="91425" bIns="91425" anchor="t" anchorCtr="0">
              <a:noAutofit/>
            </a:bodyPr>
            <a:lstStyle/>
            <a:p>
              <a:r>
                <a:rPr lang="en-GB" sz="1200">
                  <a:latin typeface="Roboto"/>
                  <a:ea typeface="Roboto"/>
                  <a:cs typeface="Roboto"/>
                  <a:sym typeface="Roboto"/>
                </a:rPr>
                <a:t>60+ production facilities and 21,500 employees around the globe</a:t>
              </a:r>
              <a:endParaRPr sz="1200">
                <a:latin typeface="Roboto"/>
                <a:ea typeface="Roboto"/>
                <a:cs typeface="Roboto"/>
                <a:sym typeface="Roboto"/>
              </a:endParaRPr>
            </a:p>
          </p:txBody>
        </p:sp>
      </p:grpSp>
      <p:grpSp>
        <p:nvGrpSpPr>
          <p:cNvPr id="1081" name="Google Shape;2089;p33">
            <a:extLst>
              <a:ext uri="{FF2B5EF4-FFF2-40B4-BE49-F238E27FC236}">
                <a16:creationId xmlns:a16="http://schemas.microsoft.com/office/drawing/2014/main" id="{9ECC3D6A-4C85-16AD-7F7C-36CD3535DB97}"/>
              </a:ext>
            </a:extLst>
          </p:cNvPr>
          <p:cNvGrpSpPr/>
          <p:nvPr/>
        </p:nvGrpSpPr>
        <p:grpSpPr>
          <a:xfrm>
            <a:off x="781525" y="994149"/>
            <a:ext cx="1980323" cy="830243"/>
            <a:chOff x="-2082450" y="1418025"/>
            <a:chExt cx="1980323" cy="830243"/>
          </a:xfrm>
        </p:grpSpPr>
        <p:sp>
          <p:nvSpPr>
            <p:cNvPr id="1082" name="Google Shape;2090;p33">
              <a:extLst>
                <a:ext uri="{FF2B5EF4-FFF2-40B4-BE49-F238E27FC236}">
                  <a16:creationId xmlns:a16="http://schemas.microsoft.com/office/drawing/2014/main" id="{745593DF-CDC1-EEDC-AD18-FC3765A00526}"/>
                </a:ext>
              </a:extLst>
            </p:cNvPr>
            <p:cNvSpPr txBox="1"/>
            <p:nvPr/>
          </p:nvSpPr>
          <p:spPr>
            <a:xfrm>
              <a:off x="-2082427" y="1418025"/>
              <a:ext cx="1980300" cy="348600"/>
            </a:xfrm>
            <a:prstGeom prst="rect">
              <a:avLst/>
            </a:prstGeom>
            <a:noFill/>
            <a:ln>
              <a:noFill/>
            </a:ln>
          </p:spPr>
          <p:txBody>
            <a:bodyPr spcFirstLastPara="1" wrap="square" lIns="91425" tIns="91425" rIns="91425" bIns="91425" anchor="ctr" anchorCtr="0">
              <a:noAutofit/>
            </a:bodyPr>
            <a:lstStyle/>
            <a:p>
              <a:pPr>
                <a:buSzPts val="1100"/>
              </a:pPr>
              <a:r>
                <a:rPr lang="en" sz="1800" b="1">
                  <a:latin typeface="Fira Sans Extra Condensed"/>
                  <a:ea typeface="Fira Sans Extra Condensed"/>
                  <a:cs typeface="Fira Sans Extra Condensed"/>
                  <a:sym typeface="Fira Sans Extra Condensed"/>
                </a:rPr>
                <a:t>Business</a:t>
              </a:r>
              <a:endParaRPr sz="1800" b="1">
                <a:latin typeface="Fira Sans Extra Condensed"/>
                <a:ea typeface="Fira Sans Extra Condensed"/>
                <a:cs typeface="Fira Sans Extra Condensed"/>
                <a:sym typeface="Fira Sans Extra Condensed"/>
              </a:endParaRPr>
            </a:p>
          </p:txBody>
        </p:sp>
        <p:sp>
          <p:nvSpPr>
            <p:cNvPr id="1083" name="Google Shape;2091;p33">
              <a:extLst>
                <a:ext uri="{FF2B5EF4-FFF2-40B4-BE49-F238E27FC236}">
                  <a16:creationId xmlns:a16="http://schemas.microsoft.com/office/drawing/2014/main" id="{0B050033-CCB2-5EA7-FAC2-C5D4D547B6C7}"/>
                </a:ext>
              </a:extLst>
            </p:cNvPr>
            <p:cNvSpPr txBox="1"/>
            <p:nvPr/>
          </p:nvSpPr>
          <p:spPr>
            <a:xfrm>
              <a:off x="-2082450" y="1696868"/>
              <a:ext cx="1980300" cy="551400"/>
            </a:xfrm>
            <a:prstGeom prst="rect">
              <a:avLst/>
            </a:prstGeom>
            <a:noFill/>
            <a:ln>
              <a:noFill/>
            </a:ln>
          </p:spPr>
          <p:txBody>
            <a:bodyPr spcFirstLastPara="1" wrap="square" lIns="91425" tIns="91425" rIns="91425" bIns="91425" anchor="t" anchorCtr="0">
              <a:noAutofit/>
            </a:bodyPr>
            <a:lstStyle/>
            <a:p>
              <a:r>
                <a:rPr lang="en-GB" sz="1200">
                  <a:latin typeface="Roboto"/>
                  <a:ea typeface="Roboto"/>
                  <a:cs typeface="Roboto"/>
                  <a:sym typeface="Roboto"/>
                </a:rPr>
                <a:t>Global leader in metal packaging for food, beverages, and household products</a:t>
              </a:r>
              <a:endParaRPr sz="1200">
                <a:latin typeface="Roboto"/>
                <a:ea typeface="Roboto"/>
                <a:cs typeface="Roboto"/>
                <a:sym typeface="Roboto"/>
              </a:endParaRPr>
            </a:p>
          </p:txBody>
        </p:sp>
      </p:grpSp>
      <p:grpSp>
        <p:nvGrpSpPr>
          <p:cNvPr id="1084" name="Google Shape;2092;p33">
            <a:extLst>
              <a:ext uri="{FF2B5EF4-FFF2-40B4-BE49-F238E27FC236}">
                <a16:creationId xmlns:a16="http://schemas.microsoft.com/office/drawing/2014/main" id="{C996D29A-67C7-5733-6B12-7ADE670B2438}"/>
              </a:ext>
            </a:extLst>
          </p:cNvPr>
          <p:cNvGrpSpPr/>
          <p:nvPr/>
        </p:nvGrpSpPr>
        <p:grpSpPr>
          <a:xfrm>
            <a:off x="6698463" y="2186687"/>
            <a:ext cx="1980324" cy="829023"/>
            <a:chOff x="9246125" y="3633626"/>
            <a:chExt cx="1980324" cy="829023"/>
          </a:xfrm>
        </p:grpSpPr>
        <p:sp>
          <p:nvSpPr>
            <p:cNvPr id="1085" name="Google Shape;2093;p33">
              <a:extLst>
                <a:ext uri="{FF2B5EF4-FFF2-40B4-BE49-F238E27FC236}">
                  <a16:creationId xmlns:a16="http://schemas.microsoft.com/office/drawing/2014/main" id="{97A86CD5-4259-FA76-DD24-A490077DEF5C}"/>
                </a:ext>
              </a:extLst>
            </p:cNvPr>
            <p:cNvSpPr txBox="1"/>
            <p:nvPr/>
          </p:nvSpPr>
          <p:spPr>
            <a:xfrm>
              <a:off x="9246149" y="3633626"/>
              <a:ext cx="1980300" cy="348600"/>
            </a:xfrm>
            <a:prstGeom prst="rect">
              <a:avLst/>
            </a:prstGeom>
            <a:noFill/>
            <a:ln>
              <a:noFill/>
            </a:ln>
          </p:spPr>
          <p:txBody>
            <a:bodyPr spcFirstLastPara="1" wrap="square" lIns="91425" tIns="91425" rIns="91425" bIns="91425" anchor="ctr" anchorCtr="0">
              <a:noAutofit/>
            </a:bodyPr>
            <a:lstStyle/>
            <a:p>
              <a:pPr algn="r">
                <a:buSzPts val="1100"/>
              </a:pPr>
              <a:r>
                <a:rPr lang="en" sz="1800" b="1">
                  <a:latin typeface="Fira Sans Extra Condensed"/>
                  <a:ea typeface="Fira Sans Extra Condensed"/>
                  <a:cs typeface="Fira Sans Extra Condensed"/>
                  <a:sym typeface="Fira Sans Extra Condensed"/>
                </a:rPr>
                <a:t>Optimum Workforce</a:t>
              </a:r>
              <a:endParaRPr sz="1800" b="1">
                <a:latin typeface="Fira Sans Extra Condensed"/>
                <a:ea typeface="Fira Sans Extra Condensed"/>
                <a:cs typeface="Fira Sans Extra Condensed"/>
                <a:sym typeface="Fira Sans Extra Condensed"/>
              </a:endParaRPr>
            </a:p>
          </p:txBody>
        </p:sp>
        <p:sp>
          <p:nvSpPr>
            <p:cNvPr id="1086" name="Google Shape;2094;p33">
              <a:extLst>
                <a:ext uri="{FF2B5EF4-FFF2-40B4-BE49-F238E27FC236}">
                  <a16:creationId xmlns:a16="http://schemas.microsoft.com/office/drawing/2014/main" id="{21F115ED-DABF-6608-38EF-D030014539F3}"/>
                </a:ext>
              </a:extLst>
            </p:cNvPr>
            <p:cNvSpPr txBox="1"/>
            <p:nvPr/>
          </p:nvSpPr>
          <p:spPr>
            <a:xfrm>
              <a:off x="9246125" y="3911248"/>
              <a:ext cx="1980300" cy="551400"/>
            </a:xfrm>
            <a:prstGeom prst="rect">
              <a:avLst/>
            </a:prstGeom>
            <a:noFill/>
            <a:ln>
              <a:noFill/>
            </a:ln>
          </p:spPr>
          <p:txBody>
            <a:bodyPr spcFirstLastPara="1" wrap="square" lIns="91425" tIns="91425" rIns="91425" bIns="91425" anchor="t" anchorCtr="0">
              <a:noAutofit/>
            </a:bodyPr>
            <a:lstStyle/>
            <a:p>
              <a:pPr algn="r">
                <a:buSzPts val="1100"/>
              </a:pPr>
              <a:r>
                <a:rPr lang="en-GB" sz="1200">
                  <a:latin typeface="Roboto"/>
                  <a:ea typeface="Roboto"/>
                  <a:cs typeface="Roboto"/>
                  <a:sym typeface="Roboto"/>
                </a:rPr>
                <a:t>Ensuring optimum workforce profile to support manufacturing facilities.</a:t>
              </a:r>
            </a:p>
          </p:txBody>
        </p:sp>
      </p:grpSp>
      <p:grpSp>
        <p:nvGrpSpPr>
          <p:cNvPr id="1087" name="Google Shape;2095;p33">
            <a:extLst>
              <a:ext uri="{FF2B5EF4-FFF2-40B4-BE49-F238E27FC236}">
                <a16:creationId xmlns:a16="http://schemas.microsoft.com/office/drawing/2014/main" id="{BA73273C-3B92-E847-D70B-256FD7B28568}"/>
              </a:ext>
            </a:extLst>
          </p:cNvPr>
          <p:cNvGrpSpPr/>
          <p:nvPr/>
        </p:nvGrpSpPr>
        <p:grpSpPr>
          <a:xfrm>
            <a:off x="6567591" y="3378002"/>
            <a:ext cx="2111195" cy="830243"/>
            <a:chOff x="9115253" y="2525828"/>
            <a:chExt cx="2111195" cy="830243"/>
          </a:xfrm>
        </p:grpSpPr>
        <p:sp>
          <p:nvSpPr>
            <p:cNvPr id="320" name="Google Shape;2096;p33">
              <a:extLst>
                <a:ext uri="{FF2B5EF4-FFF2-40B4-BE49-F238E27FC236}">
                  <a16:creationId xmlns:a16="http://schemas.microsoft.com/office/drawing/2014/main" id="{9F326DFA-ADF7-074A-34D0-0D1F9656B932}"/>
                </a:ext>
              </a:extLst>
            </p:cNvPr>
            <p:cNvSpPr txBox="1"/>
            <p:nvPr/>
          </p:nvSpPr>
          <p:spPr>
            <a:xfrm>
              <a:off x="9115276" y="2525828"/>
              <a:ext cx="2111172" cy="348600"/>
            </a:xfrm>
            <a:prstGeom prst="rect">
              <a:avLst/>
            </a:prstGeom>
            <a:noFill/>
            <a:ln>
              <a:noFill/>
            </a:ln>
          </p:spPr>
          <p:txBody>
            <a:bodyPr spcFirstLastPara="1" wrap="square" lIns="91425" tIns="91425" rIns="91425" bIns="91425" anchor="ctr" anchorCtr="0">
              <a:noAutofit/>
            </a:bodyPr>
            <a:lstStyle/>
            <a:p>
              <a:pPr algn="r">
                <a:buSzPts val="1100"/>
              </a:pPr>
              <a:r>
                <a:rPr lang="en" sz="1800" b="1">
                  <a:latin typeface="Fira Sans Extra Condensed"/>
                  <a:ea typeface="Fira Sans Extra Condensed"/>
                  <a:cs typeface="Fira Sans Extra Condensed"/>
                  <a:sym typeface="Fira Sans Extra Condensed"/>
                </a:rPr>
                <a:t>Organizational Health</a:t>
              </a:r>
              <a:endParaRPr sz="1800" b="1">
                <a:latin typeface="Fira Sans Extra Condensed"/>
                <a:ea typeface="Fira Sans Extra Condensed"/>
                <a:cs typeface="Fira Sans Extra Condensed"/>
                <a:sym typeface="Fira Sans Extra Condensed"/>
              </a:endParaRPr>
            </a:p>
          </p:txBody>
        </p:sp>
        <p:sp>
          <p:nvSpPr>
            <p:cNvPr id="321" name="Google Shape;2097;p33">
              <a:extLst>
                <a:ext uri="{FF2B5EF4-FFF2-40B4-BE49-F238E27FC236}">
                  <a16:creationId xmlns:a16="http://schemas.microsoft.com/office/drawing/2014/main" id="{C47E06AE-8E7B-332D-E877-52B26BD7CB9E}"/>
                </a:ext>
              </a:extLst>
            </p:cNvPr>
            <p:cNvSpPr txBox="1"/>
            <p:nvPr/>
          </p:nvSpPr>
          <p:spPr>
            <a:xfrm>
              <a:off x="9115253" y="2804671"/>
              <a:ext cx="2111172" cy="551400"/>
            </a:xfrm>
            <a:prstGeom prst="rect">
              <a:avLst/>
            </a:prstGeom>
            <a:noFill/>
            <a:ln>
              <a:noFill/>
            </a:ln>
          </p:spPr>
          <p:txBody>
            <a:bodyPr spcFirstLastPara="1" wrap="square" lIns="91425" tIns="91425" rIns="91425" bIns="91425" anchor="t" anchorCtr="0">
              <a:noAutofit/>
            </a:bodyPr>
            <a:lstStyle/>
            <a:p>
              <a:pPr algn="r"/>
              <a:r>
                <a:rPr lang="en-GB" sz="1200">
                  <a:latin typeface="Roboto" panose="02000000000000000000" pitchFamily="2" charset="0"/>
                  <a:ea typeface="Roboto" panose="02000000000000000000" pitchFamily="2" charset="0"/>
                  <a:cs typeface="Roboto" panose="02000000000000000000" pitchFamily="2" charset="0"/>
                </a:rPr>
                <a:t>E</a:t>
              </a:r>
              <a:r>
                <a:rPr lang="en-GB" sz="1200">
                  <a:solidFill>
                    <a:srgbClr val="000000"/>
                  </a:solidFill>
                  <a:effectLst/>
                  <a:latin typeface="Roboto" panose="02000000000000000000" pitchFamily="2" charset="0"/>
                  <a:ea typeface="Roboto" panose="02000000000000000000" pitchFamily="2" charset="0"/>
                  <a:cs typeface="Roboto" panose="02000000000000000000" pitchFamily="2" charset="0"/>
                </a:rPr>
                <a:t>nhance employee experience driving improved organizational health</a:t>
              </a:r>
            </a:p>
          </p:txBody>
        </p:sp>
      </p:grpSp>
      <p:grpSp>
        <p:nvGrpSpPr>
          <p:cNvPr id="322" name="Google Shape;2098;p33">
            <a:extLst>
              <a:ext uri="{FF2B5EF4-FFF2-40B4-BE49-F238E27FC236}">
                <a16:creationId xmlns:a16="http://schemas.microsoft.com/office/drawing/2014/main" id="{24624127-35AC-F451-8E4D-95191919F45E}"/>
              </a:ext>
            </a:extLst>
          </p:cNvPr>
          <p:cNvGrpSpPr/>
          <p:nvPr/>
        </p:nvGrpSpPr>
        <p:grpSpPr>
          <a:xfrm>
            <a:off x="6698486" y="994149"/>
            <a:ext cx="1980300" cy="830243"/>
            <a:chOff x="9246148" y="1418025"/>
            <a:chExt cx="1980300" cy="830243"/>
          </a:xfrm>
        </p:grpSpPr>
        <p:sp>
          <p:nvSpPr>
            <p:cNvPr id="323" name="Google Shape;2099;p33">
              <a:extLst>
                <a:ext uri="{FF2B5EF4-FFF2-40B4-BE49-F238E27FC236}">
                  <a16:creationId xmlns:a16="http://schemas.microsoft.com/office/drawing/2014/main" id="{4D2EBD25-9A7E-D9BB-028F-54A2845FAAAD}"/>
                </a:ext>
              </a:extLst>
            </p:cNvPr>
            <p:cNvSpPr txBox="1"/>
            <p:nvPr/>
          </p:nvSpPr>
          <p:spPr>
            <a:xfrm>
              <a:off x="9246148" y="1418025"/>
              <a:ext cx="1980300" cy="348600"/>
            </a:xfrm>
            <a:prstGeom prst="rect">
              <a:avLst/>
            </a:prstGeom>
            <a:noFill/>
            <a:ln>
              <a:noFill/>
            </a:ln>
          </p:spPr>
          <p:txBody>
            <a:bodyPr spcFirstLastPara="1" wrap="square" lIns="91425" tIns="91425" rIns="91425" bIns="91425" anchor="ctr" anchorCtr="0">
              <a:noAutofit/>
            </a:bodyPr>
            <a:lstStyle/>
            <a:p>
              <a:pPr algn="r"/>
              <a:r>
                <a:rPr lang="en" sz="1800" b="1">
                  <a:latin typeface="Fira Sans Extra Condensed"/>
                  <a:ea typeface="Fira Sans Extra Condensed"/>
                  <a:cs typeface="Fira Sans Extra Condensed"/>
                  <a:sym typeface="Fira Sans Extra Condensed"/>
                </a:rPr>
                <a:t>Employee Mobility</a:t>
              </a:r>
              <a:endParaRPr sz="1800" b="1">
                <a:latin typeface="Fira Sans Extra Condensed"/>
                <a:ea typeface="Fira Sans Extra Condensed"/>
                <a:cs typeface="Fira Sans Extra Condensed"/>
                <a:sym typeface="Fira Sans Extra Condensed"/>
              </a:endParaRPr>
            </a:p>
          </p:txBody>
        </p:sp>
        <p:sp>
          <p:nvSpPr>
            <p:cNvPr id="324" name="Google Shape;2100;p33">
              <a:extLst>
                <a:ext uri="{FF2B5EF4-FFF2-40B4-BE49-F238E27FC236}">
                  <a16:creationId xmlns:a16="http://schemas.microsoft.com/office/drawing/2014/main" id="{A1C2D9CF-F974-F4A7-4D27-D1E0F73172BD}"/>
                </a:ext>
              </a:extLst>
            </p:cNvPr>
            <p:cNvSpPr txBox="1"/>
            <p:nvPr/>
          </p:nvSpPr>
          <p:spPr>
            <a:xfrm>
              <a:off x="9421603" y="1696868"/>
              <a:ext cx="1804822" cy="551400"/>
            </a:xfrm>
            <a:prstGeom prst="rect">
              <a:avLst/>
            </a:prstGeom>
            <a:noFill/>
            <a:ln>
              <a:noFill/>
            </a:ln>
          </p:spPr>
          <p:txBody>
            <a:bodyPr spcFirstLastPara="1" wrap="square" lIns="91425" tIns="91425" rIns="91425" bIns="91425" anchor="t" anchorCtr="0">
              <a:noAutofit/>
            </a:bodyPr>
            <a:lstStyle/>
            <a:p>
              <a:pPr algn="r"/>
              <a:r>
                <a:rPr lang="en-GB" sz="1200">
                  <a:latin typeface="Roboto"/>
                  <a:ea typeface="Roboto"/>
                  <a:cs typeface="Roboto"/>
                  <a:sym typeface="Roboto"/>
                </a:rPr>
                <a:t>Post Covid, Employee mobility is increasing leading to greater levels of employee turnover</a:t>
              </a:r>
            </a:p>
          </p:txBody>
        </p:sp>
      </p:grpSp>
      <p:sp>
        <p:nvSpPr>
          <p:cNvPr id="326" name="Google Shape;2102;p33">
            <a:extLst>
              <a:ext uri="{FF2B5EF4-FFF2-40B4-BE49-F238E27FC236}">
                <a16:creationId xmlns:a16="http://schemas.microsoft.com/office/drawing/2014/main" id="{31004498-B3F4-7722-489D-9B107B279C09}"/>
              </a:ext>
            </a:extLst>
          </p:cNvPr>
          <p:cNvSpPr/>
          <p:nvPr/>
        </p:nvSpPr>
        <p:spPr>
          <a:xfrm>
            <a:off x="5655447" y="1133282"/>
            <a:ext cx="551951" cy="551986"/>
          </a:xfrm>
          <a:custGeom>
            <a:avLst/>
            <a:gdLst/>
            <a:ahLst/>
            <a:cxnLst/>
            <a:rect l="l" t="t" r="r" b="b"/>
            <a:pathLst>
              <a:path w="3470" h="3470" extrusionOk="0">
                <a:moveTo>
                  <a:pt x="1735" y="1"/>
                </a:moveTo>
                <a:cubicBezTo>
                  <a:pt x="778" y="1"/>
                  <a:pt x="1" y="778"/>
                  <a:pt x="1" y="1735"/>
                </a:cubicBezTo>
                <a:cubicBezTo>
                  <a:pt x="1" y="2693"/>
                  <a:pt x="778" y="3470"/>
                  <a:pt x="1735" y="3470"/>
                </a:cubicBezTo>
                <a:cubicBezTo>
                  <a:pt x="2693" y="3470"/>
                  <a:pt x="3470" y="2693"/>
                  <a:pt x="3470" y="1735"/>
                </a:cubicBezTo>
                <a:cubicBezTo>
                  <a:pt x="3470" y="778"/>
                  <a:pt x="2693" y="1"/>
                  <a:pt x="1735" y="1"/>
                </a:cubicBezTo>
                <a:close/>
              </a:path>
            </a:pathLst>
          </a:custGeom>
          <a:solidFill>
            <a:schemeClr val="accent1">
              <a:lumMod val="5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0" name="Google Shape;2106;p33">
            <a:extLst>
              <a:ext uri="{FF2B5EF4-FFF2-40B4-BE49-F238E27FC236}">
                <a16:creationId xmlns:a16="http://schemas.microsoft.com/office/drawing/2014/main" id="{1F3A5BC6-42D5-792C-B895-61BA868914B9}"/>
              </a:ext>
            </a:extLst>
          </p:cNvPr>
          <p:cNvSpPr/>
          <p:nvPr/>
        </p:nvSpPr>
        <p:spPr>
          <a:xfrm>
            <a:off x="5655431" y="2325206"/>
            <a:ext cx="551950" cy="551986"/>
          </a:xfrm>
          <a:custGeom>
            <a:avLst/>
            <a:gdLst/>
            <a:ahLst/>
            <a:cxnLst/>
            <a:rect l="l" t="t" r="r" b="b"/>
            <a:pathLst>
              <a:path w="3470" h="3470" extrusionOk="0">
                <a:moveTo>
                  <a:pt x="1735" y="1"/>
                </a:moveTo>
                <a:cubicBezTo>
                  <a:pt x="778" y="1"/>
                  <a:pt x="1" y="778"/>
                  <a:pt x="1" y="1735"/>
                </a:cubicBezTo>
                <a:cubicBezTo>
                  <a:pt x="1" y="2693"/>
                  <a:pt x="778" y="3470"/>
                  <a:pt x="1735" y="3470"/>
                </a:cubicBezTo>
                <a:cubicBezTo>
                  <a:pt x="2693" y="3470"/>
                  <a:pt x="3470" y="2693"/>
                  <a:pt x="3470" y="1735"/>
                </a:cubicBezTo>
                <a:cubicBezTo>
                  <a:pt x="3470" y="778"/>
                  <a:pt x="2693" y="1"/>
                  <a:pt x="1735" y="1"/>
                </a:cubicBezTo>
                <a:close/>
              </a:path>
            </a:pathLst>
          </a:custGeom>
          <a:solidFill>
            <a:schemeClr val="accent1">
              <a:lumMod val="5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335" name="Google Shape;2111;p33">
            <a:extLst>
              <a:ext uri="{FF2B5EF4-FFF2-40B4-BE49-F238E27FC236}">
                <a16:creationId xmlns:a16="http://schemas.microsoft.com/office/drawing/2014/main" id="{874DC533-499A-3C6A-F39D-DD1F1C8DD6FC}"/>
              </a:ext>
            </a:extLst>
          </p:cNvPr>
          <p:cNvGrpSpPr/>
          <p:nvPr/>
        </p:nvGrpSpPr>
        <p:grpSpPr>
          <a:xfrm>
            <a:off x="5655446" y="3517148"/>
            <a:ext cx="551951" cy="551951"/>
            <a:chOff x="5541077" y="4008679"/>
            <a:chExt cx="344883" cy="344883"/>
          </a:xfrm>
        </p:grpSpPr>
        <p:sp>
          <p:nvSpPr>
            <p:cNvPr id="336" name="Google Shape;2112;p33">
              <a:extLst>
                <a:ext uri="{FF2B5EF4-FFF2-40B4-BE49-F238E27FC236}">
                  <a16:creationId xmlns:a16="http://schemas.microsoft.com/office/drawing/2014/main" id="{A0BF9DE5-50C2-DEF0-06C9-6C877F857BDD}"/>
                </a:ext>
              </a:extLst>
            </p:cNvPr>
            <p:cNvSpPr/>
            <p:nvPr/>
          </p:nvSpPr>
          <p:spPr>
            <a:xfrm>
              <a:off x="5541077" y="4008679"/>
              <a:ext cx="344883" cy="344883"/>
            </a:xfrm>
            <a:custGeom>
              <a:avLst/>
              <a:gdLst/>
              <a:ahLst/>
              <a:cxnLst/>
              <a:rect l="l" t="t" r="r" b="b"/>
              <a:pathLst>
                <a:path w="3470" h="3470" extrusionOk="0">
                  <a:moveTo>
                    <a:pt x="1735" y="0"/>
                  </a:moveTo>
                  <a:cubicBezTo>
                    <a:pt x="778" y="0"/>
                    <a:pt x="1" y="777"/>
                    <a:pt x="1" y="1735"/>
                  </a:cubicBezTo>
                  <a:cubicBezTo>
                    <a:pt x="1" y="2692"/>
                    <a:pt x="778" y="3469"/>
                    <a:pt x="1735" y="3469"/>
                  </a:cubicBezTo>
                  <a:cubicBezTo>
                    <a:pt x="2693" y="3469"/>
                    <a:pt x="3470" y="2692"/>
                    <a:pt x="3470" y="1735"/>
                  </a:cubicBezTo>
                  <a:cubicBezTo>
                    <a:pt x="3470" y="777"/>
                    <a:pt x="2693" y="0"/>
                    <a:pt x="1735" y="0"/>
                  </a:cubicBezTo>
                  <a:close/>
                </a:path>
              </a:pathLst>
            </a:custGeom>
            <a:solidFill>
              <a:schemeClr val="accent1">
                <a:lumMod val="5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7" name="Google Shape;2113;p33">
              <a:extLst>
                <a:ext uri="{FF2B5EF4-FFF2-40B4-BE49-F238E27FC236}">
                  <a16:creationId xmlns:a16="http://schemas.microsoft.com/office/drawing/2014/main" id="{7FECD28E-BE4C-BF3E-1BC6-27F1C058FD46}"/>
                </a:ext>
              </a:extLst>
            </p:cNvPr>
            <p:cNvSpPr/>
            <p:nvPr/>
          </p:nvSpPr>
          <p:spPr>
            <a:xfrm>
              <a:off x="5699509" y="4088690"/>
              <a:ext cx="28127" cy="26935"/>
            </a:xfrm>
            <a:custGeom>
              <a:avLst/>
              <a:gdLst/>
              <a:ahLst/>
              <a:cxnLst/>
              <a:rect l="l" t="t" r="r" b="b"/>
              <a:pathLst>
                <a:path w="283" h="271" extrusionOk="0">
                  <a:moveTo>
                    <a:pt x="141" y="0"/>
                  </a:moveTo>
                  <a:lnTo>
                    <a:pt x="102" y="90"/>
                  </a:lnTo>
                  <a:lnTo>
                    <a:pt x="0" y="102"/>
                  </a:lnTo>
                  <a:lnTo>
                    <a:pt x="74" y="175"/>
                  </a:lnTo>
                  <a:lnTo>
                    <a:pt x="57" y="271"/>
                  </a:lnTo>
                  <a:lnTo>
                    <a:pt x="141" y="226"/>
                  </a:lnTo>
                  <a:lnTo>
                    <a:pt x="231" y="271"/>
                  </a:lnTo>
                  <a:lnTo>
                    <a:pt x="214" y="175"/>
                  </a:lnTo>
                  <a:lnTo>
                    <a:pt x="282" y="102"/>
                  </a:lnTo>
                  <a:lnTo>
                    <a:pt x="186" y="90"/>
                  </a:lnTo>
                  <a:lnTo>
                    <a:pt x="141"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8" name="Google Shape;2114;p33">
              <a:extLst>
                <a:ext uri="{FF2B5EF4-FFF2-40B4-BE49-F238E27FC236}">
                  <a16:creationId xmlns:a16="http://schemas.microsoft.com/office/drawing/2014/main" id="{FF6BA578-D544-4F89-19D7-FA121C4BECFF}"/>
                </a:ext>
              </a:extLst>
            </p:cNvPr>
            <p:cNvSpPr/>
            <p:nvPr/>
          </p:nvSpPr>
          <p:spPr>
            <a:xfrm>
              <a:off x="5772861" y="4131230"/>
              <a:ext cx="28624" cy="26935"/>
            </a:xfrm>
            <a:custGeom>
              <a:avLst/>
              <a:gdLst/>
              <a:ahLst/>
              <a:cxnLst/>
              <a:rect l="l" t="t" r="r" b="b"/>
              <a:pathLst>
                <a:path w="288" h="271" extrusionOk="0">
                  <a:moveTo>
                    <a:pt x="141" y="0"/>
                  </a:moveTo>
                  <a:lnTo>
                    <a:pt x="102" y="90"/>
                  </a:lnTo>
                  <a:lnTo>
                    <a:pt x="0" y="102"/>
                  </a:lnTo>
                  <a:lnTo>
                    <a:pt x="73" y="169"/>
                  </a:lnTo>
                  <a:lnTo>
                    <a:pt x="57" y="271"/>
                  </a:lnTo>
                  <a:lnTo>
                    <a:pt x="141" y="226"/>
                  </a:lnTo>
                  <a:lnTo>
                    <a:pt x="231" y="271"/>
                  </a:lnTo>
                  <a:lnTo>
                    <a:pt x="214" y="169"/>
                  </a:lnTo>
                  <a:lnTo>
                    <a:pt x="287" y="102"/>
                  </a:lnTo>
                  <a:lnTo>
                    <a:pt x="186" y="90"/>
                  </a:lnTo>
                  <a:lnTo>
                    <a:pt x="141"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9" name="Google Shape;2115;p33">
              <a:extLst>
                <a:ext uri="{FF2B5EF4-FFF2-40B4-BE49-F238E27FC236}">
                  <a16:creationId xmlns:a16="http://schemas.microsoft.com/office/drawing/2014/main" id="{2FFE5590-1B6A-476C-8224-7D51D457D792}"/>
                </a:ext>
              </a:extLst>
            </p:cNvPr>
            <p:cNvSpPr/>
            <p:nvPr/>
          </p:nvSpPr>
          <p:spPr>
            <a:xfrm>
              <a:off x="5784589" y="4173770"/>
              <a:ext cx="28127" cy="26438"/>
            </a:xfrm>
            <a:custGeom>
              <a:avLst/>
              <a:gdLst/>
              <a:ahLst/>
              <a:cxnLst/>
              <a:rect l="l" t="t" r="r" b="b"/>
              <a:pathLst>
                <a:path w="283" h="266" extrusionOk="0">
                  <a:moveTo>
                    <a:pt x="141" y="0"/>
                  </a:moveTo>
                  <a:lnTo>
                    <a:pt x="96" y="85"/>
                  </a:lnTo>
                  <a:lnTo>
                    <a:pt x="0" y="102"/>
                  </a:lnTo>
                  <a:lnTo>
                    <a:pt x="68" y="169"/>
                  </a:lnTo>
                  <a:lnTo>
                    <a:pt x="51" y="265"/>
                  </a:lnTo>
                  <a:lnTo>
                    <a:pt x="141" y="220"/>
                  </a:lnTo>
                  <a:lnTo>
                    <a:pt x="226" y="265"/>
                  </a:lnTo>
                  <a:lnTo>
                    <a:pt x="209" y="169"/>
                  </a:lnTo>
                  <a:lnTo>
                    <a:pt x="282" y="102"/>
                  </a:lnTo>
                  <a:lnTo>
                    <a:pt x="186" y="85"/>
                  </a:lnTo>
                  <a:lnTo>
                    <a:pt x="141" y="0"/>
                  </a:lnTo>
                  <a:close/>
                  <a:moveTo>
                    <a:pt x="226" y="265"/>
                  </a:moveTo>
                  <a:lnTo>
                    <a:pt x="226" y="265"/>
                  </a:lnTo>
                  <a:lnTo>
                    <a:pt x="226" y="265"/>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0" name="Google Shape;2116;p33">
              <a:extLst>
                <a:ext uri="{FF2B5EF4-FFF2-40B4-BE49-F238E27FC236}">
                  <a16:creationId xmlns:a16="http://schemas.microsoft.com/office/drawing/2014/main" id="{17473A4A-C16E-1F9A-2982-7A23A84ECCA0}"/>
                </a:ext>
              </a:extLst>
            </p:cNvPr>
            <p:cNvSpPr/>
            <p:nvPr/>
          </p:nvSpPr>
          <p:spPr>
            <a:xfrm>
              <a:off x="5772861" y="4216310"/>
              <a:ext cx="28624" cy="26438"/>
            </a:xfrm>
            <a:custGeom>
              <a:avLst/>
              <a:gdLst/>
              <a:ahLst/>
              <a:cxnLst/>
              <a:rect l="l" t="t" r="r" b="b"/>
              <a:pathLst>
                <a:path w="288" h="266" extrusionOk="0">
                  <a:moveTo>
                    <a:pt x="141" y="0"/>
                  </a:moveTo>
                  <a:lnTo>
                    <a:pt x="102" y="85"/>
                  </a:lnTo>
                  <a:lnTo>
                    <a:pt x="0" y="102"/>
                  </a:lnTo>
                  <a:lnTo>
                    <a:pt x="73" y="169"/>
                  </a:lnTo>
                  <a:lnTo>
                    <a:pt x="57" y="265"/>
                  </a:lnTo>
                  <a:lnTo>
                    <a:pt x="141" y="220"/>
                  </a:lnTo>
                  <a:lnTo>
                    <a:pt x="231" y="265"/>
                  </a:lnTo>
                  <a:lnTo>
                    <a:pt x="214" y="169"/>
                  </a:lnTo>
                  <a:lnTo>
                    <a:pt x="287" y="102"/>
                  </a:lnTo>
                  <a:lnTo>
                    <a:pt x="186" y="85"/>
                  </a:lnTo>
                  <a:lnTo>
                    <a:pt x="141"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1" name="Google Shape;2117;p33">
              <a:extLst>
                <a:ext uri="{FF2B5EF4-FFF2-40B4-BE49-F238E27FC236}">
                  <a16:creationId xmlns:a16="http://schemas.microsoft.com/office/drawing/2014/main" id="{FEDA3B0A-9363-BF9B-3328-F68516DEDF2C}"/>
                </a:ext>
              </a:extLst>
            </p:cNvPr>
            <p:cNvSpPr/>
            <p:nvPr/>
          </p:nvSpPr>
          <p:spPr>
            <a:xfrm>
              <a:off x="5742049" y="4247122"/>
              <a:ext cx="28127" cy="26935"/>
            </a:xfrm>
            <a:custGeom>
              <a:avLst/>
              <a:gdLst/>
              <a:ahLst/>
              <a:cxnLst/>
              <a:rect l="l" t="t" r="r" b="b"/>
              <a:pathLst>
                <a:path w="283" h="271" extrusionOk="0">
                  <a:moveTo>
                    <a:pt x="141" y="0"/>
                  </a:moveTo>
                  <a:lnTo>
                    <a:pt x="96" y="90"/>
                  </a:lnTo>
                  <a:lnTo>
                    <a:pt x="0" y="101"/>
                  </a:lnTo>
                  <a:lnTo>
                    <a:pt x="68" y="169"/>
                  </a:lnTo>
                  <a:lnTo>
                    <a:pt x="57" y="270"/>
                  </a:lnTo>
                  <a:lnTo>
                    <a:pt x="141" y="225"/>
                  </a:lnTo>
                  <a:lnTo>
                    <a:pt x="231" y="270"/>
                  </a:lnTo>
                  <a:lnTo>
                    <a:pt x="214" y="169"/>
                  </a:lnTo>
                  <a:lnTo>
                    <a:pt x="282" y="101"/>
                  </a:lnTo>
                  <a:lnTo>
                    <a:pt x="186" y="90"/>
                  </a:lnTo>
                  <a:lnTo>
                    <a:pt x="141"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2" name="Google Shape;2118;p33">
              <a:extLst>
                <a:ext uri="{FF2B5EF4-FFF2-40B4-BE49-F238E27FC236}">
                  <a16:creationId xmlns:a16="http://schemas.microsoft.com/office/drawing/2014/main" id="{B5ABAF77-3096-CE2D-8A59-FF6F03865BFC}"/>
                </a:ext>
              </a:extLst>
            </p:cNvPr>
            <p:cNvSpPr/>
            <p:nvPr/>
          </p:nvSpPr>
          <p:spPr>
            <a:xfrm>
              <a:off x="5699509" y="4258254"/>
              <a:ext cx="28127" cy="27034"/>
            </a:xfrm>
            <a:custGeom>
              <a:avLst/>
              <a:gdLst/>
              <a:ahLst/>
              <a:cxnLst/>
              <a:rect l="l" t="t" r="r" b="b"/>
              <a:pathLst>
                <a:path w="283" h="272" extrusionOk="0">
                  <a:moveTo>
                    <a:pt x="141" y="1"/>
                  </a:moveTo>
                  <a:lnTo>
                    <a:pt x="102" y="91"/>
                  </a:lnTo>
                  <a:lnTo>
                    <a:pt x="0" y="108"/>
                  </a:lnTo>
                  <a:lnTo>
                    <a:pt x="74" y="175"/>
                  </a:lnTo>
                  <a:lnTo>
                    <a:pt x="57" y="271"/>
                  </a:lnTo>
                  <a:lnTo>
                    <a:pt x="141" y="226"/>
                  </a:lnTo>
                  <a:lnTo>
                    <a:pt x="231" y="271"/>
                  </a:lnTo>
                  <a:lnTo>
                    <a:pt x="214" y="175"/>
                  </a:lnTo>
                  <a:lnTo>
                    <a:pt x="282" y="108"/>
                  </a:lnTo>
                  <a:lnTo>
                    <a:pt x="186" y="91"/>
                  </a:lnTo>
                  <a:lnTo>
                    <a:pt x="14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3" name="Google Shape;2119;p33">
              <a:extLst>
                <a:ext uri="{FF2B5EF4-FFF2-40B4-BE49-F238E27FC236}">
                  <a16:creationId xmlns:a16="http://schemas.microsoft.com/office/drawing/2014/main" id="{FDAF6CF2-5A97-AD59-911A-2A2DF59D95D3}"/>
                </a:ext>
              </a:extLst>
            </p:cNvPr>
            <p:cNvSpPr/>
            <p:nvPr/>
          </p:nvSpPr>
          <p:spPr>
            <a:xfrm>
              <a:off x="5656969" y="4247122"/>
              <a:ext cx="28624" cy="26935"/>
            </a:xfrm>
            <a:custGeom>
              <a:avLst/>
              <a:gdLst/>
              <a:ahLst/>
              <a:cxnLst/>
              <a:rect l="l" t="t" r="r" b="b"/>
              <a:pathLst>
                <a:path w="288" h="271" extrusionOk="0">
                  <a:moveTo>
                    <a:pt x="147" y="0"/>
                  </a:moveTo>
                  <a:lnTo>
                    <a:pt x="102" y="90"/>
                  </a:lnTo>
                  <a:lnTo>
                    <a:pt x="0" y="101"/>
                  </a:lnTo>
                  <a:lnTo>
                    <a:pt x="74" y="169"/>
                  </a:lnTo>
                  <a:lnTo>
                    <a:pt x="57" y="270"/>
                  </a:lnTo>
                  <a:lnTo>
                    <a:pt x="147" y="225"/>
                  </a:lnTo>
                  <a:lnTo>
                    <a:pt x="231" y="270"/>
                  </a:lnTo>
                  <a:lnTo>
                    <a:pt x="214" y="169"/>
                  </a:lnTo>
                  <a:lnTo>
                    <a:pt x="288" y="101"/>
                  </a:lnTo>
                  <a:lnTo>
                    <a:pt x="186" y="90"/>
                  </a:lnTo>
                  <a:lnTo>
                    <a:pt x="147"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8" name="Google Shape;2120;p33">
              <a:extLst>
                <a:ext uri="{FF2B5EF4-FFF2-40B4-BE49-F238E27FC236}">
                  <a16:creationId xmlns:a16="http://schemas.microsoft.com/office/drawing/2014/main" id="{0B104078-F928-A57D-4479-6C4B51FEC221}"/>
                </a:ext>
              </a:extLst>
            </p:cNvPr>
            <p:cNvSpPr/>
            <p:nvPr/>
          </p:nvSpPr>
          <p:spPr>
            <a:xfrm>
              <a:off x="5626157" y="4216310"/>
              <a:ext cx="28127" cy="26438"/>
            </a:xfrm>
            <a:custGeom>
              <a:avLst/>
              <a:gdLst/>
              <a:ahLst/>
              <a:cxnLst/>
              <a:rect l="l" t="t" r="r" b="b"/>
              <a:pathLst>
                <a:path w="283" h="266" extrusionOk="0">
                  <a:moveTo>
                    <a:pt x="142" y="0"/>
                  </a:moveTo>
                  <a:lnTo>
                    <a:pt x="96" y="85"/>
                  </a:lnTo>
                  <a:lnTo>
                    <a:pt x="1" y="102"/>
                  </a:lnTo>
                  <a:lnTo>
                    <a:pt x="68" y="169"/>
                  </a:lnTo>
                  <a:lnTo>
                    <a:pt x="57" y="265"/>
                  </a:lnTo>
                  <a:lnTo>
                    <a:pt x="142" y="220"/>
                  </a:lnTo>
                  <a:lnTo>
                    <a:pt x="232" y="265"/>
                  </a:lnTo>
                  <a:lnTo>
                    <a:pt x="215" y="169"/>
                  </a:lnTo>
                  <a:lnTo>
                    <a:pt x="282" y="102"/>
                  </a:lnTo>
                  <a:lnTo>
                    <a:pt x="187" y="85"/>
                  </a:lnTo>
                  <a:lnTo>
                    <a:pt x="142"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9" name="Google Shape;2121;p33">
              <a:extLst>
                <a:ext uri="{FF2B5EF4-FFF2-40B4-BE49-F238E27FC236}">
                  <a16:creationId xmlns:a16="http://schemas.microsoft.com/office/drawing/2014/main" id="{C4FD40BA-C632-F19B-DD26-84841B5742BC}"/>
                </a:ext>
              </a:extLst>
            </p:cNvPr>
            <p:cNvSpPr/>
            <p:nvPr/>
          </p:nvSpPr>
          <p:spPr>
            <a:xfrm>
              <a:off x="5615025" y="4173770"/>
              <a:ext cx="28028" cy="26438"/>
            </a:xfrm>
            <a:custGeom>
              <a:avLst/>
              <a:gdLst/>
              <a:ahLst/>
              <a:cxnLst/>
              <a:rect l="l" t="t" r="r" b="b"/>
              <a:pathLst>
                <a:path w="282" h="266" extrusionOk="0">
                  <a:moveTo>
                    <a:pt x="141" y="0"/>
                  </a:moveTo>
                  <a:lnTo>
                    <a:pt x="96" y="85"/>
                  </a:lnTo>
                  <a:lnTo>
                    <a:pt x="0" y="102"/>
                  </a:lnTo>
                  <a:lnTo>
                    <a:pt x="68" y="169"/>
                  </a:lnTo>
                  <a:lnTo>
                    <a:pt x="51" y="265"/>
                  </a:lnTo>
                  <a:lnTo>
                    <a:pt x="141" y="220"/>
                  </a:lnTo>
                  <a:lnTo>
                    <a:pt x="225" y="265"/>
                  </a:lnTo>
                  <a:lnTo>
                    <a:pt x="208" y="169"/>
                  </a:lnTo>
                  <a:lnTo>
                    <a:pt x="282" y="102"/>
                  </a:lnTo>
                  <a:lnTo>
                    <a:pt x="180" y="85"/>
                  </a:lnTo>
                  <a:lnTo>
                    <a:pt x="141" y="0"/>
                  </a:lnTo>
                  <a:close/>
                  <a:moveTo>
                    <a:pt x="225" y="265"/>
                  </a:moveTo>
                  <a:lnTo>
                    <a:pt x="225" y="265"/>
                  </a:lnTo>
                  <a:lnTo>
                    <a:pt x="225" y="265"/>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0" name="Google Shape;2122;p33">
              <a:extLst>
                <a:ext uri="{FF2B5EF4-FFF2-40B4-BE49-F238E27FC236}">
                  <a16:creationId xmlns:a16="http://schemas.microsoft.com/office/drawing/2014/main" id="{558847CB-DA35-4241-E52F-EFC18B45481E}"/>
                </a:ext>
              </a:extLst>
            </p:cNvPr>
            <p:cNvSpPr/>
            <p:nvPr/>
          </p:nvSpPr>
          <p:spPr>
            <a:xfrm>
              <a:off x="5626157" y="4131230"/>
              <a:ext cx="28127" cy="26935"/>
            </a:xfrm>
            <a:custGeom>
              <a:avLst/>
              <a:gdLst/>
              <a:ahLst/>
              <a:cxnLst/>
              <a:rect l="l" t="t" r="r" b="b"/>
              <a:pathLst>
                <a:path w="283" h="271" extrusionOk="0">
                  <a:moveTo>
                    <a:pt x="142" y="0"/>
                  </a:moveTo>
                  <a:lnTo>
                    <a:pt x="96" y="90"/>
                  </a:lnTo>
                  <a:lnTo>
                    <a:pt x="1" y="102"/>
                  </a:lnTo>
                  <a:lnTo>
                    <a:pt x="68" y="169"/>
                  </a:lnTo>
                  <a:lnTo>
                    <a:pt x="57" y="271"/>
                  </a:lnTo>
                  <a:lnTo>
                    <a:pt x="142" y="226"/>
                  </a:lnTo>
                  <a:lnTo>
                    <a:pt x="232" y="271"/>
                  </a:lnTo>
                  <a:lnTo>
                    <a:pt x="215" y="169"/>
                  </a:lnTo>
                  <a:lnTo>
                    <a:pt x="282" y="102"/>
                  </a:lnTo>
                  <a:lnTo>
                    <a:pt x="187" y="90"/>
                  </a:lnTo>
                  <a:lnTo>
                    <a:pt x="142"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1" name="Google Shape;2123;p33">
              <a:extLst>
                <a:ext uri="{FF2B5EF4-FFF2-40B4-BE49-F238E27FC236}">
                  <a16:creationId xmlns:a16="http://schemas.microsoft.com/office/drawing/2014/main" id="{26294C99-8DFB-0034-A68F-1637B28314F9}"/>
                </a:ext>
              </a:extLst>
            </p:cNvPr>
            <p:cNvSpPr/>
            <p:nvPr/>
          </p:nvSpPr>
          <p:spPr>
            <a:xfrm>
              <a:off x="5656969" y="4100418"/>
              <a:ext cx="28624" cy="26438"/>
            </a:xfrm>
            <a:custGeom>
              <a:avLst/>
              <a:gdLst/>
              <a:ahLst/>
              <a:cxnLst/>
              <a:rect l="l" t="t" r="r" b="b"/>
              <a:pathLst>
                <a:path w="288" h="266" extrusionOk="0">
                  <a:moveTo>
                    <a:pt x="147" y="1"/>
                  </a:moveTo>
                  <a:lnTo>
                    <a:pt x="102" y="85"/>
                  </a:lnTo>
                  <a:lnTo>
                    <a:pt x="0" y="102"/>
                  </a:lnTo>
                  <a:lnTo>
                    <a:pt x="74" y="170"/>
                  </a:lnTo>
                  <a:lnTo>
                    <a:pt x="57" y="265"/>
                  </a:lnTo>
                  <a:lnTo>
                    <a:pt x="57" y="265"/>
                  </a:lnTo>
                  <a:lnTo>
                    <a:pt x="147" y="220"/>
                  </a:lnTo>
                  <a:lnTo>
                    <a:pt x="231" y="265"/>
                  </a:lnTo>
                  <a:lnTo>
                    <a:pt x="214" y="170"/>
                  </a:lnTo>
                  <a:lnTo>
                    <a:pt x="288" y="102"/>
                  </a:lnTo>
                  <a:lnTo>
                    <a:pt x="186" y="85"/>
                  </a:lnTo>
                  <a:lnTo>
                    <a:pt x="147" y="1"/>
                  </a:lnTo>
                  <a:close/>
                  <a:moveTo>
                    <a:pt x="231" y="265"/>
                  </a:moveTo>
                  <a:lnTo>
                    <a:pt x="231" y="265"/>
                  </a:lnTo>
                  <a:lnTo>
                    <a:pt x="231" y="265"/>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2" name="Google Shape;2124;p33">
              <a:extLst>
                <a:ext uri="{FF2B5EF4-FFF2-40B4-BE49-F238E27FC236}">
                  <a16:creationId xmlns:a16="http://schemas.microsoft.com/office/drawing/2014/main" id="{B3CEAB3C-E174-5B5C-FAB2-0D8112136AFD}"/>
                </a:ext>
              </a:extLst>
            </p:cNvPr>
            <p:cNvSpPr/>
            <p:nvPr/>
          </p:nvSpPr>
          <p:spPr>
            <a:xfrm>
              <a:off x="5702292" y="4089187"/>
              <a:ext cx="70666" cy="111019"/>
            </a:xfrm>
            <a:custGeom>
              <a:avLst/>
              <a:gdLst/>
              <a:ahLst/>
              <a:cxnLst/>
              <a:rect l="l" t="t" r="r" b="b"/>
              <a:pathLst>
                <a:path w="711" h="1117" fill="none" extrusionOk="0">
                  <a:moveTo>
                    <a:pt x="1" y="1116"/>
                  </a:moveTo>
                  <a:lnTo>
                    <a:pt x="710" y="1"/>
                  </a:lnTo>
                </a:path>
              </a:pathLst>
            </a:custGeom>
            <a:solidFill>
              <a:srgbClr val="FFFFFF"/>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3" name="Google Shape;2125;p33">
              <a:extLst>
                <a:ext uri="{FF2B5EF4-FFF2-40B4-BE49-F238E27FC236}">
                  <a16:creationId xmlns:a16="http://schemas.microsoft.com/office/drawing/2014/main" id="{6437A930-A619-F5D6-FBCB-CB435358B3D0}"/>
                </a:ext>
              </a:extLst>
            </p:cNvPr>
            <p:cNvSpPr/>
            <p:nvPr/>
          </p:nvSpPr>
          <p:spPr>
            <a:xfrm>
              <a:off x="5742049" y="4054002"/>
              <a:ext cx="53869" cy="66691"/>
            </a:xfrm>
            <a:custGeom>
              <a:avLst/>
              <a:gdLst/>
              <a:ahLst/>
              <a:cxnLst/>
              <a:rect l="l" t="t" r="r" b="b"/>
              <a:pathLst>
                <a:path w="542" h="671" extrusionOk="0">
                  <a:moveTo>
                    <a:pt x="541" y="0"/>
                  </a:moveTo>
                  <a:lnTo>
                    <a:pt x="0" y="428"/>
                  </a:lnTo>
                  <a:lnTo>
                    <a:pt x="271" y="417"/>
                  </a:lnTo>
                  <a:lnTo>
                    <a:pt x="378" y="670"/>
                  </a:lnTo>
                  <a:lnTo>
                    <a:pt x="541"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375" name="Google Shape;2127;p33">
            <a:extLst>
              <a:ext uri="{FF2B5EF4-FFF2-40B4-BE49-F238E27FC236}">
                <a16:creationId xmlns:a16="http://schemas.microsoft.com/office/drawing/2014/main" id="{078CC1E9-FCF5-8141-5CBD-54E9C86CB241}"/>
              </a:ext>
            </a:extLst>
          </p:cNvPr>
          <p:cNvSpPr/>
          <p:nvPr/>
        </p:nvSpPr>
        <p:spPr>
          <a:xfrm>
            <a:off x="2936359" y="1134242"/>
            <a:ext cx="551938" cy="551020"/>
          </a:xfrm>
          <a:custGeom>
            <a:avLst/>
            <a:gdLst/>
            <a:ahLst/>
            <a:cxnLst/>
            <a:rect l="l" t="t" r="r" b="b"/>
            <a:pathLst>
              <a:path w="3476" h="3470" extrusionOk="0">
                <a:moveTo>
                  <a:pt x="1741" y="1"/>
                </a:moveTo>
                <a:cubicBezTo>
                  <a:pt x="778" y="1"/>
                  <a:pt x="1" y="778"/>
                  <a:pt x="1" y="1735"/>
                </a:cubicBezTo>
                <a:cubicBezTo>
                  <a:pt x="1" y="2693"/>
                  <a:pt x="778" y="3470"/>
                  <a:pt x="1741" y="3470"/>
                </a:cubicBezTo>
                <a:cubicBezTo>
                  <a:pt x="2698" y="3470"/>
                  <a:pt x="3476" y="2693"/>
                  <a:pt x="3476" y="1735"/>
                </a:cubicBezTo>
                <a:cubicBezTo>
                  <a:pt x="3476" y="778"/>
                  <a:pt x="2698" y="1"/>
                  <a:pt x="1741" y="1"/>
                </a:cubicBezTo>
                <a:close/>
              </a:path>
            </a:pathLst>
          </a:custGeom>
          <a:solidFill>
            <a:schemeClr val="accent1">
              <a:lumMod val="5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379" name="Google Shape;2131;p33">
            <a:extLst>
              <a:ext uri="{FF2B5EF4-FFF2-40B4-BE49-F238E27FC236}">
                <a16:creationId xmlns:a16="http://schemas.microsoft.com/office/drawing/2014/main" id="{6643E9B8-DF50-426E-82E4-5463B26804FD}"/>
              </a:ext>
            </a:extLst>
          </p:cNvPr>
          <p:cNvGrpSpPr/>
          <p:nvPr/>
        </p:nvGrpSpPr>
        <p:grpSpPr>
          <a:xfrm>
            <a:off x="2936326" y="2325690"/>
            <a:ext cx="551937" cy="551017"/>
            <a:chOff x="3178527" y="2580991"/>
            <a:chExt cx="573679" cy="572724"/>
          </a:xfrm>
        </p:grpSpPr>
        <p:sp>
          <p:nvSpPr>
            <p:cNvPr id="380" name="Google Shape;2132;p33">
              <a:extLst>
                <a:ext uri="{FF2B5EF4-FFF2-40B4-BE49-F238E27FC236}">
                  <a16:creationId xmlns:a16="http://schemas.microsoft.com/office/drawing/2014/main" id="{7B79B6C8-D244-59A7-F653-FBBDC74EFBE7}"/>
                </a:ext>
              </a:extLst>
            </p:cNvPr>
            <p:cNvSpPr/>
            <p:nvPr/>
          </p:nvSpPr>
          <p:spPr>
            <a:xfrm>
              <a:off x="3178527" y="2580991"/>
              <a:ext cx="573679" cy="572724"/>
            </a:xfrm>
            <a:custGeom>
              <a:avLst/>
              <a:gdLst/>
              <a:ahLst/>
              <a:cxnLst/>
              <a:rect l="l" t="t" r="r" b="b"/>
              <a:pathLst>
                <a:path w="3476" h="3470" extrusionOk="0">
                  <a:moveTo>
                    <a:pt x="1741" y="1"/>
                  </a:moveTo>
                  <a:cubicBezTo>
                    <a:pt x="778" y="1"/>
                    <a:pt x="1" y="778"/>
                    <a:pt x="1" y="1735"/>
                  </a:cubicBezTo>
                  <a:cubicBezTo>
                    <a:pt x="1" y="2693"/>
                    <a:pt x="778" y="3470"/>
                    <a:pt x="1741" y="3470"/>
                  </a:cubicBezTo>
                  <a:cubicBezTo>
                    <a:pt x="2698" y="3470"/>
                    <a:pt x="3476" y="2693"/>
                    <a:pt x="3476" y="1735"/>
                  </a:cubicBezTo>
                  <a:cubicBezTo>
                    <a:pt x="3476" y="778"/>
                    <a:pt x="2698" y="1"/>
                    <a:pt x="1741" y="1"/>
                  </a:cubicBezTo>
                  <a:close/>
                </a:path>
              </a:pathLst>
            </a:custGeom>
            <a:solidFill>
              <a:schemeClr val="accent1">
                <a:lumMod val="5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2" name="Google Shape;2134;p33">
              <a:extLst>
                <a:ext uri="{FF2B5EF4-FFF2-40B4-BE49-F238E27FC236}">
                  <a16:creationId xmlns:a16="http://schemas.microsoft.com/office/drawing/2014/main" id="{39269F1F-20A4-3BB4-9ED2-369521427BB1}"/>
                </a:ext>
              </a:extLst>
            </p:cNvPr>
            <p:cNvSpPr/>
            <p:nvPr/>
          </p:nvSpPr>
          <p:spPr>
            <a:xfrm>
              <a:off x="3387242" y="2822030"/>
              <a:ext cx="29817" cy="29718"/>
            </a:xfrm>
            <a:custGeom>
              <a:avLst/>
              <a:gdLst/>
              <a:ahLst/>
              <a:cxnLst/>
              <a:rect l="l" t="t" r="r" b="b"/>
              <a:pathLst>
                <a:path w="300" h="299" extrusionOk="0">
                  <a:moveTo>
                    <a:pt x="153" y="0"/>
                  </a:moveTo>
                  <a:cubicBezTo>
                    <a:pt x="68" y="0"/>
                    <a:pt x="1" y="68"/>
                    <a:pt x="1" y="152"/>
                  </a:cubicBezTo>
                  <a:cubicBezTo>
                    <a:pt x="1" y="231"/>
                    <a:pt x="68" y="299"/>
                    <a:pt x="153" y="299"/>
                  </a:cubicBezTo>
                  <a:cubicBezTo>
                    <a:pt x="231" y="299"/>
                    <a:pt x="299" y="231"/>
                    <a:pt x="299" y="152"/>
                  </a:cubicBezTo>
                  <a:cubicBezTo>
                    <a:pt x="299" y="68"/>
                    <a:pt x="231" y="0"/>
                    <a:pt x="153" y="0"/>
                  </a:cubicBezTo>
                  <a:close/>
                </a:path>
              </a:pathLst>
            </a:custGeom>
            <a:solidFill>
              <a:srgbClr val="5CCF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3" name="Google Shape;2135;p33">
              <a:extLst>
                <a:ext uri="{FF2B5EF4-FFF2-40B4-BE49-F238E27FC236}">
                  <a16:creationId xmlns:a16="http://schemas.microsoft.com/office/drawing/2014/main" id="{5C4E2D7B-1F71-9246-3DBF-E9EBDE3D8D32}"/>
                </a:ext>
              </a:extLst>
            </p:cNvPr>
            <p:cNvSpPr/>
            <p:nvPr/>
          </p:nvSpPr>
          <p:spPr>
            <a:xfrm>
              <a:off x="3450455" y="2822030"/>
              <a:ext cx="29817" cy="29718"/>
            </a:xfrm>
            <a:custGeom>
              <a:avLst/>
              <a:gdLst/>
              <a:ahLst/>
              <a:cxnLst/>
              <a:rect l="l" t="t" r="r" b="b"/>
              <a:pathLst>
                <a:path w="300" h="299" extrusionOk="0">
                  <a:moveTo>
                    <a:pt x="153" y="0"/>
                  </a:moveTo>
                  <a:cubicBezTo>
                    <a:pt x="69" y="0"/>
                    <a:pt x="1" y="68"/>
                    <a:pt x="1" y="152"/>
                  </a:cubicBezTo>
                  <a:cubicBezTo>
                    <a:pt x="1" y="231"/>
                    <a:pt x="69" y="299"/>
                    <a:pt x="153" y="299"/>
                  </a:cubicBezTo>
                  <a:cubicBezTo>
                    <a:pt x="232" y="299"/>
                    <a:pt x="299" y="231"/>
                    <a:pt x="299" y="152"/>
                  </a:cubicBezTo>
                  <a:cubicBezTo>
                    <a:pt x="299" y="68"/>
                    <a:pt x="232" y="0"/>
                    <a:pt x="153" y="0"/>
                  </a:cubicBezTo>
                  <a:close/>
                </a:path>
              </a:pathLst>
            </a:custGeom>
            <a:solidFill>
              <a:srgbClr val="5CCF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88" name="Google Shape;2136;p33">
              <a:extLst>
                <a:ext uri="{FF2B5EF4-FFF2-40B4-BE49-F238E27FC236}">
                  <a16:creationId xmlns:a16="http://schemas.microsoft.com/office/drawing/2014/main" id="{B3CBBEEB-797A-CCB8-4B24-BB8671EA0467}"/>
                </a:ext>
              </a:extLst>
            </p:cNvPr>
            <p:cNvSpPr/>
            <p:nvPr/>
          </p:nvSpPr>
          <p:spPr>
            <a:xfrm>
              <a:off x="3513768" y="2822030"/>
              <a:ext cx="29718" cy="29718"/>
            </a:xfrm>
            <a:custGeom>
              <a:avLst/>
              <a:gdLst/>
              <a:ahLst/>
              <a:cxnLst/>
              <a:rect l="l" t="t" r="r" b="b"/>
              <a:pathLst>
                <a:path w="299" h="299" extrusionOk="0">
                  <a:moveTo>
                    <a:pt x="147" y="0"/>
                  </a:moveTo>
                  <a:cubicBezTo>
                    <a:pt x="68" y="0"/>
                    <a:pt x="0" y="68"/>
                    <a:pt x="0" y="152"/>
                  </a:cubicBezTo>
                  <a:cubicBezTo>
                    <a:pt x="0" y="231"/>
                    <a:pt x="68" y="299"/>
                    <a:pt x="147" y="299"/>
                  </a:cubicBezTo>
                  <a:cubicBezTo>
                    <a:pt x="231" y="299"/>
                    <a:pt x="299" y="231"/>
                    <a:pt x="299" y="152"/>
                  </a:cubicBezTo>
                  <a:cubicBezTo>
                    <a:pt x="299" y="68"/>
                    <a:pt x="231" y="0"/>
                    <a:pt x="147" y="0"/>
                  </a:cubicBezTo>
                  <a:close/>
                </a:path>
              </a:pathLst>
            </a:custGeom>
            <a:solidFill>
              <a:srgbClr val="5CCF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090" name="Google Shape;2138;p33">
            <a:extLst>
              <a:ext uri="{FF2B5EF4-FFF2-40B4-BE49-F238E27FC236}">
                <a16:creationId xmlns:a16="http://schemas.microsoft.com/office/drawing/2014/main" id="{8011A904-DB67-3AFA-E598-398E83D7A82C}"/>
              </a:ext>
            </a:extLst>
          </p:cNvPr>
          <p:cNvSpPr/>
          <p:nvPr/>
        </p:nvSpPr>
        <p:spPr>
          <a:xfrm>
            <a:off x="2936359" y="3517631"/>
            <a:ext cx="551938" cy="550986"/>
          </a:xfrm>
          <a:custGeom>
            <a:avLst/>
            <a:gdLst/>
            <a:ahLst/>
            <a:cxnLst/>
            <a:rect l="l" t="t" r="r" b="b"/>
            <a:pathLst>
              <a:path w="3476" h="3470" extrusionOk="0">
                <a:moveTo>
                  <a:pt x="1741" y="0"/>
                </a:moveTo>
                <a:cubicBezTo>
                  <a:pt x="778" y="0"/>
                  <a:pt x="1" y="777"/>
                  <a:pt x="1" y="1735"/>
                </a:cubicBezTo>
                <a:cubicBezTo>
                  <a:pt x="1" y="2692"/>
                  <a:pt x="778" y="3469"/>
                  <a:pt x="1741" y="3469"/>
                </a:cubicBezTo>
                <a:cubicBezTo>
                  <a:pt x="2698" y="3469"/>
                  <a:pt x="3476" y="2692"/>
                  <a:pt x="3476" y="1735"/>
                </a:cubicBezTo>
                <a:cubicBezTo>
                  <a:pt x="3476" y="777"/>
                  <a:pt x="2698" y="0"/>
                  <a:pt x="1741" y="0"/>
                </a:cubicBezTo>
                <a:close/>
              </a:path>
            </a:pathLst>
          </a:custGeom>
          <a:solidFill>
            <a:schemeClr val="accent1">
              <a:lumMod val="5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1109" name="Picture 1108" descr="A close-up of a couple of cans&#10;&#10;Description automatically generated">
            <a:extLst>
              <a:ext uri="{FF2B5EF4-FFF2-40B4-BE49-F238E27FC236}">
                <a16:creationId xmlns:a16="http://schemas.microsoft.com/office/drawing/2014/main" id="{D89E0C75-3462-1A7B-8835-0FCA6C8E96FA}"/>
              </a:ext>
            </a:extLst>
          </p:cNvPr>
          <p:cNvPicPr>
            <a:picLocks noChangeAspect="1"/>
          </p:cNvPicPr>
          <p:nvPr/>
        </p:nvPicPr>
        <p:blipFill>
          <a:blip r:embed="rId4"/>
          <a:stretch>
            <a:fillRect/>
          </a:stretch>
        </p:blipFill>
        <p:spPr>
          <a:xfrm>
            <a:off x="3786121" y="855583"/>
            <a:ext cx="1577599" cy="3449526"/>
          </a:xfrm>
          <a:prstGeom prst="rect">
            <a:avLst/>
          </a:prstGeom>
        </p:spPr>
      </p:pic>
      <p:sp>
        <p:nvSpPr>
          <p:cNvPr id="1113" name="Google Shape;10421;p86">
            <a:extLst>
              <a:ext uri="{FF2B5EF4-FFF2-40B4-BE49-F238E27FC236}">
                <a16:creationId xmlns:a16="http://schemas.microsoft.com/office/drawing/2014/main" id="{8F8ED01A-17D8-736E-AA2A-35EE64CEB88E}"/>
              </a:ext>
            </a:extLst>
          </p:cNvPr>
          <p:cNvSpPr/>
          <p:nvPr/>
        </p:nvSpPr>
        <p:spPr>
          <a:xfrm>
            <a:off x="3031627" y="2420698"/>
            <a:ext cx="372371" cy="367946"/>
          </a:xfrm>
          <a:custGeom>
            <a:avLst/>
            <a:gdLst/>
            <a:ahLst/>
            <a:cxnLst/>
            <a:rect l="l" t="t" r="r" b="b"/>
            <a:pathLst>
              <a:path w="12877" h="12724" extrusionOk="0">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4" name="Google Shape;10685;p86">
            <a:extLst>
              <a:ext uri="{FF2B5EF4-FFF2-40B4-BE49-F238E27FC236}">
                <a16:creationId xmlns:a16="http://schemas.microsoft.com/office/drawing/2014/main" id="{297F94FB-E6A2-54C3-F348-B21130788A38}"/>
              </a:ext>
            </a:extLst>
          </p:cNvPr>
          <p:cNvGrpSpPr/>
          <p:nvPr/>
        </p:nvGrpSpPr>
        <p:grpSpPr>
          <a:xfrm>
            <a:off x="3050388" y="3637960"/>
            <a:ext cx="349457" cy="348542"/>
            <a:chOff x="3599700" y="1954475"/>
            <a:chExt cx="296175" cy="295400"/>
          </a:xfrm>
          <a:solidFill>
            <a:schemeClr val="bg1"/>
          </a:solidFill>
        </p:grpSpPr>
        <p:sp>
          <p:nvSpPr>
            <p:cNvPr id="1115" name="Google Shape;10686;p86">
              <a:extLst>
                <a:ext uri="{FF2B5EF4-FFF2-40B4-BE49-F238E27FC236}">
                  <a16:creationId xmlns:a16="http://schemas.microsoft.com/office/drawing/2014/main" id="{CBE617B0-C657-0401-7BEE-41B8FA98BA63}"/>
                </a:ext>
              </a:extLst>
            </p:cNvPr>
            <p:cNvSpPr/>
            <p:nvPr/>
          </p:nvSpPr>
          <p:spPr>
            <a:xfrm>
              <a:off x="3599700" y="1954475"/>
              <a:ext cx="296175" cy="295400"/>
            </a:xfrm>
            <a:custGeom>
              <a:avLst/>
              <a:gdLst/>
              <a:ahLst/>
              <a:cxnLst/>
              <a:rect l="l" t="t" r="r" b="b"/>
              <a:pathLst>
                <a:path w="11847" h="11816" extrusionOk="0">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0687;p86">
              <a:extLst>
                <a:ext uri="{FF2B5EF4-FFF2-40B4-BE49-F238E27FC236}">
                  <a16:creationId xmlns:a16="http://schemas.microsoft.com/office/drawing/2014/main" id="{9F966798-3DAA-08B1-B3D9-DBAE4F8F4771}"/>
                </a:ext>
              </a:extLst>
            </p:cNvPr>
            <p:cNvSpPr/>
            <p:nvPr/>
          </p:nvSpPr>
          <p:spPr>
            <a:xfrm>
              <a:off x="3825750" y="2075775"/>
              <a:ext cx="35450" cy="17350"/>
            </a:xfrm>
            <a:custGeom>
              <a:avLst/>
              <a:gdLst/>
              <a:ahLst/>
              <a:cxnLst/>
              <a:rect l="l" t="t" r="r" b="b"/>
              <a:pathLst>
                <a:path w="1418" h="694" extrusionOk="0">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0688;p86">
              <a:extLst>
                <a:ext uri="{FF2B5EF4-FFF2-40B4-BE49-F238E27FC236}">
                  <a16:creationId xmlns:a16="http://schemas.microsoft.com/office/drawing/2014/main" id="{A0216F15-D309-2F5A-2E82-A6766B9F8E59}"/>
                </a:ext>
              </a:extLst>
            </p:cNvPr>
            <p:cNvSpPr/>
            <p:nvPr/>
          </p:nvSpPr>
          <p:spPr>
            <a:xfrm>
              <a:off x="3633550" y="2075775"/>
              <a:ext cx="35475" cy="17350"/>
            </a:xfrm>
            <a:custGeom>
              <a:avLst/>
              <a:gdLst/>
              <a:ahLst/>
              <a:cxnLst/>
              <a:rect l="l" t="t" r="r" b="b"/>
              <a:pathLst>
                <a:path w="1419" h="694" extrusionOk="0">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 name="Google Shape;9864;p84">
            <a:extLst>
              <a:ext uri="{FF2B5EF4-FFF2-40B4-BE49-F238E27FC236}">
                <a16:creationId xmlns:a16="http://schemas.microsoft.com/office/drawing/2014/main" id="{5120EECB-1095-1069-9DAD-C1DEA34974F1}"/>
              </a:ext>
            </a:extLst>
          </p:cNvPr>
          <p:cNvGrpSpPr/>
          <p:nvPr/>
        </p:nvGrpSpPr>
        <p:grpSpPr>
          <a:xfrm>
            <a:off x="5769192" y="1250012"/>
            <a:ext cx="351610" cy="340168"/>
            <a:chOff x="3270550" y="832575"/>
            <a:chExt cx="499375" cy="483125"/>
          </a:xfrm>
          <a:solidFill>
            <a:schemeClr val="bg1"/>
          </a:solidFill>
        </p:grpSpPr>
        <p:sp>
          <p:nvSpPr>
            <p:cNvPr id="1119" name="Google Shape;9865;p84">
              <a:extLst>
                <a:ext uri="{FF2B5EF4-FFF2-40B4-BE49-F238E27FC236}">
                  <a16:creationId xmlns:a16="http://schemas.microsoft.com/office/drawing/2014/main" id="{119E5395-972A-553F-3DB3-7FB1FD3BD811}"/>
                </a:ext>
              </a:extLst>
            </p:cNvPr>
            <p:cNvSpPr/>
            <p:nvPr/>
          </p:nvSpPr>
          <p:spPr>
            <a:xfrm>
              <a:off x="3270550" y="865975"/>
              <a:ext cx="463725" cy="449725"/>
            </a:xfrm>
            <a:custGeom>
              <a:avLst/>
              <a:gdLst/>
              <a:ahLst/>
              <a:cxnLst/>
              <a:rect l="l" t="t" r="r" b="b"/>
              <a:pathLst>
                <a:path w="18549" h="17989" extrusionOk="0">
                  <a:moveTo>
                    <a:pt x="4823" y="1361"/>
                  </a:moveTo>
                  <a:lnTo>
                    <a:pt x="9177" y="8619"/>
                  </a:lnTo>
                  <a:cubicBezTo>
                    <a:pt x="9237" y="8716"/>
                    <a:pt x="9325" y="8794"/>
                    <a:pt x="9427" y="8843"/>
                  </a:cubicBezTo>
                  <a:lnTo>
                    <a:pt x="17136" y="12345"/>
                  </a:lnTo>
                  <a:cubicBezTo>
                    <a:pt x="15653" y="15102"/>
                    <a:pt x="12779" y="16856"/>
                    <a:pt x="9663" y="16856"/>
                  </a:cubicBezTo>
                  <a:cubicBezTo>
                    <a:pt x="4958" y="16856"/>
                    <a:pt x="1133" y="13031"/>
                    <a:pt x="1133" y="8326"/>
                  </a:cubicBezTo>
                  <a:cubicBezTo>
                    <a:pt x="1133" y="5573"/>
                    <a:pt x="2534" y="2952"/>
                    <a:pt x="4823" y="1361"/>
                  </a:cubicBezTo>
                  <a:close/>
                  <a:moveTo>
                    <a:pt x="5005" y="0"/>
                  </a:moveTo>
                  <a:cubicBezTo>
                    <a:pt x="4907" y="0"/>
                    <a:pt x="4807" y="26"/>
                    <a:pt x="4717" y="80"/>
                  </a:cubicBezTo>
                  <a:cubicBezTo>
                    <a:pt x="3313" y="926"/>
                    <a:pt x="2141" y="2106"/>
                    <a:pt x="1311" y="3516"/>
                  </a:cubicBezTo>
                  <a:cubicBezTo>
                    <a:pt x="453" y="4975"/>
                    <a:pt x="1" y="6636"/>
                    <a:pt x="1" y="8326"/>
                  </a:cubicBezTo>
                  <a:cubicBezTo>
                    <a:pt x="1" y="10896"/>
                    <a:pt x="1009" y="13321"/>
                    <a:pt x="2839" y="15150"/>
                  </a:cubicBezTo>
                  <a:cubicBezTo>
                    <a:pt x="4669" y="16980"/>
                    <a:pt x="7093" y="17989"/>
                    <a:pt x="9663" y="17989"/>
                  </a:cubicBezTo>
                  <a:cubicBezTo>
                    <a:pt x="13410" y="17989"/>
                    <a:pt x="16846" y="15757"/>
                    <a:pt x="18419" y="12306"/>
                  </a:cubicBezTo>
                  <a:cubicBezTo>
                    <a:pt x="18549" y="12022"/>
                    <a:pt x="18422" y="11687"/>
                    <a:pt x="18138" y="11557"/>
                  </a:cubicBezTo>
                  <a:lnTo>
                    <a:pt x="10058" y="7886"/>
                  </a:lnTo>
                  <a:lnTo>
                    <a:pt x="5493" y="277"/>
                  </a:lnTo>
                  <a:cubicBezTo>
                    <a:pt x="5387" y="99"/>
                    <a:pt x="5198" y="0"/>
                    <a:pt x="50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20" name="Google Shape;9866;p84">
              <a:extLst>
                <a:ext uri="{FF2B5EF4-FFF2-40B4-BE49-F238E27FC236}">
                  <a16:creationId xmlns:a16="http://schemas.microsoft.com/office/drawing/2014/main" id="{24685EEB-EF67-E272-F2F2-B750B59A99C4}"/>
                </a:ext>
              </a:extLst>
            </p:cNvPr>
            <p:cNvSpPr/>
            <p:nvPr/>
          </p:nvSpPr>
          <p:spPr>
            <a:xfrm>
              <a:off x="3562600" y="876075"/>
              <a:ext cx="207325" cy="241775"/>
            </a:xfrm>
            <a:custGeom>
              <a:avLst/>
              <a:gdLst/>
              <a:ahLst/>
              <a:cxnLst/>
              <a:rect l="l" t="t" r="r" b="b"/>
              <a:pathLst>
                <a:path w="8293" h="9671" extrusionOk="0">
                  <a:moveTo>
                    <a:pt x="4204" y="1437"/>
                  </a:moveTo>
                  <a:cubicBezTo>
                    <a:pt x="5680" y="2826"/>
                    <a:pt x="6517" y="4764"/>
                    <a:pt x="6511" y="6790"/>
                  </a:cubicBezTo>
                  <a:cubicBezTo>
                    <a:pt x="6511" y="7300"/>
                    <a:pt x="6459" y="7811"/>
                    <a:pt x="6354" y="8309"/>
                  </a:cubicBezTo>
                  <a:lnTo>
                    <a:pt x="1468" y="6090"/>
                  </a:lnTo>
                  <a:lnTo>
                    <a:pt x="4204" y="1437"/>
                  </a:lnTo>
                  <a:close/>
                  <a:moveTo>
                    <a:pt x="4060" y="1"/>
                  </a:moveTo>
                  <a:cubicBezTo>
                    <a:pt x="3867" y="1"/>
                    <a:pt x="3677" y="99"/>
                    <a:pt x="3570" y="280"/>
                  </a:cubicBezTo>
                  <a:lnTo>
                    <a:pt x="173" y="6056"/>
                  </a:lnTo>
                  <a:cubicBezTo>
                    <a:pt x="1" y="6346"/>
                    <a:pt x="119" y="6721"/>
                    <a:pt x="427" y="6860"/>
                  </a:cubicBezTo>
                  <a:lnTo>
                    <a:pt x="6499" y="9622"/>
                  </a:lnTo>
                  <a:cubicBezTo>
                    <a:pt x="6574" y="9656"/>
                    <a:pt x="6653" y="9671"/>
                    <a:pt x="6734" y="9671"/>
                  </a:cubicBezTo>
                  <a:cubicBezTo>
                    <a:pt x="6982" y="9671"/>
                    <a:pt x="7202" y="9508"/>
                    <a:pt x="7275" y="9269"/>
                  </a:cubicBezTo>
                  <a:cubicBezTo>
                    <a:pt x="8292" y="5921"/>
                    <a:pt x="7157" y="2291"/>
                    <a:pt x="4409" y="123"/>
                  </a:cubicBezTo>
                  <a:cubicBezTo>
                    <a:pt x="4305" y="40"/>
                    <a:pt x="4182" y="1"/>
                    <a:pt x="40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21" name="Google Shape;9867;p84">
              <a:extLst>
                <a:ext uri="{FF2B5EF4-FFF2-40B4-BE49-F238E27FC236}">
                  <a16:creationId xmlns:a16="http://schemas.microsoft.com/office/drawing/2014/main" id="{637432F3-0594-E92F-8029-D196D71AE454}"/>
                </a:ext>
              </a:extLst>
            </p:cNvPr>
            <p:cNvSpPr/>
            <p:nvPr/>
          </p:nvSpPr>
          <p:spPr>
            <a:xfrm>
              <a:off x="3443500" y="832575"/>
              <a:ext cx="187300" cy="173625"/>
            </a:xfrm>
            <a:custGeom>
              <a:avLst/>
              <a:gdLst/>
              <a:ahLst/>
              <a:cxnLst/>
              <a:rect l="l" t="t" r="r" b="b"/>
              <a:pathLst>
                <a:path w="7492" h="6945" extrusionOk="0">
                  <a:moveTo>
                    <a:pt x="3877" y="1133"/>
                  </a:moveTo>
                  <a:cubicBezTo>
                    <a:pt x="4588" y="1133"/>
                    <a:pt x="5300" y="1235"/>
                    <a:pt x="5991" y="1440"/>
                  </a:cubicBezTo>
                  <a:lnTo>
                    <a:pt x="3735" y="5269"/>
                  </a:lnTo>
                  <a:lnTo>
                    <a:pt x="1492" y="1528"/>
                  </a:lnTo>
                  <a:cubicBezTo>
                    <a:pt x="2264" y="1265"/>
                    <a:pt x="3070" y="1133"/>
                    <a:pt x="3877" y="1133"/>
                  </a:cubicBezTo>
                  <a:close/>
                  <a:moveTo>
                    <a:pt x="3877" y="0"/>
                  </a:moveTo>
                  <a:cubicBezTo>
                    <a:pt x="2702" y="0"/>
                    <a:pt x="1528" y="243"/>
                    <a:pt x="432" y="728"/>
                  </a:cubicBezTo>
                  <a:cubicBezTo>
                    <a:pt x="121" y="867"/>
                    <a:pt x="0" y="1244"/>
                    <a:pt x="175" y="1537"/>
                  </a:cubicBezTo>
                  <a:lnTo>
                    <a:pt x="3255" y="6670"/>
                  </a:lnTo>
                  <a:cubicBezTo>
                    <a:pt x="3358" y="6839"/>
                    <a:pt x="3542" y="6945"/>
                    <a:pt x="3741" y="6945"/>
                  </a:cubicBezTo>
                  <a:lnTo>
                    <a:pt x="3744" y="6945"/>
                  </a:lnTo>
                  <a:cubicBezTo>
                    <a:pt x="3943" y="6945"/>
                    <a:pt x="4128" y="6839"/>
                    <a:pt x="4230" y="6667"/>
                  </a:cubicBezTo>
                  <a:lnTo>
                    <a:pt x="7313" y="1419"/>
                  </a:lnTo>
                  <a:cubicBezTo>
                    <a:pt x="7491" y="1120"/>
                    <a:pt x="7358" y="737"/>
                    <a:pt x="7038" y="607"/>
                  </a:cubicBezTo>
                  <a:cubicBezTo>
                    <a:pt x="6023" y="202"/>
                    <a:pt x="4950" y="0"/>
                    <a:pt x="38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22" name="Google Shape;9945;p84">
            <a:extLst>
              <a:ext uri="{FF2B5EF4-FFF2-40B4-BE49-F238E27FC236}">
                <a16:creationId xmlns:a16="http://schemas.microsoft.com/office/drawing/2014/main" id="{C7AC4094-45E6-4646-98C2-0D06A1E194E5}"/>
              </a:ext>
            </a:extLst>
          </p:cNvPr>
          <p:cNvGrpSpPr/>
          <p:nvPr/>
        </p:nvGrpSpPr>
        <p:grpSpPr>
          <a:xfrm>
            <a:off x="3029866" y="1251040"/>
            <a:ext cx="351663" cy="333831"/>
            <a:chOff x="6222125" y="2025975"/>
            <a:chExt cx="499450" cy="474125"/>
          </a:xfrm>
          <a:solidFill>
            <a:schemeClr val="bg1"/>
          </a:solidFill>
        </p:grpSpPr>
        <p:sp>
          <p:nvSpPr>
            <p:cNvPr id="1123" name="Google Shape;9946;p84">
              <a:extLst>
                <a:ext uri="{FF2B5EF4-FFF2-40B4-BE49-F238E27FC236}">
                  <a16:creationId xmlns:a16="http://schemas.microsoft.com/office/drawing/2014/main" id="{BF3A0883-CCDE-6675-3754-F8A82E78AD24}"/>
                </a:ext>
              </a:extLst>
            </p:cNvPr>
            <p:cNvSpPr/>
            <p:nvPr/>
          </p:nvSpPr>
          <p:spPr>
            <a:xfrm>
              <a:off x="6222125" y="2025975"/>
              <a:ext cx="499450" cy="474125"/>
            </a:xfrm>
            <a:custGeom>
              <a:avLst/>
              <a:gdLst/>
              <a:ahLst/>
              <a:cxnLst/>
              <a:rect l="l" t="t" r="r" b="b"/>
              <a:pathLst>
                <a:path w="19978" h="18965" extrusionOk="0">
                  <a:moveTo>
                    <a:pt x="10490" y="1134"/>
                  </a:moveTo>
                  <a:cubicBezTo>
                    <a:pt x="15095" y="1134"/>
                    <a:pt x="18839" y="4878"/>
                    <a:pt x="18839" y="9483"/>
                  </a:cubicBezTo>
                  <a:cubicBezTo>
                    <a:pt x="18839" y="14087"/>
                    <a:pt x="15095" y="17832"/>
                    <a:pt x="10490" y="17832"/>
                  </a:cubicBezTo>
                  <a:cubicBezTo>
                    <a:pt x="5886" y="17832"/>
                    <a:pt x="2142" y="14087"/>
                    <a:pt x="2142" y="9483"/>
                  </a:cubicBezTo>
                  <a:cubicBezTo>
                    <a:pt x="2142" y="4878"/>
                    <a:pt x="5886" y="1134"/>
                    <a:pt x="10490" y="1134"/>
                  </a:cubicBezTo>
                  <a:close/>
                  <a:moveTo>
                    <a:pt x="10488" y="0"/>
                  </a:moveTo>
                  <a:cubicBezTo>
                    <a:pt x="6717" y="0"/>
                    <a:pt x="3222" y="2259"/>
                    <a:pt x="1731" y="5853"/>
                  </a:cubicBezTo>
                  <a:cubicBezTo>
                    <a:pt x="1" y="10032"/>
                    <a:pt x="1462" y="14854"/>
                    <a:pt x="5222" y="17367"/>
                  </a:cubicBezTo>
                  <a:cubicBezTo>
                    <a:pt x="6828" y="18439"/>
                    <a:pt x="8663" y="18964"/>
                    <a:pt x="10487" y="18964"/>
                  </a:cubicBezTo>
                  <a:cubicBezTo>
                    <a:pt x="12934" y="18964"/>
                    <a:pt x="15362" y="18020"/>
                    <a:pt x="17194" y="16186"/>
                  </a:cubicBezTo>
                  <a:cubicBezTo>
                    <a:pt x="18978" y="14414"/>
                    <a:pt x="19978" y="11998"/>
                    <a:pt x="19972" y="9483"/>
                  </a:cubicBezTo>
                  <a:cubicBezTo>
                    <a:pt x="19972" y="4960"/>
                    <a:pt x="16777" y="1065"/>
                    <a:pt x="12341" y="183"/>
                  </a:cubicBezTo>
                  <a:cubicBezTo>
                    <a:pt x="11721" y="60"/>
                    <a:pt x="11101" y="0"/>
                    <a:pt x="104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24" name="Google Shape;9947;p84">
              <a:extLst>
                <a:ext uri="{FF2B5EF4-FFF2-40B4-BE49-F238E27FC236}">
                  <a16:creationId xmlns:a16="http://schemas.microsoft.com/office/drawing/2014/main" id="{2E553A8B-F123-ECAC-F9C1-3B9CBDBCF014}"/>
                </a:ext>
              </a:extLst>
            </p:cNvPr>
            <p:cNvSpPr/>
            <p:nvPr/>
          </p:nvSpPr>
          <p:spPr>
            <a:xfrm>
              <a:off x="6309175" y="2087825"/>
              <a:ext cx="350425" cy="350425"/>
            </a:xfrm>
            <a:custGeom>
              <a:avLst/>
              <a:gdLst/>
              <a:ahLst/>
              <a:cxnLst/>
              <a:rect l="l" t="t" r="r" b="b"/>
              <a:pathLst>
                <a:path w="14017" h="14017" extrusionOk="0">
                  <a:moveTo>
                    <a:pt x="7008" y="1133"/>
                  </a:moveTo>
                  <a:cubicBezTo>
                    <a:pt x="10248" y="1133"/>
                    <a:pt x="12884" y="3769"/>
                    <a:pt x="12884" y="7009"/>
                  </a:cubicBezTo>
                  <a:cubicBezTo>
                    <a:pt x="12884" y="10249"/>
                    <a:pt x="10248" y="12885"/>
                    <a:pt x="7008" y="12885"/>
                  </a:cubicBezTo>
                  <a:cubicBezTo>
                    <a:pt x="3769" y="12885"/>
                    <a:pt x="1133" y="10249"/>
                    <a:pt x="1133" y="7009"/>
                  </a:cubicBezTo>
                  <a:cubicBezTo>
                    <a:pt x="1133" y="3769"/>
                    <a:pt x="3769" y="1133"/>
                    <a:pt x="7008" y="1133"/>
                  </a:cubicBezTo>
                  <a:close/>
                  <a:moveTo>
                    <a:pt x="7008" y="1"/>
                  </a:moveTo>
                  <a:cubicBezTo>
                    <a:pt x="3144" y="1"/>
                    <a:pt x="0" y="3144"/>
                    <a:pt x="0" y="7009"/>
                  </a:cubicBezTo>
                  <a:cubicBezTo>
                    <a:pt x="0" y="10874"/>
                    <a:pt x="3144" y="14017"/>
                    <a:pt x="7008" y="14017"/>
                  </a:cubicBezTo>
                  <a:cubicBezTo>
                    <a:pt x="10873" y="14017"/>
                    <a:pt x="14017" y="10874"/>
                    <a:pt x="14017" y="7009"/>
                  </a:cubicBezTo>
                  <a:cubicBezTo>
                    <a:pt x="14017" y="3144"/>
                    <a:pt x="10873" y="1"/>
                    <a:pt x="70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25" name="Google Shape;9948;p84">
              <a:extLst>
                <a:ext uri="{FF2B5EF4-FFF2-40B4-BE49-F238E27FC236}">
                  <a16:creationId xmlns:a16="http://schemas.microsoft.com/office/drawing/2014/main" id="{E5B7C511-013B-9425-5D93-47DE0913732E}"/>
                </a:ext>
              </a:extLst>
            </p:cNvPr>
            <p:cNvSpPr/>
            <p:nvPr/>
          </p:nvSpPr>
          <p:spPr>
            <a:xfrm>
              <a:off x="6431600" y="2142250"/>
              <a:ext cx="105575" cy="241575"/>
            </a:xfrm>
            <a:custGeom>
              <a:avLst/>
              <a:gdLst/>
              <a:ahLst/>
              <a:cxnLst/>
              <a:rect l="l" t="t" r="r" b="b"/>
              <a:pathLst>
                <a:path w="4223" h="9663" extrusionOk="0">
                  <a:moveTo>
                    <a:pt x="2111" y="1"/>
                  </a:moveTo>
                  <a:cubicBezTo>
                    <a:pt x="1797" y="1"/>
                    <a:pt x="1547" y="254"/>
                    <a:pt x="1547" y="568"/>
                  </a:cubicBezTo>
                  <a:lnTo>
                    <a:pt x="1547" y="1504"/>
                  </a:lnTo>
                  <a:cubicBezTo>
                    <a:pt x="599" y="1785"/>
                    <a:pt x="1" y="2718"/>
                    <a:pt x="143" y="3697"/>
                  </a:cubicBezTo>
                  <a:cubicBezTo>
                    <a:pt x="285" y="4675"/>
                    <a:pt x="1124" y="5399"/>
                    <a:pt x="2111" y="5399"/>
                  </a:cubicBezTo>
                  <a:cubicBezTo>
                    <a:pt x="2872" y="5399"/>
                    <a:pt x="3256" y="6320"/>
                    <a:pt x="2715" y="6858"/>
                  </a:cubicBezTo>
                  <a:cubicBezTo>
                    <a:pt x="2542" y="7033"/>
                    <a:pt x="2328" y="7111"/>
                    <a:pt x="2118" y="7111"/>
                  </a:cubicBezTo>
                  <a:cubicBezTo>
                    <a:pt x="1679" y="7111"/>
                    <a:pt x="1257" y="6769"/>
                    <a:pt x="1257" y="6254"/>
                  </a:cubicBezTo>
                  <a:cubicBezTo>
                    <a:pt x="1257" y="5940"/>
                    <a:pt x="1003" y="5686"/>
                    <a:pt x="689" y="5686"/>
                  </a:cubicBezTo>
                  <a:cubicBezTo>
                    <a:pt x="378" y="5686"/>
                    <a:pt x="125" y="5940"/>
                    <a:pt x="125" y="6254"/>
                  </a:cubicBezTo>
                  <a:cubicBezTo>
                    <a:pt x="125" y="7133"/>
                    <a:pt x="701" y="7909"/>
                    <a:pt x="1547" y="8159"/>
                  </a:cubicBezTo>
                  <a:lnTo>
                    <a:pt x="1547" y="9098"/>
                  </a:lnTo>
                  <a:cubicBezTo>
                    <a:pt x="1547" y="9409"/>
                    <a:pt x="1797" y="9663"/>
                    <a:pt x="2111" y="9663"/>
                  </a:cubicBezTo>
                  <a:cubicBezTo>
                    <a:pt x="2425" y="9663"/>
                    <a:pt x="2679" y="9409"/>
                    <a:pt x="2679" y="9098"/>
                  </a:cubicBezTo>
                  <a:lnTo>
                    <a:pt x="2679" y="8159"/>
                  </a:lnTo>
                  <a:cubicBezTo>
                    <a:pt x="3624" y="7878"/>
                    <a:pt x="4222" y="6945"/>
                    <a:pt x="4080" y="5967"/>
                  </a:cubicBezTo>
                  <a:cubicBezTo>
                    <a:pt x="3939" y="4991"/>
                    <a:pt x="3102" y="4267"/>
                    <a:pt x="2118" y="4267"/>
                  </a:cubicBezTo>
                  <a:cubicBezTo>
                    <a:pt x="2116" y="4267"/>
                    <a:pt x="2114" y="4267"/>
                    <a:pt x="2111" y="4267"/>
                  </a:cubicBezTo>
                  <a:cubicBezTo>
                    <a:pt x="2106" y="4267"/>
                    <a:pt x="2100" y="4267"/>
                    <a:pt x="2095" y="4267"/>
                  </a:cubicBezTo>
                  <a:cubicBezTo>
                    <a:pt x="1622" y="4267"/>
                    <a:pt x="1239" y="3884"/>
                    <a:pt x="1239" y="3410"/>
                  </a:cubicBezTo>
                  <a:cubicBezTo>
                    <a:pt x="1239" y="2935"/>
                    <a:pt x="1622" y="2555"/>
                    <a:pt x="2095" y="2555"/>
                  </a:cubicBezTo>
                  <a:cubicBezTo>
                    <a:pt x="2100" y="2555"/>
                    <a:pt x="2106" y="2555"/>
                    <a:pt x="2111" y="2555"/>
                  </a:cubicBezTo>
                  <a:cubicBezTo>
                    <a:pt x="2582" y="2555"/>
                    <a:pt x="2966" y="2939"/>
                    <a:pt x="2966" y="3410"/>
                  </a:cubicBezTo>
                  <a:cubicBezTo>
                    <a:pt x="2966" y="3724"/>
                    <a:pt x="3220" y="3977"/>
                    <a:pt x="3534" y="3977"/>
                  </a:cubicBezTo>
                  <a:cubicBezTo>
                    <a:pt x="3845" y="3977"/>
                    <a:pt x="4098" y="3724"/>
                    <a:pt x="4098" y="3410"/>
                  </a:cubicBezTo>
                  <a:cubicBezTo>
                    <a:pt x="4098" y="2531"/>
                    <a:pt x="3522" y="1755"/>
                    <a:pt x="2679" y="1504"/>
                  </a:cubicBezTo>
                  <a:lnTo>
                    <a:pt x="2679" y="568"/>
                  </a:lnTo>
                  <a:cubicBezTo>
                    <a:pt x="2679" y="254"/>
                    <a:pt x="2425" y="1"/>
                    <a:pt x="21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26" name="Google Shape;11892;p90">
            <a:extLst>
              <a:ext uri="{FF2B5EF4-FFF2-40B4-BE49-F238E27FC236}">
                <a16:creationId xmlns:a16="http://schemas.microsoft.com/office/drawing/2014/main" id="{9BD4D3CB-8D22-9B77-15AD-EAAB64F9D643}"/>
              </a:ext>
            </a:extLst>
          </p:cNvPr>
          <p:cNvGrpSpPr/>
          <p:nvPr/>
        </p:nvGrpSpPr>
        <p:grpSpPr>
          <a:xfrm>
            <a:off x="5775069" y="2432961"/>
            <a:ext cx="333892" cy="319242"/>
            <a:chOff x="6679825" y="2693700"/>
            <a:chExt cx="257875" cy="258575"/>
          </a:xfrm>
          <a:solidFill>
            <a:schemeClr val="bg1"/>
          </a:solidFill>
        </p:grpSpPr>
        <p:sp>
          <p:nvSpPr>
            <p:cNvPr id="1127" name="Google Shape;11893;p90">
              <a:extLst>
                <a:ext uri="{FF2B5EF4-FFF2-40B4-BE49-F238E27FC236}">
                  <a16:creationId xmlns:a16="http://schemas.microsoft.com/office/drawing/2014/main" id="{9BF9D8A1-7F4D-341B-B1A5-9B6250DCD538}"/>
                </a:ext>
              </a:extLst>
            </p:cNvPr>
            <p:cNvSpPr/>
            <p:nvPr/>
          </p:nvSpPr>
          <p:spPr>
            <a:xfrm>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894;p90">
              <a:extLst>
                <a:ext uri="{FF2B5EF4-FFF2-40B4-BE49-F238E27FC236}">
                  <a16:creationId xmlns:a16="http://schemas.microsoft.com/office/drawing/2014/main" id="{A6C9F36B-C75A-CFA0-FAD8-FF73D0FDA900}"/>
                </a:ext>
              </a:extLst>
            </p:cNvPr>
            <p:cNvSpPr/>
            <p:nvPr/>
          </p:nvSpPr>
          <p:spPr>
            <a:xfrm flipH="1">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 name="Group 1129">
            <a:extLst>
              <a:ext uri="{FF2B5EF4-FFF2-40B4-BE49-F238E27FC236}">
                <a16:creationId xmlns:a16="http://schemas.microsoft.com/office/drawing/2014/main" id="{3368633F-0630-BF49-B84A-30A1DBB9D127}"/>
              </a:ext>
            </a:extLst>
          </p:cNvPr>
          <p:cNvGrpSpPr/>
          <p:nvPr/>
        </p:nvGrpSpPr>
        <p:grpSpPr>
          <a:xfrm>
            <a:off x="1118261" y="4662237"/>
            <a:ext cx="7586726" cy="319523"/>
            <a:chOff x="1118261" y="4662237"/>
            <a:chExt cx="7586726" cy="319523"/>
          </a:xfrm>
        </p:grpSpPr>
        <p:grpSp>
          <p:nvGrpSpPr>
            <p:cNvPr id="1131" name="Group 1130">
              <a:extLst>
                <a:ext uri="{FF2B5EF4-FFF2-40B4-BE49-F238E27FC236}">
                  <a16:creationId xmlns:a16="http://schemas.microsoft.com/office/drawing/2014/main" id="{497B4710-6A0C-0342-5E30-EF3697B57FC5}"/>
                </a:ext>
              </a:extLst>
            </p:cNvPr>
            <p:cNvGrpSpPr/>
            <p:nvPr/>
          </p:nvGrpSpPr>
          <p:grpSpPr>
            <a:xfrm>
              <a:off x="1118261" y="4662262"/>
              <a:ext cx="1080001" cy="319498"/>
              <a:chOff x="447867" y="6400802"/>
              <a:chExt cx="1080001" cy="359954"/>
            </a:xfrm>
          </p:grpSpPr>
          <p:sp>
            <p:nvSpPr>
              <p:cNvPr id="1147" name="Rectangle 1146">
                <a:extLst>
                  <a:ext uri="{FF2B5EF4-FFF2-40B4-BE49-F238E27FC236}">
                    <a16:creationId xmlns:a16="http://schemas.microsoft.com/office/drawing/2014/main" id="{86591EDD-B03E-8DBE-21D5-70C04EC7C700}"/>
                  </a:ext>
                </a:extLst>
              </p:cNvPr>
              <p:cNvSpPr/>
              <p:nvPr/>
            </p:nvSpPr>
            <p:spPr>
              <a:xfrm>
                <a:off x="447868" y="6462680"/>
                <a:ext cx="1080000" cy="29807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Overview</a:t>
                </a:r>
              </a:p>
            </p:txBody>
          </p:sp>
          <p:cxnSp>
            <p:nvCxnSpPr>
              <p:cNvPr id="1148" name="Straight Connector 1147">
                <a:extLst>
                  <a:ext uri="{FF2B5EF4-FFF2-40B4-BE49-F238E27FC236}">
                    <a16:creationId xmlns:a16="http://schemas.microsoft.com/office/drawing/2014/main" id="{5C3CD2B7-CBF5-D6C1-AD43-78430E178CF5}"/>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32" name="Group 1131">
              <a:extLst>
                <a:ext uri="{FF2B5EF4-FFF2-40B4-BE49-F238E27FC236}">
                  <a16:creationId xmlns:a16="http://schemas.microsoft.com/office/drawing/2014/main" id="{EE8097B4-0939-28BF-9894-DDFBD9D68B6C}"/>
                </a:ext>
              </a:extLst>
            </p:cNvPr>
            <p:cNvGrpSpPr/>
            <p:nvPr/>
          </p:nvGrpSpPr>
          <p:grpSpPr>
            <a:xfrm>
              <a:off x="2419606" y="4662257"/>
              <a:ext cx="1080001" cy="319498"/>
              <a:chOff x="447867" y="6400802"/>
              <a:chExt cx="1080001" cy="359954"/>
            </a:xfrm>
          </p:grpSpPr>
          <p:sp>
            <p:nvSpPr>
              <p:cNvPr id="1145" name="Rectangle 1144">
                <a:extLst>
                  <a:ext uri="{FF2B5EF4-FFF2-40B4-BE49-F238E27FC236}">
                    <a16:creationId xmlns:a16="http://schemas.microsoft.com/office/drawing/2014/main" id="{0C7D0AE2-792E-3F28-381D-9B2D287B1ADF}"/>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Exploratory Data Analysis</a:t>
                </a:r>
              </a:p>
            </p:txBody>
          </p:sp>
          <p:cxnSp>
            <p:nvCxnSpPr>
              <p:cNvPr id="1146" name="Straight Connector 1145">
                <a:extLst>
                  <a:ext uri="{FF2B5EF4-FFF2-40B4-BE49-F238E27FC236}">
                    <a16:creationId xmlns:a16="http://schemas.microsoft.com/office/drawing/2014/main" id="{396BB15A-07F3-BB9B-584A-00EC72F47F82}"/>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33" name="Group 1132">
              <a:extLst>
                <a:ext uri="{FF2B5EF4-FFF2-40B4-BE49-F238E27FC236}">
                  <a16:creationId xmlns:a16="http://schemas.microsoft.com/office/drawing/2014/main" id="{48A80F91-7B19-40C9-C571-DCE236E13169}"/>
                </a:ext>
              </a:extLst>
            </p:cNvPr>
            <p:cNvGrpSpPr/>
            <p:nvPr/>
          </p:nvGrpSpPr>
          <p:grpSpPr>
            <a:xfrm>
              <a:off x="3720951" y="4662252"/>
              <a:ext cx="1080001" cy="319498"/>
              <a:chOff x="447867" y="6400802"/>
              <a:chExt cx="1080001" cy="359954"/>
            </a:xfrm>
          </p:grpSpPr>
          <p:sp>
            <p:nvSpPr>
              <p:cNvPr id="1143" name="Rectangle 1142">
                <a:extLst>
                  <a:ext uri="{FF2B5EF4-FFF2-40B4-BE49-F238E27FC236}">
                    <a16:creationId xmlns:a16="http://schemas.microsoft.com/office/drawing/2014/main" id="{16132A53-3A52-8493-BC9A-12C6177411C9}"/>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Optimum Workforce</a:t>
                </a:r>
              </a:p>
            </p:txBody>
          </p:sp>
          <p:cxnSp>
            <p:nvCxnSpPr>
              <p:cNvPr id="1144" name="Straight Connector 1143">
                <a:extLst>
                  <a:ext uri="{FF2B5EF4-FFF2-40B4-BE49-F238E27FC236}">
                    <a16:creationId xmlns:a16="http://schemas.microsoft.com/office/drawing/2014/main" id="{65B25E81-AD1A-DAD3-2CD0-F61416D91C3C}"/>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34" name="Group 1133">
              <a:extLst>
                <a:ext uri="{FF2B5EF4-FFF2-40B4-BE49-F238E27FC236}">
                  <a16:creationId xmlns:a16="http://schemas.microsoft.com/office/drawing/2014/main" id="{BA645471-6ED9-89EB-F0F0-B508C856FB7B}"/>
                </a:ext>
              </a:extLst>
            </p:cNvPr>
            <p:cNvGrpSpPr/>
            <p:nvPr/>
          </p:nvGrpSpPr>
          <p:grpSpPr>
            <a:xfrm>
              <a:off x="5022296" y="4662247"/>
              <a:ext cx="1080001" cy="319498"/>
              <a:chOff x="447867" y="6400802"/>
              <a:chExt cx="1080001" cy="359954"/>
            </a:xfrm>
          </p:grpSpPr>
          <p:sp>
            <p:nvSpPr>
              <p:cNvPr id="1141" name="Rectangle 1140">
                <a:extLst>
                  <a:ext uri="{FF2B5EF4-FFF2-40B4-BE49-F238E27FC236}">
                    <a16:creationId xmlns:a16="http://schemas.microsoft.com/office/drawing/2014/main" id="{A1B48740-E1F0-DDCD-27ED-4DB352A03C38}"/>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Dynamic Dashboard</a:t>
                </a:r>
              </a:p>
            </p:txBody>
          </p:sp>
          <p:cxnSp>
            <p:nvCxnSpPr>
              <p:cNvPr id="1142" name="Straight Connector 1141">
                <a:extLst>
                  <a:ext uri="{FF2B5EF4-FFF2-40B4-BE49-F238E27FC236}">
                    <a16:creationId xmlns:a16="http://schemas.microsoft.com/office/drawing/2014/main" id="{F7EDA60B-E2D6-8891-7695-8AC9F86635E4}"/>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35" name="Group 1134">
              <a:extLst>
                <a:ext uri="{FF2B5EF4-FFF2-40B4-BE49-F238E27FC236}">
                  <a16:creationId xmlns:a16="http://schemas.microsoft.com/office/drawing/2014/main" id="{9A79A353-8ADA-4C55-B6F5-E0A78AF69730}"/>
                </a:ext>
              </a:extLst>
            </p:cNvPr>
            <p:cNvGrpSpPr/>
            <p:nvPr/>
          </p:nvGrpSpPr>
          <p:grpSpPr>
            <a:xfrm>
              <a:off x="6323641" y="4662242"/>
              <a:ext cx="1080001" cy="319498"/>
              <a:chOff x="447867" y="6400802"/>
              <a:chExt cx="1080001" cy="359954"/>
            </a:xfrm>
          </p:grpSpPr>
          <p:sp>
            <p:nvSpPr>
              <p:cNvPr id="1139" name="Rectangle 1138">
                <a:extLst>
                  <a:ext uri="{FF2B5EF4-FFF2-40B4-BE49-F238E27FC236}">
                    <a16:creationId xmlns:a16="http://schemas.microsoft.com/office/drawing/2014/main" id="{C0C6622E-0342-1CB5-017A-A53BAD44E9A3}"/>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Strategies</a:t>
                </a:r>
              </a:p>
            </p:txBody>
          </p:sp>
          <p:cxnSp>
            <p:nvCxnSpPr>
              <p:cNvPr id="1140" name="Straight Connector 1139">
                <a:extLst>
                  <a:ext uri="{FF2B5EF4-FFF2-40B4-BE49-F238E27FC236}">
                    <a16:creationId xmlns:a16="http://schemas.microsoft.com/office/drawing/2014/main" id="{DA110950-32C4-EC81-DD3E-CF1D34E7EE6B}"/>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36" name="Group 1135">
              <a:extLst>
                <a:ext uri="{FF2B5EF4-FFF2-40B4-BE49-F238E27FC236}">
                  <a16:creationId xmlns:a16="http://schemas.microsoft.com/office/drawing/2014/main" id="{A7DFB6F7-0E4E-405B-9C02-947796FD9C53}"/>
                </a:ext>
              </a:extLst>
            </p:cNvPr>
            <p:cNvGrpSpPr/>
            <p:nvPr/>
          </p:nvGrpSpPr>
          <p:grpSpPr>
            <a:xfrm>
              <a:off x="7624986" y="4662237"/>
              <a:ext cx="1080001" cy="319498"/>
              <a:chOff x="447867" y="6400802"/>
              <a:chExt cx="1080001" cy="359954"/>
            </a:xfrm>
          </p:grpSpPr>
          <p:sp>
            <p:nvSpPr>
              <p:cNvPr id="1137" name="Rectangle 1136">
                <a:extLst>
                  <a:ext uri="{FF2B5EF4-FFF2-40B4-BE49-F238E27FC236}">
                    <a16:creationId xmlns:a16="http://schemas.microsoft.com/office/drawing/2014/main" id="{6AF6A789-17D5-F59B-7558-A728901B38CA}"/>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panose="020B0604020202020204" pitchFamily="34" charset="0"/>
                    <a:cs typeface="Arial" panose="020B0604020202020204" pitchFamily="34" charset="0"/>
                  </a:rPr>
                  <a:t>Conclusion</a:t>
                </a:r>
                <a:endPar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1138" name="Straight Connector 1137">
                <a:extLst>
                  <a:ext uri="{FF2B5EF4-FFF2-40B4-BE49-F238E27FC236}">
                    <a16:creationId xmlns:a16="http://schemas.microsoft.com/office/drawing/2014/main" id="{42A01CB6-B69C-182B-E056-FFFE012D8729}"/>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331857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ctrTitle"/>
          </p:nvPr>
        </p:nvSpPr>
        <p:spPr>
          <a:xfrm>
            <a:off x="198869" y="161744"/>
            <a:ext cx="6401953" cy="419558"/>
          </a:xfrm>
          <a:prstGeom prst="rect">
            <a:avLst/>
          </a:prstGeom>
        </p:spPr>
        <p:txBody>
          <a:bodyPr spcFirstLastPara="1" wrap="square" lIns="91425" tIns="91425" rIns="91425" bIns="91425" anchor="ctr" anchorCtr="0">
            <a:noAutofit/>
          </a:bodyPr>
          <a:lstStyle/>
          <a:p>
            <a:r>
              <a:rPr lang="en" sz="2400"/>
              <a:t>Cluster Analysis</a:t>
            </a:r>
            <a:endParaRPr sz="2400"/>
          </a:p>
        </p:txBody>
      </p:sp>
      <p:pic>
        <p:nvPicPr>
          <p:cNvPr id="1030" name="Picture 6" descr="Ball Corporation Recognized by Several Leading Organizations for its  Sustainability and Workplace Achievements">
            <a:extLst>
              <a:ext uri="{FF2B5EF4-FFF2-40B4-BE49-F238E27FC236}">
                <a16:creationId xmlns:a16="http://schemas.microsoft.com/office/drawing/2014/main" id="{629D2B73-22F1-0C68-8AB0-05B513856C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009" r="24010"/>
          <a:stretch/>
        </p:blipFill>
        <p:spPr bwMode="auto">
          <a:xfrm>
            <a:off x="8458200" y="142164"/>
            <a:ext cx="521929" cy="52486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F942FE3-B99E-3F95-5E13-590C310334C0}"/>
              </a:ext>
            </a:extLst>
          </p:cNvPr>
          <p:cNvSpPr/>
          <p:nvPr/>
        </p:nvSpPr>
        <p:spPr>
          <a:xfrm>
            <a:off x="270309"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10" name="Google Shape;360;p36">
            <a:extLst>
              <a:ext uri="{FF2B5EF4-FFF2-40B4-BE49-F238E27FC236}">
                <a16:creationId xmlns:a16="http://schemas.microsoft.com/office/drawing/2014/main" id="{9061CC1C-74A9-86AB-38E0-E3F90D83BE95}"/>
              </a:ext>
            </a:extLst>
          </p:cNvPr>
          <p:cNvSpPr/>
          <p:nvPr/>
        </p:nvSpPr>
        <p:spPr>
          <a:xfrm rot="10800000" flipH="1">
            <a:off x="-212337" y="402537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95359A87-4F60-5232-1F6E-6B33386B7B4A}"/>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4C74F9B6-39EB-4E98-F25A-51E6DC670397}"/>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1111D3AA-C834-E64F-A24A-1E7B669665CA}"/>
              </a:ext>
            </a:extLst>
          </p:cNvPr>
          <p:cNvPicPr>
            <a:picLocks noChangeAspect="1"/>
          </p:cNvPicPr>
          <p:nvPr/>
        </p:nvPicPr>
        <p:blipFill>
          <a:blip r:embed="rId4"/>
          <a:stretch>
            <a:fillRect/>
          </a:stretch>
        </p:blipFill>
        <p:spPr>
          <a:xfrm>
            <a:off x="509174" y="927760"/>
            <a:ext cx="3709514" cy="3443845"/>
          </a:xfrm>
          <a:prstGeom prst="rect">
            <a:avLst/>
          </a:prstGeom>
        </p:spPr>
      </p:pic>
      <p:pic>
        <p:nvPicPr>
          <p:cNvPr id="5" name="Picture 4" descr="A graph of different colored lines&#10;&#10;Description automatically generated">
            <a:extLst>
              <a:ext uri="{FF2B5EF4-FFF2-40B4-BE49-F238E27FC236}">
                <a16:creationId xmlns:a16="http://schemas.microsoft.com/office/drawing/2014/main" id="{072874E0-0BCA-27AF-53EC-9966A94001EC}"/>
              </a:ext>
            </a:extLst>
          </p:cNvPr>
          <p:cNvPicPr>
            <a:picLocks noChangeAspect="1"/>
          </p:cNvPicPr>
          <p:nvPr/>
        </p:nvPicPr>
        <p:blipFill>
          <a:blip r:embed="rId5"/>
          <a:stretch>
            <a:fillRect/>
          </a:stretch>
        </p:blipFill>
        <p:spPr>
          <a:xfrm>
            <a:off x="4121660" y="1200057"/>
            <a:ext cx="4352225" cy="3171825"/>
          </a:xfrm>
          <a:prstGeom prst="rect">
            <a:avLst/>
          </a:prstGeom>
        </p:spPr>
      </p:pic>
    </p:spTree>
    <p:extLst>
      <p:ext uri="{BB962C8B-B14F-4D97-AF65-F5344CB8AC3E}">
        <p14:creationId xmlns:p14="http://schemas.microsoft.com/office/powerpoint/2010/main" val="6518153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ctrTitle"/>
          </p:nvPr>
        </p:nvSpPr>
        <p:spPr>
          <a:xfrm>
            <a:off x="198869" y="161744"/>
            <a:ext cx="6401953" cy="419558"/>
          </a:xfrm>
          <a:prstGeom prst="rect">
            <a:avLst/>
          </a:prstGeom>
        </p:spPr>
        <p:txBody>
          <a:bodyPr spcFirstLastPara="1" wrap="square" lIns="91425" tIns="91425" rIns="91425" bIns="91425" anchor="ctr" anchorCtr="0">
            <a:noAutofit/>
          </a:bodyPr>
          <a:lstStyle/>
          <a:p>
            <a:r>
              <a:rPr lang="en" sz="2400"/>
              <a:t>Staffing Analysis</a:t>
            </a:r>
            <a:endParaRPr sz="2400"/>
          </a:p>
        </p:txBody>
      </p:sp>
      <p:pic>
        <p:nvPicPr>
          <p:cNvPr id="1030" name="Picture 6" descr="Ball Corporation Recognized by Several Leading Organizations for its  Sustainability and Workplace Achievements">
            <a:extLst>
              <a:ext uri="{FF2B5EF4-FFF2-40B4-BE49-F238E27FC236}">
                <a16:creationId xmlns:a16="http://schemas.microsoft.com/office/drawing/2014/main" id="{629D2B73-22F1-0C68-8AB0-05B513856C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009" r="24010"/>
          <a:stretch/>
        </p:blipFill>
        <p:spPr bwMode="auto">
          <a:xfrm>
            <a:off x="8458200" y="142164"/>
            <a:ext cx="521929" cy="52486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F942FE3-B99E-3F95-5E13-590C310334C0}"/>
              </a:ext>
            </a:extLst>
          </p:cNvPr>
          <p:cNvSpPr/>
          <p:nvPr/>
        </p:nvSpPr>
        <p:spPr>
          <a:xfrm>
            <a:off x="270309"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10" name="Google Shape;360;p36">
            <a:extLst>
              <a:ext uri="{FF2B5EF4-FFF2-40B4-BE49-F238E27FC236}">
                <a16:creationId xmlns:a16="http://schemas.microsoft.com/office/drawing/2014/main" id="{9061CC1C-74A9-86AB-38E0-E3F90D83BE95}"/>
              </a:ext>
            </a:extLst>
          </p:cNvPr>
          <p:cNvSpPr/>
          <p:nvPr/>
        </p:nvSpPr>
        <p:spPr>
          <a:xfrm rot="10800000" flipH="1">
            <a:off x="-212337" y="402537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95359A87-4F60-5232-1F6E-6B33386B7B4A}"/>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4C74F9B6-39EB-4E98-F25A-51E6DC670397}"/>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E6050190-3AED-568A-B797-937E92BDBDD2}"/>
              </a:ext>
            </a:extLst>
          </p:cNvPr>
          <p:cNvPicPr>
            <a:picLocks noChangeAspect="1"/>
          </p:cNvPicPr>
          <p:nvPr/>
        </p:nvPicPr>
        <p:blipFill>
          <a:blip r:embed="rId4"/>
          <a:stretch>
            <a:fillRect/>
          </a:stretch>
        </p:blipFill>
        <p:spPr>
          <a:xfrm>
            <a:off x="943460" y="857250"/>
            <a:ext cx="6728443" cy="3786188"/>
          </a:xfrm>
          <a:prstGeom prst="rect">
            <a:avLst/>
          </a:prstGeom>
        </p:spPr>
      </p:pic>
    </p:spTree>
    <p:extLst>
      <p:ext uri="{BB962C8B-B14F-4D97-AF65-F5344CB8AC3E}">
        <p14:creationId xmlns:p14="http://schemas.microsoft.com/office/powerpoint/2010/main" val="37077491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ctrTitle"/>
          </p:nvPr>
        </p:nvSpPr>
        <p:spPr>
          <a:xfrm>
            <a:off x="198869" y="161744"/>
            <a:ext cx="6401953" cy="419558"/>
          </a:xfrm>
          <a:prstGeom prst="rect">
            <a:avLst/>
          </a:prstGeom>
        </p:spPr>
        <p:txBody>
          <a:bodyPr spcFirstLastPara="1" wrap="square" lIns="91425" tIns="91425" rIns="91425" bIns="91425" anchor="ctr" anchorCtr="0">
            <a:noAutofit/>
          </a:bodyPr>
          <a:lstStyle/>
          <a:p>
            <a:r>
              <a:rPr lang="en" sz="2400"/>
              <a:t>Time Series Analysis</a:t>
            </a:r>
            <a:endParaRPr sz="2400"/>
          </a:p>
        </p:txBody>
      </p:sp>
      <p:pic>
        <p:nvPicPr>
          <p:cNvPr id="1030" name="Picture 6" descr="Ball Corporation Recognized by Several Leading Organizations for its  Sustainability and Workplace Achievements">
            <a:extLst>
              <a:ext uri="{FF2B5EF4-FFF2-40B4-BE49-F238E27FC236}">
                <a16:creationId xmlns:a16="http://schemas.microsoft.com/office/drawing/2014/main" id="{629D2B73-22F1-0C68-8AB0-05B513856C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009" r="24010"/>
          <a:stretch/>
        </p:blipFill>
        <p:spPr bwMode="auto">
          <a:xfrm>
            <a:off x="8458200" y="142164"/>
            <a:ext cx="521929" cy="52486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F942FE3-B99E-3F95-5E13-590C310334C0}"/>
              </a:ext>
            </a:extLst>
          </p:cNvPr>
          <p:cNvSpPr/>
          <p:nvPr/>
        </p:nvSpPr>
        <p:spPr>
          <a:xfrm>
            <a:off x="270309"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10" name="Google Shape;360;p36">
            <a:extLst>
              <a:ext uri="{FF2B5EF4-FFF2-40B4-BE49-F238E27FC236}">
                <a16:creationId xmlns:a16="http://schemas.microsoft.com/office/drawing/2014/main" id="{9061CC1C-74A9-86AB-38E0-E3F90D83BE95}"/>
              </a:ext>
            </a:extLst>
          </p:cNvPr>
          <p:cNvSpPr/>
          <p:nvPr/>
        </p:nvSpPr>
        <p:spPr>
          <a:xfrm rot="10800000" flipH="1">
            <a:off x="-212337" y="402537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95359A87-4F60-5232-1F6E-6B33386B7B4A}"/>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4C74F9B6-39EB-4E98-F25A-51E6DC670397}"/>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graph of a graph with blue dots&#10;&#10;Description automatically generated">
            <a:extLst>
              <a:ext uri="{FF2B5EF4-FFF2-40B4-BE49-F238E27FC236}">
                <a16:creationId xmlns:a16="http://schemas.microsoft.com/office/drawing/2014/main" id="{DE4E5351-66B2-7D2E-CB05-E7D93DAD4365}"/>
              </a:ext>
            </a:extLst>
          </p:cNvPr>
          <p:cNvPicPr>
            <a:picLocks noChangeAspect="1"/>
          </p:cNvPicPr>
          <p:nvPr/>
        </p:nvPicPr>
        <p:blipFill>
          <a:blip r:embed="rId4"/>
          <a:stretch>
            <a:fillRect/>
          </a:stretch>
        </p:blipFill>
        <p:spPr>
          <a:xfrm>
            <a:off x="411933" y="1114425"/>
            <a:ext cx="3805283" cy="2793207"/>
          </a:xfrm>
          <a:prstGeom prst="rect">
            <a:avLst/>
          </a:prstGeom>
        </p:spPr>
      </p:pic>
      <p:pic>
        <p:nvPicPr>
          <p:cNvPr id="4" name="Picture 3" descr="A graph with blue dots and numbers&#10;&#10;Description automatically generated">
            <a:extLst>
              <a:ext uri="{FF2B5EF4-FFF2-40B4-BE49-F238E27FC236}">
                <a16:creationId xmlns:a16="http://schemas.microsoft.com/office/drawing/2014/main" id="{1E522D26-8B1A-7DC1-67C2-2465204B1FED}"/>
              </a:ext>
            </a:extLst>
          </p:cNvPr>
          <p:cNvPicPr>
            <a:picLocks noChangeAspect="1"/>
          </p:cNvPicPr>
          <p:nvPr/>
        </p:nvPicPr>
        <p:blipFill>
          <a:blip r:embed="rId5"/>
          <a:stretch>
            <a:fillRect/>
          </a:stretch>
        </p:blipFill>
        <p:spPr>
          <a:xfrm>
            <a:off x="4862922" y="1150144"/>
            <a:ext cx="3790131" cy="2714625"/>
          </a:xfrm>
          <a:prstGeom prst="rect">
            <a:avLst/>
          </a:prstGeom>
        </p:spPr>
      </p:pic>
    </p:spTree>
    <p:extLst>
      <p:ext uri="{BB962C8B-B14F-4D97-AF65-F5344CB8AC3E}">
        <p14:creationId xmlns:p14="http://schemas.microsoft.com/office/powerpoint/2010/main" val="2882951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ctrTitle"/>
          </p:nvPr>
        </p:nvSpPr>
        <p:spPr>
          <a:xfrm>
            <a:off x="198869" y="161744"/>
            <a:ext cx="6401953" cy="41955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t>Problem Statement &amp; Action Plan</a:t>
            </a:r>
            <a:endParaRPr sz="2400"/>
          </a:p>
        </p:txBody>
      </p:sp>
      <p:pic>
        <p:nvPicPr>
          <p:cNvPr id="1030" name="Picture 6" descr="Ball Corporation Recognized by Several Leading Organizations for its  Sustainability and Workplace Achievements">
            <a:extLst>
              <a:ext uri="{FF2B5EF4-FFF2-40B4-BE49-F238E27FC236}">
                <a16:creationId xmlns:a16="http://schemas.microsoft.com/office/drawing/2014/main" id="{629D2B73-22F1-0C68-8AB0-05B513856C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009" r="24010"/>
          <a:stretch/>
        </p:blipFill>
        <p:spPr bwMode="auto">
          <a:xfrm>
            <a:off x="8458200" y="142164"/>
            <a:ext cx="521929" cy="524866"/>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360;p36">
            <a:extLst>
              <a:ext uri="{FF2B5EF4-FFF2-40B4-BE49-F238E27FC236}">
                <a16:creationId xmlns:a16="http://schemas.microsoft.com/office/drawing/2014/main" id="{9061CC1C-74A9-86AB-38E0-E3F90D83BE95}"/>
              </a:ext>
            </a:extLst>
          </p:cNvPr>
          <p:cNvSpPr/>
          <p:nvPr/>
        </p:nvSpPr>
        <p:spPr>
          <a:xfrm rot="10800000" flipH="1">
            <a:off x="-212337" y="402537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95359A87-4F60-5232-1F6E-6B33386B7B4A}"/>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4C74F9B6-39EB-4E98-F25A-51E6DC670397}"/>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108;p45">
            <a:extLst>
              <a:ext uri="{FF2B5EF4-FFF2-40B4-BE49-F238E27FC236}">
                <a16:creationId xmlns:a16="http://schemas.microsoft.com/office/drawing/2014/main" id="{1F02D627-8ED3-AFD8-B12F-4A22CADC0083}"/>
              </a:ext>
            </a:extLst>
          </p:cNvPr>
          <p:cNvSpPr/>
          <p:nvPr/>
        </p:nvSpPr>
        <p:spPr>
          <a:xfrm>
            <a:off x="1775012" y="2193243"/>
            <a:ext cx="7011596" cy="2027168"/>
          </a:xfrm>
          <a:prstGeom prst="rect">
            <a:avLst/>
          </a:prstGeom>
          <a:solidFill>
            <a:srgbClr val="2B3252">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2109;p45">
            <a:extLst>
              <a:ext uri="{FF2B5EF4-FFF2-40B4-BE49-F238E27FC236}">
                <a16:creationId xmlns:a16="http://schemas.microsoft.com/office/drawing/2014/main" id="{44FC1B49-A51D-535A-7E3A-C2B1A80A51FE}"/>
              </a:ext>
            </a:extLst>
          </p:cNvPr>
          <p:cNvGrpSpPr/>
          <p:nvPr/>
        </p:nvGrpSpPr>
        <p:grpSpPr>
          <a:xfrm>
            <a:off x="1877193" y="2335394"/>
            <a:ext cx="1479339" cy="1324394"/>
            <a:chOff x="614638" y="3494950"/>
            <a:chExt cx="1794837" cy="1324394"/>
          </a:xfrm>
        </p:grpSpPr>
        <p:sp>
          <p:nvSpPr>
            <p:cNvPr id="8" name="Google Shape;2111;p45">
              <a:extLst>
                <a:ext uri="{FF2B5EF4-FFF2-40B4-BE49-F238E27FC236}">
                  <a16:creationId xmlns:a16="http://schemas.microsoft.com/office/drawing/2014/main" id="{CB6FAD05-2E0D-6BD6-BBDC-E06265E7963F}"/>
                </a:ext>
              </a:extLst>
            </p:cNvPr>
            <p:cNvSpPr txBox="1"/>
            <p:nvPr/>
          </p:nvSpPr>
          <p:spPr>
            <a:xfrm>
              <a:off x="614638" y="3982639"/>
              <a:ext cx="1764600" cy="83670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Identifying the relationships among the variables and their pattern</a:t>
              </a:r>
              <a:endParaRPr>
                <a:solidFill>
                  <a:schemeClr val="dk1"/>
                </a:solidFill>
                <a:latin typeface="Roboto"/>
                <a:ea typeface="Roboto"/>
                <a:cs typeface="Roboto"/>
                <a:sym typeface="Roboto"/>
              </a:endParaRPr>
            </a:p>
          </p:txBody>
        </p:sp>
        <p:sp>
          <p:nvSpPr>
            <p:cNvPr id="9" name="Google Shape;2112;p45">
              <a:extLst>
                <a:ext uri="{FF2B5EF4-FFF2-40B4-BE49-F238E27FC236}">
                  <a16:creationId xmlns:a16="http://schemas.microsoft.com/office/drawing/2014/main" id="{BAFEBAA2-9445-EE3C-3425-60C1E9E1AD1A}"/>
                </a:ext>
              </a:extLst>
            </p:cNvPr>
            <p:cNvSpPr/>
            <p:nvPr/>
          </p:nvSpPr>
          <p:spPr>
            <a:xfrm>
              <a:off x="644875" y="3494950"/>
              <a:ext cx="1764600" cy="457200"/>
            </a:xfrm>
            <a:prstGeom prst="roundRect">
              <a:avLst>
                <a:gd name="adj" fmla="val 0"/>
              </a:avLst>
            </a:prstGeom>
            <a:solidFill>
              <a:schemeClr val="accent1">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Fira Sans Extra Condensed"/>
                  <a:ea typeface="Fira Sans Extra Condensed"/>
                  <a:cs typeface="Fira Sans Extra Condensed"/>
                  <a:sym typeface="Fira Sans Extra Condensed"/>
                </a:rPr>
                <a:t>Exploratory Data Analysis</a:t>
              </a:r>
              <a:endParaRPr>
                <a:solidFill>
                  <a:schemeClr val="lt1"/>
                </a:solidFill>
              </a:endParaRPr>
            </a:p>
          </p:txBody>
        </p:sp>
      </p:grpSp>
      <p:grpSp>
        <p:nvGrpSpPr>
          <p:cNvPr id="13" name="Google Shape;2113;p45">
            <a:extLst>
              <a:ext uri="{FF2B5EF4-FFF2-40B4-BE49-F238E27FC236}">
                <a16:creationId xmlns:a16="http://schemas.microsoft.com/office/drawing/2014/main" id="{842AC24F-7EC3-68A0-10B7-1E4667D9E5F1}"/>
              </a:ext>
            </a:extLst>
          </p:cNvPr>
          <p:cNvGrpSpPr/>
          <p:nvPr/>
        </p:nvGrpSpPr>
        <p:grpSpPr>
          <a:xfrm>
            <a:off x="3564750" y="2335394"/>
            <a:ext cx="1610282" cy="1755694"/>
            <a:chOff x="2573290" y="3494950"/>
            <a:chExt cx="1953705" cy="1755694"/>
          </a:xfrm>
        </p:grpSpPr>
        <p:sp>
          <p:nvSpPr>
            <p:cNvPr id="15" name="Google Shape;2115;p45">
              <a:extLst>
                <a:ext uri="{FF2B5EF4-FFF2-40B4-BE49-F238E27FC236}">
                  <a16:creationId xmlns:a16="http://schemas.microsoft.com/office/drawing/2014/main" id="{0BE1EF35-BB18-4062-8372-DB8FCF184EEF}"/>
                </a:ext>
              </a:extLst>
            </p:cNvPr>
            <p:cNvSpPr txBox="1"/>
            <p:nvPr/>
          </p:nvSpPr>
          <p:spPr>
            <a:xfrm>
              <a:off x="2573290" y="3982639"/>
              <a:ext cx="1953705" cy="126800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Determination of optimum workforce and successful facility using </a:t>
              </a:r>
              <a:r>
                <a:rPr lang="en" err="1">
                  <a:solidFill>
                    <a:schemeClr val="dk1"/>
                  </a:solidFill>
                  <a:latin typeface="Roboto"/>
                  <a:ea typeface="Roboto"/>
                  <a:cs typeface="Roboto"/>
                  <a:sym typeface="Roboto"/>
                </a:rPr>
                <a:t>scipy</a:t>
              </a:r>
              <a:r>
                <a:rPr lang="en">
                  <a:solidFill>
                    <a:schemeClr val="dk1"/>
                  </a:solidFill>
                  <a:latin typeface="Roboto"/>
                  <a:ea typeface="Roboto"/>
                  <a:cs typeface="Roboto"/>
                  <a:sym typeface="Roboto"/>
                </a:rPr>
                <a:t> library</a:t>
              </a:r>
              <a:endParaRPr>
                <a:solidFill>
                  <a:schemeClr val="dk1"/>
                </a:solidFill>
                <a:latin typeface="Roboto"/>
                <a:ea typeface="Roboto"/>
                <a:cs typeface="Roboto"/>
                <a:sym typeface="Roboto"/>
              </a:endParaRPr>
            </a:p>
          </p:txBody>
        </p:sp>
        <p:sp>
          <p:nvSpPr>
            <p:cNvPr id="16" name="Google Shape;2116;p45">
              <a:extLst>
                <a:ext uri="{FF2B5EF4-FFF2-40B4-BE49-F238E27FC236}">
                  <a16:creationId xmlns:a16="http://schemas.microsoft.com/office/drawing/2014/main" id="{53D1AE5B-AD41-47BD-80F0-7E6F89ED8B24}"/>
                </a:ext>
              </a:extLst>
            </p:cNvPr>
            <p:cNvSpPr/>
            <p:nvPr/>
          </p:nvSpPr>
          <p:spPr>
            <a:xfrm>
              <a:off x="2667843" y="3494950"/>
              <a:ext cx="1764600" cy="457200"/>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tx1"/>
                  </a:solidFill>
                  <a:latin typeface="Fira Sans Extra Condensed"/>
                  <a:ea typeface="Fira Sans Extra Condensed"/>
                  <a:cs typeface="Fira Sans Extra Condensed"/>
                  <a:sym typeface="Fira Sans Extra Condensed"/>
                </a:rPr>
                <a:t>Optimum Workforce</a:t>
              </a:r>
              <a:endParaRPr>
                <a:solidFill>
                  <a:schemeClr val="tx1"/>
                </a:solidFill>
              </a:endParaRPr>
            </a:p>
          </p:txBody>
        </p:sp>
      </p:grpSp>
      <p:grpSp>
        <p:nvGrpSpPr>
          <p:cNvPr id="23" name="Google Shape;2117;p45">
            <a:extLst>
              <a:ext uri="{FF2B5EF4-FFF2-40B4-BE49-F238E27FC236}">
                <a16:creationId xmlns:a16="http://schemas.microsoft.com/office/drawing/2014/main" id="{2D04E5A8-926D-6D40-3F7A-74B2EDD46F1E}"/>
              </a:ext>
            </a:extLst>
          </p:cNvPr>
          <p:cNvGrpSpPr/>
          <p:nvPr/>
        </p:nvGrpSpPr>
        <p:grpSpPr>
          <a:xfrm>
            <a:off x="5248278" y="2335393"/>
            <a:ext cx="1853623" cy="1886332"/>
            <a:chOff x="4548569" y="3494949"/>
            <a:chExt cx="2248944" cy="1886332"/>
          </a:xfrm>
        </p:grpSpPr>
        <p:sp>
          <p:nvSpPr>
            <p:cNvPr id="25" name="Google Shape;2119;p45">
              <a:extLst>
                <a:ext uri="{FF2B5EF4-FFF2-40B4-BE49-F238E27FC236}">
                  <a16:creationId xmlns:a16="http://schemas.microsoft.com/office/drawing/2014/main" id="{BF713E75-01DE-01DA-805F-F2B9BD5920E4}"/>
                </a:ext>
              </a:extLst>
            </p:cNvPr>
            <p:cNvSpPr txBox="1"/>
            <p:nvPr/>
          </p:nvSpPr>
          <p:spPr>
            <a:xfrm>
              <a:off x="4548569" y="3988944"/>
              <a:ext cx="2248944" cy="139233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Creating dynamic dashboard to monitor the big 4 operational metrics and their drivers</a:t>
              </a:r>
              <a:endParaRPr>
                <a:solidFill>
                  <a:schemeClr val="dk1"/>
                </a:solidFill>
                <a:latin typeface="Roboto"/>
                <a:ea typeface="Roboto"/>
                <a:cs typeface="Roboto"/>
                <a:sym typeface="Roboto"/>
              </a:endParaRPr>
            </a:p>
          </p:txBody>
        </p:sp>
        <p:sp>
          <p:nvSpPr>
            <p:cNvPr id="26" name="Google Shape;2120;p45">
              <a:extLst>
                <a:ext uri="{FF2B5EF4-FFF2-40B4-BE49-F238E27FC236}">
                  <a16:creationId xmlns:a16="http://schemas.microsoft.com/office/drawing/2014/main" id="{DAC991DD-466D-F368-3D2E-B1412B419B3D}"/>
                </a:ext>
              </a:extLst>
            </p:cNvPr>
            <p:cNvSpPr/>
            <p:nvPr/>
          </p:nvSpPr>
          <p:spPr>
            <a:xfrm>
              <a:off x="4731989" y="3494949"/>
              <a:ext cx="1764600" cy="457201"/>
            </a:xfrm>
            <a:prstGeom prst="roundRect">
              <a:avLst>
                <a:gd name="adj" fmla="val 0"/>
              </a:avLst>
            </a:prstGeom>
            <a:solidFill>
              <a:schemeClr val="accent1">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Fira Sans Extra Condensed"/>
                  <a:ea typeface="Fira Sans Extra Condensed"/>
                  <a:cs typeface="Fira Sans Extra Condensed"/>
                  <a:sym typeface="Fira Sans Extra Condensed"/>
                </a:rPr>
                <a:t>Dynamic Dashboard</a:t>
              </a:r>
              <a:endParaRPr>
                <a:solidFill>
                  <a:schemeClr val="lt1"/>
                </a:solidFill>
              </a:endParaRPr>
            </a:p>
          </p:txBody>
        </p:sp>
      </p:grpSp>
      <p:grpSp>
        <p:nvGrpSpPr>
          <p:cNvPr id="27" name="Google Shape;2121;p45">
            <a:extLst>
              <a:ext uri="{FF2B5EF4-FFF2-40B4-BE49-F238E27FC236}">
                <a16:creationId xmlns:a16="http://schemas.microsoft.com/office/drawing/2014/main" id="{7B7B4B84-0C84-E8D2-14FC-0B95743D43DB}"/>
              </a:ext>
            </a:extLst>
          </p:cNvPr>
          <p:cNvGrpSpPr/>
          <p:nvPr/>
        </p:nvGrpSpPr>
        <p:grpSpPr>
          <a:xfrm>
            <a:off x="7185927" y="2335394"/>
            <a:ext cx="1462369" cy="1617962"/>
            <a:chOff x="6775863" y="3494950"/>
            <a:chExt cx="1774247" cy="1617962"/>
          </a:xfrm>
        </p:grpSpPr>
        <p:sp>
          <p:nvSpPr>
            <p:cNvPr id="39" name="Google Shape;2123;p45">
              <a:extLst>
                <a:ext uri="{FF2B5EF4-FFF2-40B4-BE49-F238E27FC236}">
                  <a16:creationId xmlns:a16="http://schemas.microsoft.com/office/drawing/2014/main" id="{A694B41E-801B-B10D-9B64-D1FF37EA3D2A}"/>
                </a:ext>
              </a:extLst>
            </p:cNvPr>
            <p:cNvSpPr txBox="1"/>
            <p:nvPr/>
          </p:nvSpPr>
          <p:spPr>
            <a:xfrm>
              <a:off x="6785510" y="3995105"/>
              <a:ext cx="1764600" cy="111780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Recommending strategies to achieve optimum workforce</a:t>
              </a:r>
              <a:endParaRPr>
                <a:solidFill>
                  <a:schemeClr val="dk1"/>
                </a:solidFill>
                <a:latin typeface="Roboto"/>
                <a:ea typeface="Roboto"/>
                <a:cs typeface="Roboto"/>
                <a:sym typeface="Roboto"/>
              </a:endParaRPr>
            </a:p>
          </p:txBody>
        </p:sp>
        <p:sp>
          <p:nvSpPr>
            <p:cNvPr id="40" name="Google Shape;2124;p45">
              <a:extLst>
                <a:ext uri="{FF2B5EF4-FFF2-40B4-BE49-F238E27FC236}">
                  <a16:creationId xmlns:a16="http://schemas.microsoft.com/office/drawing/2014/main" id="{33C6D2B4-FA57-E522-2B61-E237CCB66A34}"/>
                </a:ext>
              </a:extLst>
            </p:cNvPr>
            <p:cNvSpPr/>
            <p:nvPr/>
          </p:nvSpPr>
          <p:spPr>
            <a:xfrm>
              <a:off x="6775863" y="3494950"/>
              <a:ext cx="1764600" cy="457200"/>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tx1"/>
                  </a:solidFill>
                  <a:latin typeface="Fira Sans Extra Condensed"/>
                  <a:ea typeface="Fira Sans Extra Condensed"/>
                  <a:cs typeface="Fira Sans Extra Condensed"/>
                  <a:sym typeface="Fira Sans Extra Condensed"/>
                </a:rPr>
                <a:t>Strategies and Recommendations</a:t>
              </a:r>
              <a:endParaRPr>
                <a:solidFill>
                  <a:schemeClr val="tx1"/>
                </a:solidFill>
              </a:endParaRPr>
            </a:p>
          </p:txBody>
        </p:sp>
      </p:grpSp>
      <p:cxnSp>
        <p:nvCxnSpPr>
          <p:cNvPr id="41" name="Google Shape;2125;p45">
            <a:extLst>
              <a:ext uri="{FF2B5EF4-FFF2-40B4-BE49-F238E27FC236}">
                <a16:creationId xmlns:a16="http://schemas.microsoft.com/office/drawing/2014/main" id="{5166B91C-339F-04D2-E844-D3D42099844A}"/>
              </a:ext>
            </a:extLst>
          </p:cNvPr>
          <p:cNvCxnSpPr>
            <a:cxnSpLocks/>
            <a:stCxn id="9" idx="3"/>
            <a:endCxn id="16" idx="1"/>
          </p:cNvCxnSpPr>
          <p:nvPr/>
        </p:nvCxnSpPr>
        <p:spPr>
          <a:xfrm>
            <a:off x="3356532" y="2563994"/>
            <a:ext cx="286150" cy="0"/>
          </a:xfrm>
          <a:prstGeom prst="straightConnector1">
            <a:avLst/>
          </a:prstGeom>
          <a:noFill/>
          <a:ln w="9525" cap="flat" cmpd="sng">
            <a:solidFill>
              <a:schemeClr val="dk2"/>
            </a:solidFill>
            <a:prstDash val="solid"/>
            <a:round/>
            <a:headEnd type="none" w="med" len="med"/>
            <a:tailEnd type="triangle" w="med" len="med"/>
          </a:ln>
        </p:spPr>
      </p:cxnSp>
      <p:cxnSp>
        <p:nvCxnSpPr>
          <p:cNvPr id="42" name="Google Shape;2126;p45">
            <a:extLst>
              <a:ext uri="{FF2B5EF4-FFF2-40B4-BE49-F238E27FC236}">
                <a16:creationId xmlns:a16="http://schemas.microsoft.com/office/drawing/2014/main" id="{7288C7E8-B85D-35F3-E8FB-2EA9DA08927D}"/>
              </a:ext>
            </a:extLst>
          </p:cNvPr>
          <p:cNvCxnSpPr>
            <a:cxnSpLocks/>
            <a:stCxn id="16" idx="3"/>
          </p:cNvCxnSpPr>
          <p:nvPr/>
        </p:nvCxnSpPr>
        <p:spPr>
          <a:xfrm>
            <a:off x="5097100" y="2563994"/>
            <a:ext cx="302356" cy="0"/>
          </a:xfrm>
          <a:prstGeom prst="straightConnector1">
            <a:avLst/>
          </a:prstGeom>
          <a:noFill/>
          <a:ln w="9525" cap="flat" cmpd="sng">
            <a:solidFill>
              <a:schemeClr val="dk2"/>
            </a:solidFill>
            <a:prstDash val="solid"/>
            <a:round/>
            <a:headEnd type="none" w="med" len="med"/>
            <a:tailEnd type="triangle" w="med" len="med"/>
          </a:ln>
        </p:spPr>
      </p:cxnSp>
      <p:cxnSp>
        <p:nvCxnSpPr>
          <p:cNvPr id="43" name="Google Shape;2127;p45">
            <a:extLst>
              <a:ext uri="{FF2B5EF4-FFF2-40B4-BE49-F238E27FC236}">
                <a16:creationId xmlns:a16="http://schemas.microsoft.com/office/drawing/2014/main" id="{4D0E87DA-0A2C-0CD1-27C6-6A4106A7FBFC}"/>
              </a:ext>
            </a:extLst>
          </p:cNvPr>
          <p:cNvCxnSpPr>
            <a:cxnSpLocks/>
          </p:cNvCxnSpPr>
          <p:nvPr/>
        </p:nvCxnSpPr>
        <p:spPr>
          <a:xfrm>
            <a:off x="6853873" y="2563994"/>
            <a:ext cx="332056" cy="0"/>
          </a:xfrm>
          <a:prstGeom prst="straightConnector1">
            <a:avLst/>
          </a:prstGeom>
          <a:noFill/>
          <a:ln w="9525" cap="flat" cmpd="sng">
            <a:solidFill>
              <a:schemeClr val="dk2"/>
            </a:solidFill>
            <a:prstDash val="solid"/>
            <a:round/>
            <a:headEnd type="none" w="med" len="med"/>
            <a:tailEnd type="triangle" w="med" len="med"/>
          </a:ln>
        </p:spPr>
      </p:cxnSp>
      <p:sp>
        <p:nvSpPr>
          <p:cNvPr id="44" name="Google Shape;2108;p45">
            <a:extLst>
              <a:ext uri="{FF2B5EF4-FFF2-40B4-BE49-F238E27FC236}">
                <a16:creationId xmlns:a16="http://schemas.microsoft.com/office/drawing/2014/main" id="{EC82716E-C663-FEF1-B73D-D87579A2DEFC}"/>
              </a:ext>
            </a:extLst>
          </p:cNvPr>
          <p:cNvSpPr/>
          <p:nvPr/>
        </p:nvSpPr>
        <p:spPr>
          <a:xfrm>
            <a:off x="1775012" y="1062259"/>
            <a:ext cx="7011596" cy="979228"/>
          </a:xfrm>
          <a:prstGeom prst="rect">
            <a:avLst/>
          </a:prstGeom>
          <a:solidFill>
            <a:schemeClr val="accent1">
              <a:lumMod val="75000"/>
              <a:alpha val="12549"/>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Identifying what constitutes a successful manufacturing facility and key drivers for assessing the overall organizational health of manufacturing facilities in relation to the people who work in Ball Corporation</a:t>
            </a:r>
          </a:p>
        </p:txBody>
      </p:sp>
      <p:grpSp>
        <p:nvGrpSpPr>
          <p:cNvPr id="63" name="Group 62">
            <a:extLst>
              <a:ext uri="{FF2B5EF4-FFF2-40B4-BE49-F238E27FC236}">
                <a16:creationId xmlns:a16="http://schemas.microsoft.com/office/drawing/2014/main" id="{0A69836B-E529-7FDB-184A-6D6D70761D16}"/>
              </a:ext>
            </a:extLst>
          </p:cNvPr>
          <p:cNvGrpSpPr/>
          <p:nvPr/>
        </p:nvGrpSpPr>
        <p:grpSpPr>
          <a:xfrm>
            <a:off x="1118261" y="4662237"/>
            <a:ext cx="7586726" cy="319523"/>
            <a:chOff x="1118261" y="4662237"/>
            <a:chExt cx="7586726" cy="319523"/>
          </a:xfrm>
        </p:grpSpPr>
        <p:grpSp>
          <p:nvGrpSpPr>
            <p:cNvPr id="1024" name="Group 1023">
              <a:extLst>
                <a:ext uri="{FF2B5EF4-FFF2-40B4-BE49-F238E27FC236}">
                  <a16:creationId xmlns:a16="http://schemas.microsoft.com/office/drawing/2014/main" id="{42C00C2D-A620-96A1-30CC-3D169E708FC7}"/>
                </a:ext>
              </a:extLst>
            </p:cNvPr>
            <p:cNvGrpSpPr/>
            <p:nvPr/>
          </p:nvGrpSpPr>
          <p:grpSpPr>
            <a:xfrm>
              <a:off x="1118261" y="4662262"/>
              <a:ext cx="1080001" cy="319498"/>
              <a:chOff x="447867" y="6400802"/>
              <a:chExt cx="1080001" cy="359954"/>
            </a:xfrm>
          </p:grpSpPr>
          <p:sp>
            <p:nvSpPr>
              <p:cNvPr id="1041" name="Rectangle 1040">
                <a:extLst>
                  <a:ext uri="{FF2B5EF4-FFF2-40B4-BE49-F238E27FC236}">
                    <a16:creationId xmlns:a16="http://schemas.microsoft.com/office/drawing/2014/main" id="{5041D18D-79F2-28D1-6B2A-456423AA7510}"/>
                  </a:ext>
                </a:extLst>
              </p:cNvPr>
              <p:cNvSpPr/>
              <p:nvPr/>
            </p:nvSpPr>
            <p:spPr>
              <a:xfrm>
                <a:off x="447868" y="6462680"/>
                <a:ext cx="1080000" cy="29807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Overview</a:t>
                </a:r>
              </a:p>
            </p:txBody>
          </p:sp>
          <p:cxnSp>
            <p:nvCxnSpPr>
              <p:cNvPr id="1042" name="Straight Connector 1041">
                <a:extLst>
                  <a:ext uri="{FF2B5EF4-FFF2-40B4-BE49-F238E27FC236}">
                    <a16:creationId xmlns:a16="http://schemas.microsoft.com/office/drawing/2014/main" id="{4C0E7DC4-B735-CEA6-1E2F-E3EAE0C282EE}"/>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5" name="Group 1024">
              <a:extLst>
                <a:ext uri="{FF2B5EF4-FFF2-40B4-BE49-F238E27FC236}">
                  <a16:creationId xmlns:a16="http://schemas.microsoft.com/office/drawing/2014/main" id="{4D3FFC8A-881E-46CB-D7C4-9903D1129817}"/>
                </a:ext>
              </a:extLst>
            </p:cNvPr>
            <p:cNvGrpSpPr/>
            <p:nvPr/>
          </p:nvGrpSpPr>
          <p:grpSpPr>
            <a:xfrm>
              <a:off x="2419606" y="4662257"/>
              <a:ext cx="1080001" cy="319498"/>
              <a:chOff x="447867" y="6400802"/>
              <a:chExt cx="1080001" cy="359954"/>
            </a:xfrm>
          </p:grpSpPr>
          <p:sp>
            <p:nvSpPr>
              <p:cNvPr id="1039" name="Rectangle 1038">
                <a:extLst>
                  <a:ext uri="{FF2B5EF4-FFF2-40B4-BE49-F238E27FC236}">
                    <a16:creationId xmlns:a16="http://schemas.microsoft.com/office/drawing/2014/main" id="{D51F28A1-8E15-21A9-657A-2EDF4590C802}"/>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Exploratory Data Analysis</a:t>
                </a:r>
              </a:p>
            </p:txBody>
          </p:sp>
          <p:cxnSp>
            <p:nvCxnSpPr>
              <p:cNvPr id="1040" name="Straight Connector 1039">
                <a:extLst>
                  <a:ext uri="{FF2B5EF4-FFF2-40B4-BE49-F238E27FC236}">
                    <a16:creationId xmlns:a16="http://schemas.microsoft.com/office/drawing/2014/main" id="{389B4E07-5041-39FE-7A7B-11B7DAAF44F1}"/>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6" name="Group 1025">
              <a:extLst>
                <a:ext uri="{FF2B5EF4-FFF2-40B4-BE49-F238E27FC236}">
                  <a16:creationId xmlns:a16="http://schemas.microsoft.com/office/drawing/2014/main" id="{5949E55F-74DD-202A-1B77-C28D1160CE56}"/>
                </a:ext>
              </a:extLst>
            </p:cNvPr>
            <p:cNvGrpSpPr/>
            <p:nvPr/>
          </p:nvGrpSpPr>
          <p:grpSpPr>
            <a:xfrm>
              <a:off x="3720951" y="4662252"/>
              <a:ext cx="1080001" cy="319498"/>
              <a:chOff x="447867" y="6400802"/>
              <a:chExt cx="1080001" cy="359954"/>
            </a:xfrm>
          </p:grpSpPr>
          <p:sp>
            <p:nvSpPr>
              <p:cNvPr id="1037" name="Rectangle 1036">
                <a:extLst>
                  <a:ext uri="{FF2B5EF4-FFF2-40B4-BE49-F238E27FC236}">
                    <a16:creationId xmlns:a16="http://schemas.microsoft.com/office/drawing/2014/main" id="{53808D62-DB31-2143-64FD-29425ADF9115}"/>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Optimum Workforce</a:t>
                </a:r>
              </a:p>
            </p:txBody>
          </p:sp>
          <p:cxnSp>
            <p:nvCxnSpPr>
              <p:cNvPr id="1038" name="Straight Connector 1037">
                <a:extLst>
                  <a:ext uri="{FF2B5EF4-FFF2-40B4-BE49-F238E27FC236}">
                    <a16:creationId xmlns:a16="http://schemas.microsoft.com/office/drawing/2014/main" id="{F60DEEE7-6534-B5D1-F4C1-FA3E03BA27CD}"/>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7" name="Group 1026">
              <a:extLst>
                <a:ext uri="{FF2B5EF4-FFF2-40B4-BE49-F238E27FC236}">
                  <a16:creationId xmlns:a16="http://schemas.microsoft.com/office/drawing/2014/main" id="{26A4888D-CD8C-0ACC-80C4-386B50C2DFCE}"/>
                </a:ext>
              </a:extLst>
            </p:cNvPr>
            <p:cNvGrpSpPr/>
            <p:nvPr/>
          </p:nvGrpSpPr>
          <p:grpSpPr>
            <a:xfrm>
              <a:off x="5022296" y="4662247"/>
              <a:ext cx="1080001" cy="319498"/>
              <a:chOff x="447867" y="6400802"/>
              <a:chExt cx="1080001" cy="359954"/>
            </a:xfrm>
          </p:grpSpPr>
          <p:sp>
            <p:nvSpPr>
              <p:cNvPr id="1035" name="Rectangle 1034">
                <a:extLst>
                  <a:ext uri="{FF2B5EF4-FFF2-40B4-BE49-F238E27FC236}">
                    <a16:creationId xmlns:a16="http://schemas.microsoft.com/office/drawing/2014/main" id="{BD353C54-042D-A96D-45BE-D55105FD7A4B}"/>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Dynamic Dashboard</a:t>
                </a:r>
              </a:p>
            </p:txBody>
          </p:sp>
          <p:cxnSp>
            <p:nvCxnSpPr>
              <p:cNvPr id="1036" name="Straight Connector 1035">
                <a:extLst>
                  <a:ext uri="{FF2B5EF4-FFF2-40B4-BE49-F238E27FC236}">
                    <a16:creationId xmlns:a16="http://schemas.microsoft.com/office/drawing/2014/main" id="{2727D302-9A3B-7CAE-E15F-78AF2338F215}"/>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8" name="Group 1027">
              <a:extLst>
                <a:ext uri="{FF2B5EF4-FFF2-40B4-BE49-F238E27FC236}">
                  <a16:creationId xmlns:a16="http://schemas.microsoft.com/office/drawing/2014/main" id="{D774A1E1-AED6-AC5D-E0AE-734DBF2D2D60}"/>
                </a:ext>
              </a:extLst>
            </p:cNvPr>
            <p:cNvGrpSpPr/>
            <p:nvPr/>
          </p:nvGrpSpPr>
          <p:grpSpPr>
            <a:xfrm>
              <a:off x="6323641" y="4662242"/>
              <a:ext cx="1080001" cy="319498"/>
              <a:chOff x="447867" y="6400802"/>
              <a:chExt cx="1080001" cy="359954"/>
            </a:xfrm>
          </p:grpSpPr>
          <p:sp>
            <p:nvSpPr>
              <p:cNvPr id="1033" name="Rectangle 1032">
                <a:extLst>
                  <a:ext uri="{FF2B5EF4-FFF2-40B4-BE49-F238E27FC236}">
                    <a16:creationId xmlns:a16="http://schemas.microsoft.com/office/drawing/2014/main" id="{14C54B73-8607-8034-9600-F8C985B3D64C}"/>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Strategies</a:t>
                </a:r>
              </a:p>
            </p:txBody>
          </p:sp>
          <p:cxnSp>
            <p:nvCxnSpPr>
              <p:cNvPr id="1034" name="Straight Connector 1033">
                <a:extLst>
                  <a:ext uri="{FF2B5EF4-FFF2-40B4-BE49-F238E27FC236}">
                    <a16:creationId xmlns:a16="http://schemas.microsoft.com/office/drawing/2014/main" id="{FA2F1C51-D8F6-9B62-4C50-0BDB2200ADCF}"/>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9" name="Group 1028">
              <a:extLst>
                <a:ext uri="{FF2B5EF4-FFF2-40B4-BE49-F238E27FC236}">
                  <a16:creationId xmlns:a16="http://schemas.microsoft.com/office/drawing/2014/main" id="{4AF47CD6-62F2-5E32-526E-F3A1A407E1C4}"/>
                </a:ext>
              </a:extLst>
            </p:cNvPr>
            <p:cNvGrpSpPr/>
            <p:nvPr/>
          </p:nvGrpSpPr>
          <p:grpSpPr>
            <a:xfrm>
              <a:off x="7624986" y="4662237"/>
              <a:ext cx="1080001" cy="319498"/>
              <a:chOff x="447867" y="6400802"/>
              <a:chExt cx="1080001" cy="359954"/>
            </a:xfrm>
          </p:grpSpPr>
          <p:sp>
            <p:nvSpPr>
              <p:cNvPr id="1031" name="Rectangle 1030">
                <a:extLst>
                  <a:ext uri="{FF2B5EF4-FFF2-40B4-BE49-F238E27FC236}">
                    <a16:creationId xmlns:a16="http://schemas.microsoft.com/office/drawing/2014/main" id="{B2F5C3F5-BBA7-44D5-B236-96F8350C769D}"/>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panose="020B0604020202020204" pitchFamily="34" charset="0"/>
                    <a:cs typeface="Arial" panose="020B0604020202020204" pitchFamily="34" charset="0"/>
                  </a:rPr>
                  <a:t>Conclusion</a:t>
                </a:r>
                <a:endPar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1032" name="Straight Connector 1031">
                <a:extLst>
                  <a:ext uri="{FF2B5EF4-FFF2-40B4-BE49-F238E27FC236}">
                    <a16:creationId xmlns:a16="http://schemas.microsoft.com/office/drawing/2014/main" id="{693A0C2A-E7E8-B7BA-70C7-E87A9FA4A852}"/>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043" name="Google Shape;2090;p33">
            <a:extLst>
              <a:ext uri="{FF2B5EF4-FFF2-40B4-BE49-F238E27FC236}">
                <a16:creationId xmlns:a16="http://schemas.microsoft.com/office/drawing/2014/main" id="{41FE06C4-7647-D160-A0F1-5CD3576489D1}"/>
              </a:ext>
            </a:extLst>
          </p:cNvPr>
          <p:cNvSpPr txBox="1"/>
          <p:nvPr/>
        </p:nvSpPr>
        <p:spPr>
          <a:xfrm>
            <a:off x="270309" y="1364360"/>
            <a:ext cx="1383679" cy="348600"/>
          </a:xfrm>
          <a:prstGeom prst="rect">
            <a:avLst/>
          </a:prstGeom>
          <a:noFill/>
          <a:ln>
            <a:noFill/>
          </a:ln>
        </p:spPr>
        <p:txBody>
          <a:bodyPr spcFirstLastPara="1" wrap="square" lIns="91425" tIns="91425" rIns="91425" bIns="91425" anchor="ctr" anchorCtr="0">
            <a:noAutofit/>
          </a:bodyPr>
          <a:lstStyle/>
          <a:p>
            <a:pPr algn="ctr">
              <a:buSzPts val="1100"/>
            </a:pPr>
            <a:r>
              <a:rPr lang="en" sz="1800" b="1">
                <a:latin typeface="Fira Sans Extra Condensed"/>
                <a:ea typeface="Fira Sans Extra Condensed"/>
                <a:cs typeface="Fira Sans Extra Condensed"/>
                <a:sym typeface="Fira Sans Extra Condensed"/>
              </a:rPr>
              <a:t>Problem Statement</a:t>
            </a:r>
            <a:endParaRPr sz="1800" b="1">
              <a:latin typeface="Fira Sans Extra Condensed"/>
              <a:ea typeface="Fira Sans Extra Condensed"/>
              <a:cs typeface="Fira Sans Extra Condensed"/>
              <a:sym typeface="Fira Sans Extra Condensed"/>
            </a:endParaRPr>
          </a:p>
        </p:txBody>
      </p:sp>
      <p:sp>
        <p:nvSpPr>
          <p:cNvPr id="1044" name="Rectangle 1043">
            <a:extLst>
              <a:ext uri="{FF2B5EF4-FFF2-40B4-BE49-F238E27FC236}">
                <a16:creationId xmlns:a16="http://schemas.microsoft.com/office/drawing/2014/main" id="{FBD008EB-7D2E-0564-C41C-3DD58164190B}"/>
              </a:ext>
            </a:extLst>
          </p:cNvPr>
          <p:cNvSpPr/>
          <p:nvPr/>
        </p:nvSpPr>
        <p:spPr>
          <a:xfrm>
            <a:off x="270309"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1045" name="Google Shape;2090;p33">
            <a:extLst>
              <a:ext uri="{FF2B5EF4-FFF2-40B4-BE49-F238E27FC236}">
                <a16:creationId xmlns:a16="http://schemas.microsoft.com/office/drawing/2014/main" id="{9CDF1B2E-155E-0A7A-6438-DC3FC5D598C6}"/>
              </a:ext>
            </a:extLst>
          </p:cNvPr>
          <p:cNvSpPr txBox="1"/>
          <p:nvPr/>
        </p:nvSpPr>
        <p:spPr>
          <a:xfrm>
            <a:off x="278896" y="2823083"/>
            <a:ext cx="1383679" cy="348600"/>
          </a:xfrm>
          <a:prstGeom prst="rect">
            <a:avLst/>
          </a:prstGeom>
          <a:noFill/>
          <a:ln>
            <a:noFill/>
          </a:ln>
        </p:spPr>
        <p:txBody>
          <a:bodyPr spcFirstLastPara="1" wrap="square" lIns="91425" tIns="91425" rIns="91425" bIns="91425" anchor="ctr" anchorCtr="0">
            <a:noAutofit/>
          </a:bodyPr>
          <a:lstStyle/>
          <a:p>
            <a:pPr algn="ctr">
              <a:buSzPts val="1100"/>
            </a:pPr>
            <a:r>
              <a:rPr lang="en" sz="1800" b="1">
                <a:latin typeface="Fira Sans Extra Condensed"/>
                <a:ea typeface="Fira Sans Extra Condensed"/>
                <a:cs typeface="Fira Sans Extra Condensed"/>
                <a:sym typeface="Fira Sans Extra Condensed"/>
              </a:rPr>
              <a:t>Action</a:t>
            </a:r>
          </a:p>
          <a:p>
            <a:pPr algn="ctr">
              <a:buSzPts val="1100"/>
            </a:pPr>
            <a:r>
              <a:rPr lang="en" sz="1800" b="1">
                <a:latin typeface="Fira Sans Extra Condensed"/>
                <a:ea typeface="Fira Sans Extra Condensed"/>
                <a:cs typeface="Fira Sans Extra Condensed"/>
                <a:sym typeface="Fira Sans Extra Condensed"/>
              </a:rPr>
              <a:t>Plan</a:t>
            </a:r>
            <a:endParaRPr sz="1800" b="1">
              <a:latin typeface="Fira Sans Extra Condensed"/>
              <a:ea typeface="Fira Sans Extra Condensed"/>
              <a:cs typeface="Fira Sans Extra Condensed"/>
              <a:sym typeface="Fira Sans Extra Condensed"/>
            </a:endParaRPr>
          </a:p>
        </p:txBody>
      </p:sp>
    </p:spTree>
    <p:extLst>
      <p:ext uri="{BB962C8B-B14F-4D97-AF65-F5344CB8AC3E}">
        <p14:creationId xmlns:p14="http://schemas.microsoft.com/office/powerpoint/2010/main" val="948018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ctrTitle"/>
          </p:nvPr>
        </p:nvSpPr>
        <p:spPr>
          <a:xfrm>
            <a:off x="1747275" y="1971686"/>
            <a:ext cx="5638524" cy="968121"/>
          </a:xfrm>
          <a:prstGeom prst="rect">
            <a:avLst/>
          </a:prstGeom>
          <a:solidFill>
            <a:schemeClr val="accent6">
              <a:lumMod val="95000"/>
            </a:schemeClr>
          </a:solidFill>
        </p:spPr>
        <p:txBody>
          <a:bodyPr spcFirstLastPara="1" wrap="square" lIns="91425" tIns="91425" rIns="91425" bIns="91425" anchor="ctr" anchorCtr="0">
            <a:noAutofit/>
          </a:bodyPr>
          <a:lstStyle/>
          <a:p>
            <a:pPr algn="ctr"/>
            <a:r>
              <a:rPr lang="en-US" sz="4000"/>
              <a:t>Exploratory Data Analysis</a:t>
            </a:r>
            <a:endParaRPr lang="en-US" sz="5400"/>
          </a:p>
        </p:txBody>
      </p:sp>
      <p:sp>
        <p:nvSpPr>
          <p:cNvPr id="10" name="Google Shape;360;p36">
            <a:extLst>
              <a:ext uri="{FF2B5EF4-FFF2-40B4-BE49-F238E27FC236}">
                <a16:creationId xmlns:a16="http://schemas.microsoft.com/office/drawing/2014/main" id="{9061CC1C-74A9-86AB-38E0-E3F90D83BE95}"/>
              </a:ext>
            </a:extLst>
          </p:cNvPr>
          <p:cNvSpPr/>
          <p:nvPr/>
        </p:nvSpPr>
        <p:spPr>
          <a:xfrm rot="10800000" flipH="1">
            <a:off x="759353" y="22989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4C74F9B6-39EB-4E98-F25A-51E6DC670397}"/>
              </a:ext>
            </a:extLst>
          </p:cNvPr>
          <p:cNvSpPr/>
          <p:nvPr/>
        </p:nvSpPr>
        <p:spPr>
          <a:xfrm rot="10800000" flipH="1">
            <a:off x="610140" y="181492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65;p36">
            <a:extLst>
              <a:ext uri="{FF2B5EF4-FFF2-40B4-BE49-F238E27FC236}">
                <a16:creationId xmlns:a16="http://schemas.microsoft.com/office/drawing/2014/main" id="{2D95E7C1-8FDB-F978-8A4D-83C208D8A6C1}"/>
              </a:ext>
            </a:extLst>
          </p:cNvPr>
          <p:cNvSpPr/>
          <p:nvPr/>
        </p:nvSpPr>
        <p:spPr>
          <a:xfrm rot="10800000" flipH="1">
            <a:off x="7761006" y="221044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95359A87-4F60-5232-1F6E-6B33386B7B4A}"/>
              </a:ext>
            </a:extLst>
          </p:cNvPr>
          <p:cNvSpPr/>
          <p:nvPr/>
        </p:nvSpPr>
        <p:spPr>
          <a:xfrm rot="10800000" flipH="1">
            <a:off x="7611792" y="181492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6285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ctrTitle"/>
          </p:nvPr>
        </p:nvSpPr>
        <p:spPr>
          <a:xfrm>
            <a:off x="198869" y="161744"/>
            <a:ext cx="7426117" cy="419558"/>
          </a:xfrm>
          <a:prstGeom prst="rect">
            <a:avLst/>
          </a:prstGeom>
        </p:spPr>
        <p:txBody>
          <a:bodyPr spcFirstLastPara="1" wrap="square" lIns="91425" tIns="91425" rIns="91425" bIns="91425" anchor="ctr" anchorCtr="0">
            <a:noAutofit/>
          </a:bodyPr>
          <a:lstStyle/>
          <a:p>
            <a:r>
              <a:rPr lang="en-US" sz="2400" b="1"/>
              <a:t>Average Efficiency and HFI Quality over Time</a:t>
            </a:r>
          </a:p>
        </p:txBody>
      </p:sp>
      <p:pic>
        <p:nvPicPr>
          <p:cNvPr id="1030" name="Picture 6" descr="Ball Corporation Recognized by Several Leading Organizations for its  Sustainability and Workplace Achievements">
            <a:extLst>
              <a:ext uri="{FF2B5EF4-FFF2-40B4-BE49-F238E27FC236}">
                <a16:creationId xmlns:a16="http://schemas.microsoft.com/office/drawing/2014/main" id="{629D2B73-22F1-0C68-8AB0-05B513856C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009" r="24010"/>
          <a:stretch/>
        </p:blipFill>
        <p:spPr bwMode="auto">
          <a:xfrm>
            <a:off x="8458200" y="142164"/>
            <a:ext cx="521929" cy="524866"/>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360;p36">
            <a:extLst>
              <a:ext uri="{FF2B5EF4-FFF2-40B4-BE49-F238E27FC236}">
                <a16:creationId xmlns:a16="http://schemas.microsoft.com/office/drawing/2014/main" id="{9061CC1C-74A9-86AB-38E0-E3F90D83BE95}"/>
              </a:ext>
            </a:extLst>
          </p:cNvPr>
          <p:cNvSpPr/>
          <p:nvPr/>
        </p:nvSpPr>
        <p:spPr>
          <a:xfrm rot="10800000" flipH="1">
            <a:off x="-212337" y="402537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95359A87-4F60-5232-1F6E-6B33386B7B4A}"/>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4C74F9B6-39EB-4E98-F25A-51E6DC670397}"/>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roup 62">
            <a:extLst>
              <a:ext uri="{FF2B5EF4-FFF2-40B4-BE49-F238E27FC236}">
                <a16:creationId xmlns:a16="http://schemas.microsoft.com/office/drawing/2014/main" id="{0A69836B-E529-7FDB-184A-6D6D70761D16}"/>
              </a:ext>
            </a:extLst>
          </p:cNvPr>
          <p:cNvGrpSpPr/>
          <p:nvPr/>
        </p:nvGrpSpPr>
        <p:grpSpPr>
          <a:xfrm>
            <a:off x="1118261" y="4662237"/>
            <a:ext cx="7586726" cy="319523"/>
            <a:chOff x="1118261" y="4662237"/>
            <a:chExt cx="7586726" cy="319523"/>
          </a:xfrm>
        </p:grpSpPr>
        <p:grpSp>
          <p:nvGrpSpPr>
            <p:cNvPr id="1024" name="Group 1023">
              <a:extLst>
                <a:ext uri="{FF2B5EF4-FFF2-40B4-BE49-F238E27FC236}">
                  <a16:creationId xmlns:a16="http://schemas.microsoft.com/office/drawing/2014/main" id="{42C00C2D-A620-96A1-30CC-3D169E708FC7}"/>
                </a:ext>
              </a:extLst>
            </p:cNvPr>
            <p:cNvGrpSpPr/>
            <p:nvPr/>
          </p:nvGrpSpPr>
          <p:grpSpPr>
            <a:xfrm>
              <a:off x="1118261" y="4662262"/>
              <a:ext cx="1080001" cy="319498"/>
              <a:chOff x="447867" y="6400802"/>
              <a:chExt cx="1080001" cy="359954"/>
            </a:xfrm>
          </p:grpSpPr>
          <p:sp>
            <p:nvSpPr>
              <p:cNvPr id="1041" name="Rectangle 1040">
                <a:extLst>
                  <a:ext uri="{FF2B5EF4-FFF2-40B4-BE49-F238E27FC236}">
                    <a16:creationId xmlns:a16="http://schemas.microsoft.com/office/drawing/2014/main" id="{5041D18D-79F2-28D1-6B2A-456423AA7510}"/>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Overview</a:t>
                </a:r>
              </a:p>
            </p:txBody>
          </p:sp>
          <p:cxnSp>
            <p:nvCxnSpPr>
              <p:cNvPr id="1042" name="Straight Connector 1041">
                <a:extLst>
                  <a:ext uri="{FF2B5EF4-FFF2-40B4-BE49-F238E27FC236}">
                    <a16:creationId xmlns:a16="http://schemas.microsoft.com/office/drawing/2014/main" id="{4C0E7DC4-B735-CEA6-1E2F-E3EAE0C282EE}"/>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5" name="Group 1024">
              <a:extLst>
                <a:ext uri="{FF2B5EF4-FFF2-40B4-BE49-F238E27FC236}">
                  <a16:creationId xmlns:a16="http://schemas.microsoft.com/office/drawing/2014/main" id="{4D3FFC8A-881E-46CB-D7C4-9903D1129817}"/>
                </a:ext>
              </a:extLst>
            </p:cNvPr>
            <p:cNvGrpSpPr/>
            <p:nvPr/>
          </p:nvGrpSpPr>
          <p:grpSpPr>
            <a:xfrm>
              <a:off x="2419606" y="4662257"/>
              <a:ext cx="1080001" cy="319498"/>
              <a:chOff x="447867" y="6400802"/>
              <a:chExt cx="1080001" cy="359954"/>
            </a:xfrm>
          </p:grpSpPr>
          <p:sp>
            <p:nvSpPr>
              <p:cNvPr id="1039" name="Rectangle 1038">
                <a:extLst>
                  <a:ext uri="{FF2B5EF4-FFF2-40B4-BE49-F238E27FC236}">
                    <a16:creationId xmlns:a16="http://schemas.microsoft.com/office/drawing/2014/main" id="{D51F28A1-8E15-21A9-657A-2EDF4590C802}"/>
                  </a:ext>
                </a:extLst>
              </p:cNvPr>
              <p:cNvSpPr/>
              <p:nvPr/>
            </p:nvSpPr>
            <p:spPr>
              <a:xfrm>
                <a:off x="447868" y="6462680"/>
                <a:ext cx="1080000" cy="29807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Exploratory Data Analysis</a:t>
                </a:r>
              </a:p>
            </p:txBody>
          </p:sp>
          <p:cxnSp>
            <p:nvCxnSpPr>
              <p:cNvPr id="1040" name="Straight Connector 1039">
                <a:extLst>
                  <a:ext uri="{FF2B5EF4-FFF2-40B4-BE49-F238E27FC236}">
                    <a16:creationId xmlns:a16="http://schemas.microsoft.com/office/drawing/2014/main" id="{389B4E07-5041-39FE-7A7B-11B7DAAF44F1}"/>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6" name="Group 1025">
              <a:extLst>
                <a:ext uri="{FF2B5EF4-FFF2-40B4-BE49-F238E27FC236}">
                  <a16:creationId xmlns:a16="http://schemas.microsoft.com/office/drawing/2014/main" id="{5949E55F-74DD-202A-1B77-C28D1160CE56}"/>
                </a:ext>
              </a:extLst>
            </p:cNvPr>
            <p:cNvGrpSpPr/>
            <p:nvPr/>
          </p:nvGrpSpPr>
          <p:grpSpPr>
            <a:xfrm>
              <a:off x="3720951" y="4662252"/>
              <a:ext cx="1080001" cy="319498"/>
              <a:chOff x="447867" y="6400802"/>
              <a:chExt cx="1080001" cy="359954"/>
            </a:xfrm>
          </p:grpSpPr>
          <p:sp>
            <p:nvSpPr>
              <p:cNvPr id="1037" name="Rectangle 1036">
                <a:extLst>
                  <a:ext uri="{FF2B5EF4-FFF2-40B4-BE49-F238E27FC236}">
                    <a16:creationId xmlns:a16="http://schemas.microsoft.com/office/drawing/2014/main" id="{53808D62-DB31-2143-64FD-29425ADF9115}"/>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Optimum Workforce</a:t>
                </a:r>
              </a:p>
            </p:txBody>
          </p:sp>
          <p:cxnSp>
            <p:nvCxnSpPr>
              <p:cNvPr id="1038" name="Straight Connector 1037">
                <a:extLst>
                  <a:ext uri="{FF2B5EF4-FFF2-40B4-BE49-F238E27FC236}">
                    <a16:creationId xmlns:a16="http://schemas.microsoft.com/office/drawing/2014/main" id="{F60DEEE7-6534-B5D1-F4C1-FA3E03BA27CD}"/>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7" name="Group 1026">
              <a:extLst>
                <a:ext uri="{FF2B5EF4-FFF2-40B4-BE49-F238E27FC236}">
                  <a16:creationId xmlns:a16="http://schemas.microsoft.com/office/drawing/2014/main" id="{26A4888D-CD8C-0ACC-80C4-386B50C2DFCE}"/>
                </a:ext>
              </a:extLst>
            </p:cNvPr>
            <p:cNvGrpSpPr/>
            <p:nvPr/>
          </p:nvGrpSpPr>
          <p:grpSpPr>
            <a:xfrm>
              <a:off x="5022296" y="4662247"/>
              <a:ext cx="1080001" cy="319498"/>
              <a:chOff x="447867" y="6400802"/>
              <a:chExt cx="1080001" cy="359954"/>
            </a:xfrm>
          </p:grpSpPr>
          <p:sp>
            <p:nvSpPr>
              <p:cNvPr id="1035" name="Rectangle 1034">
                <a:extLst>
                  <a:ext uri="{FF2B5EF4-FFF2-40B4-BE49-F238E27FC236}">
                    <a16:creationId xmlns:a16="http://schemas.microsoft.com/office/drawing/2014/main" id="{BD353C54-042D-A96D-45BE-D55105FD7A4B}"/>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Dynamic Dashboard</a:t>
                </a:r>
              </a:p>
            </p:txBody>
          </p:sp>
          <p:cxnSp>
            <p:nvCxnSpPr>
              <p:cNvPr id="1036" name="Straight Connector 1035">
                <a:extLst>
                  <a:ext uri="{FF2B5EF4-FFF2-40B4-BE49-F238E27FC236}">
                    <a16:creationId xmlns:a16="http://schemas.microsoft.com/office/drawing/2014/main" id="{2727D302-9A3B-7CAE-E15F-78AF2338F215}"/>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8" name="Group 1027">
              <a:extLst>
                <a:ext uri="{FF2B5EF4-FFF2-40B4-BE49-F238E27FC236}">
                  <a16:creationId xmlns:a16="http://schemas.microsoft.com/office/drawing/2014/main" id="{D774A1E1-AED6-AC5D-E0AE-734DBF2D2D60}"/>
                </a:ext>
              </a:extLst>
            </p:cNvPr>
            <p:cNvGrpSpPr/>
            <p:nvPr/>
          </p:nvGrpSpPr>
          <p:grpSpPr>
            <a:xfrm>
              <a:off x="6323641" y="4662242"/>
              <a:ext cx="1080001" cy="319498"/>
              <a:chOff x="447867" y="6400802"/>
              <a:chExt cx="1080001" cy="359954"/>
            </a:xfrm>
          </p:grpSpPr>
          <p:sp>
            <p:nvSpPr>
              <p:cNvPr id="1033" name="Rectangle 1032">
                <a:extLst>
                  <a:ext uri="{FF2B5EF4-FFF2-40B4-BE49-F238E27FC236}">
                    <a16:creationId xmlns:a16="http://schemas.microsoft.com/office/drawing/2014/main" id="{14C54B73-8607-8034-9600-F8C985B3D64C}"/>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Strategies</a:t>
                </a:r>
              </a:p>
            </p:txBody>
          </p:sp>
          <p:cxnSp>
            <p:nvCxnSpPr>
              <p:cNvPr id="1034" name="Straight Connector 1033">
                <a:extLst>
                  <a:ext uri="{FF2B5EF4-FFF2-40B4-BE49-F238E27FC236}">
                    <a16:creationId xmlns:a16="http://schemas.microsoft.com/office/drawing/2014/main" id="{FA2F1C51-D8F6-9B62-4C50-0BDB2200ADCF}"/>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9" name="Group 1028">
              <a:extLst>
                <a:ext uri="{FF2B5EF4-FFF2-40B4-BE49-F238E27FC236}">
                  <a16:creationId xmlns:a16="http://schemas.microsoft.com/office/drawing/2014/main" id="{4AF47CD6-62F2-5E32-526E-F3A1A407E1C4}"/>
                </a:ext>
              </a:extLst>
            </p:cNvPr>
            <p:cNvGrpSpPr/>
            <p:nvPr/>
          </p:nvGrpSpPr>
          <p:grpSpPr>
            <a:xfrm>
              <a:off x="7624986" y="4662237"/>
              <a:ext cx="1080001" cy="319498"/>
              <a:chOff x="447867" y="6400802"/>
              <a:chExt cx="1080001" cy="359954"/>
            </a:xfrm>
          </p:grpSpPr>
          <p:sp>
            <p:nvSpPr>
              <p:cNvPr id="1031" name="Rectangle 1030">
                <a:extLst>
                  <a:ext uri="{FF2B5EF4-FFF2-40B4-BE49-F238E27FC236}">
                    <a16:creationId xmlns:a16="http://schemas.microsoft.com/office/drawing/2014/main" id="{B2F5C3F5-BBA7-44D5-B236-96F8350C769D}"/>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panose="020B0604020202020204" pitchFamily="34" charset="0"/>
                    <a:cs typeface="Arial" panose="020B0604020202020204" pitchFamily="34" charset="0"/>
                  </a:rPr>
                  <a:t>Conclusion</a:t>
                </a:r>
                <a:endPar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1032" name="Straight Connector 1031">
                <a:extLst>
                  <a:ext uri="{FF2B5EF4-FFF2-40B4-BE49-F238E27FC236}">
                    <a16:creationId xmlns:a16="http://schemas.microsoft.com/office/drawing/2014/main" id="{693A0C2A-E7E8-B7BA-70C7-E87A9FA4A852}"/>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 name="Rectangle 5">
            <a:extLst>
              <a:ext uri="{FF2B5EF4-FFF2-40B4-BE49-F238E27FC236}">
                <a16:creationId xmlns:a16="http://schemas.microsoft.com/office/drawing/2014/main" id="{EB8D7E00-EAB5-0080-89F3-1044804315AE}"/>
              </a:ext>
            </a:extLst>
          </p:cNvPr>
          <p:cNvSpPr/>
          <p:nvPr/>
        </p:nvSpPr>
        <p:spPr>
          <a:xfrm>
            <a:off x="270309"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pic>
        <p:nvPicPr>
          <p:cNvPr id="7" name="Picture 6" descr="A graph with blue lines and numbers&#10;&#10;Description automatically generated">
            <a:extLst>
              <a:ext uri="{FF2B5EF4-FFF2-40B4-BE49-F238E27FC236}">
                <a16:creationId xmlns:a16="http://schemas.microsoft.com/office/drawing/2014/main" id="{FE25FF88-983A-0FA9-A11E-FE8982948E8B}"/>
              </a:ext>
            </a:extLst>
          </p:cNvPr>
          <p:cNvPicPr>
            <a:picLocks noChangeAspect="1"/>
          </p:cNvPicPr>
          <p:nvPr/>
        </p:nvPicPr>
        <p:blipFill rotWithShape="1">
          <a:blip r:embed="rId4"/>
          <a:srcRect t="4622"/>
          <a:stretch/>
        </p:blipFill>
        <p:spPr>
          <a:xfrm>
            <a:off x="2089" y="1103912"/>
            <a:ext cx="4442809" cy="2904258"/>
          </a:xfrm>
          <a:prstGeom prst="rect">
            <a:avLst/>
          </a:prstGeom>
        </p:spPr>
      </p:pic>
      <p:pic>
        <p:nvPicPr>
          <p:cNvPr id="14" name="Picture 13" descr="A graph with purple lines and numbers&#10;&#10;Description automatically generated">
            <a:extLst>
              <a:ext uri="{FF2B5EF4-FFF2-40B4-BE49-F238E27FC236}">
                <a16:creationId xmlns:a16="http://schemas.microsoft.com/office/drawing/2014/main" id="{523EBA1A-F80A-0A79-2C70-EBA3212C3A83}"/>
              </a:ext>
            </a:extLst>
          </p:cNvPr>
          <p:cNvPicPr>
            <a:picLocks noChangeAspect="1"/>
          </p:cNvPicPr>
          <p:nvPr/>
        </p:nvPicPr>
        <p:blipFill rotWithShape="1">
          <a:blip r:embed="rId5"/>
          <a:srcRect t="4622"/>
          <a:stretch/>
        </p:blipFill>
        <p:spPr>
          <a:xfrm>
            <a:off x="4368705" y="1103912"/>
            <a:ext cx="4773207" cy="2904258"/>
          </a:xfrm>
          <a:prstGeom prst="rect">
            <a:avLst/>
          </a:prstGeom>
        </p:spPr>
      </p:pic>
      <p:sp>
        <p:nvSpPr>
          <p:cNvPr id="17" name="Google Shape;2091;p33">
            <a:extLst>
              <a:ext uri="{FF2B5EF4-FFF2-40B4-BE49-F238E27FC236}">
                <a16:creationId xmlns:a16="http://schemas.microsoft.com/office/drawing/2014/main" id="{76FF3323-C68D-2583-A302-62B419D44DB2}"/>
              </a:ext>
            </a:extLst>
          </p:cNvPr>
          <p:cNvSpPr txBox="1"/>
          <p:nvPr/>
        </p:nvSpPr>
        <p:spPr>
          <a:xfrm>
            <a:off x="864452" y="763257"/>
            <a:ext cx="2718081" cy="340655"/>
          </a:xfrm>
          <a:prstGeom prst="rect">
            <a:avLst/>
          </a:prstGeom>
          <a:noFill/>
          <a:ln>
            <a:noFill/>
          </a:ln>
        </p:spPr>
        <p:txBody>
          <a:bodyPr spcFirstLastPara="1" wrap="square" lIns="91425" tIns="91425" rIns="91425" bIns="91425" anchor="t" anchorCtr="0">
            <a:noAutofit/>
          </a:bodyPr>
          <a:lstStyle/>
          <a:p>
            <a:pPr algn="ctr"/>
            <a:r>
              <a:rPr lang="en-GB" sz="1200" b="1">
                <a:solidFill>
                  <a:schemeClr val="bg1">
                    <a:lumMod val="50000"/>
                  </a:schemeClr>
                </a:solidFill>
                <a:latin typeface="Roboto"/>
                <a:ea typeface="Roboto"/>
                <a:cs typeface="Roboto"/>
                <a:sym typeface="Roboto"/>
              </a:rPr>
              <a:t>Average Efficiency % Over Time</a:t>
            </a:r>
            <a:endParaRPr sz="1200" b="1">
              <a:solidFill>
                <a:schemeClr val="bg1">
                  <a:lumMod val="50000"/>
                </a:schemeClr>
              </a:solidFill>
              <a:latin typeface="Roboto"/>
              <a:ea typeface="Roboto"/>
              <a:cs typeface="Roboto"/>
              <a:sym typeface="Roboto"/>
            </a:endParaRPr>
          </a:p>
        </p:txBody>
      </p:sp>
      <p:sp>
        <p:nvSpPr>
          <p:cNvPr id="18" name="Google Shape;2091;p33">
            <a:extLst>
              <a:ext uri="{FF2B5EF4-FFF2-40B4-BE49-F238E27FC236}">
                <a16:creationId xmlns:a16="http://schemas.microsoft.com/office/drawing/2014/main" id="{245AB3F6-E3E1-4B89-1200-0298931E5081}"/>
              </a:ext>
            </a:extLst>
          </p:cNvPr>
          <p:cNvSpPr txBox="1"/>
          <p:nvPr/>
        </p:nvSpPr>
        <p:spPr>
          <a:xfrm>
            <a:off x="5446905" y="763256"/>
            <a:ext cx="2718081" cy="340655"/>
          </a:xfrm>
          <a:prstGeom prst="rect">
            <a:avLst/>
          </a:prstGeom>
          <a:noFill/>
          <a:ln>
            <a:noFill/>
          </a:ln>
        </p:spPr>
        <p:txBody>
          <a:bodyPr spcFirstLastPara="1" wrap="square" lIns="91425" tIns="91425" rIns="91425" bIns="91425" anchor="t" anchorCtr="0">
            <a:noAutofit/>
          </a:bodyPr>
          <a:lstStyle/>
          <a:p>
            <a:pPr algn="ctr"/>
            <a:r>
              <a:rPr lang="en-GB" sz="1200" b="1">
                <a:solidFill>
                  <a:schemeClr val="bg1">
                    <a:lumMod val="50000"/>
                  </a:schemeClr>
                </a:solidFill>
                <a:latin typeface="Roboto"/>
                <a:ea typeface="Roboto"/>
                <a:cs typeface="Roboto"/>
                <a:sym typeface="Roboto"/>
              </a:rPr>
              <a:t>Average HFI Quality % Over Time</a:t>
            </a:r>
            <a:endParaRPr sz="1200" b="1">
              <a:solidFill>
                <a:schemeClr val="bg1">
                  <a:lumMod val="50000"/>
                </a:schemeClr>
              </a:solidFill>
              <a:latin typeface="Roboto"/>
              <a:ea typeface="Roboto"/>
              <a:cs typeface="Roboto"/>
              <a:sym typeface="Roboto"/>
            </a:endParaRPr>
          </a:p>
        </p:txBody>
      </p:sp>
    </p:spTree>
    <p:extLst>
      <p:ext uri="{BB962C8B-B14F-4D97-AF65-F5344CB8AC3E}">
        <p14:creationId xmlns:p14="http://schemas.microsoft.com/office/powerpoint/2010/main" val="177020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ctrTitle"/>
          </p:nvPr>
        </p:nvSpPr>
        <p:spPr>
          <a:xfrm>
            <a:off x="198869" y="161744"/>
            <a:ext cx="6401953" cy="419558"/>
          </a:xfrm>
          <a:prstGeom prst="rect">
            <a:avLst/>
          </a:prstGeom>
        </p:spPr>
        <p:txBody>
          <a:bodyPr spcFirstLastPara="1" wrap="square" lIns="91425" tIns="91425" rIns="91425" bIns="91425" anchor="ctr" anchorCtr="0">
            <a:noAutofit/>
          </a:bodyPr>
          <a:lstStyle/>
          <a:p>
            <a:r>
              <a:rPr lang="en-US" sz="2400" b="1"/>
              <a:t>Average Safety and Spoilage over Time</a:t>
            </a:r>
          </a:p>
        </p:txBody>
      </p:sp>
      <p:pic>
        <p:nvPicPr>
          <p:cNvPr id="1030" name="Picture 6" descr="Ball Corporation Recognized by Several Leading Organizations for its  Sustainability and Workplace Achievements">
            <a:extLst>
              <a:ext uri="{FF2B5EF4-FFF2-40B4-BE49-F238E27FC236}">
                <a16:creationId xmlns:a16="http://schemas.microsoft.com/office/drawing/2014/main" id="{629D2B73-22F1-0C68-8AB0-05B513856C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009" r="24010"/>
          <a:stretch/>
        </p:blipFill>
        <p:spPr bwMode="auto">
          <a:xfrm>
            <a:off x="8458200" y="142164"/>
            <a:ext cx="521929" cy="524866"/>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360;p36">
            <a:extLst>
              <a:ext uri="{FF2B5EF4-FFF2-40B4-BE49-F238E27FC236}">
                <a16:creationId xmlns:a16="http://schemas.microsoft.com/office/drawing/2014/main" id="{9061CC1C-74A9-86AB-38E0-E3F90D83BE95}"/>
              </a:ext>
            </a:extLst>
          </p:cNvPr>
          <p:cNvSpPr/>
          <p:nvPr/>
        </p:nvSpPr>
        <p:spPr>
          <a:xfrm rot="10800000" flipH="1">
            <a:off x="-212337" y="402537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95359A87-4F60-5232-1F6E-6B33386B7B4A}"/>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4C74F9B6-39EB-4E98-F25A-51E6DC670397}"/>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roup 62">
            <a:extLst>
              <a:ext uri="{FF2B5EF4-FFF2-40B4-BE49-F238E27FC236}">
                <a16:creationId xmlns:a16="http://schemas.microsoft.com/office/drawing/2014/main" id="{0A69836B-E529-7FDB-184A-6D6D70761D16}"/>
              </a:ext>
            </a:extLst>
          </p:cNvPr>
          <p:cNvGrpSpPr/>
          <p:nvPr/>
        </p:nvGrpSpPr>
        <p:grpSpPr>
          <a:xfrm>
            <a:off x="1118261" y="4662237"/>
            <a:ext cx="7586726" cy="319523"/>
            <a:chOff x="1118261" y="4662237"/>
            <a:chExt cx="7586726" cy="319523"/>
          </a:xfrm>
        </p:grpSpPr>
        <p:grpSp>
          <p:nvGrpSpPr>
            <p:cNvPr id="1024" name="Group 1023">
              <a:extLst>
                <a:ext uri="{FF2B5EF4-FFF2-40B4-BE49-F238E27FC236}">
                  <a16:creationId xmlns:a16="http://schemas.microsoft.com/office/drawing/2014/main" id="{42C00C2D-A620-96A1-30CC-3D169E708FC7}"/>
                </a:ext>
              </a:extLst>
            </p:cNvPr>
            <p:cNvGrpSpPr/>
            <p:nvPr/>
          </p:nvGrpSpPr>
          <p:grpSpPr>
            <a:xfrm>
              <a:off x="1118261" y="4662262"/>
              <a:ext cx="1080001" cy="319498"/>
              <a:chOff x="447867" y="6400802"/>
              <a:chExt cx="1080001" cy="359954"/>
            </a:xfrm>
          </p:grpSpPr>
          <p:sp>
            <p:nvSpPr>
              <p:cNvPr id="1041" name="Rectangle 1040">
                <a:extLst>
                  <a:ext uri="{FF2B5EF4-FFF2-40B4-BE49-F238E27FC236}">
                    <a16:creationId xmlns:a16="http://schemas.microsoft.com/office/drawing/2014/main" id="{5041D18D-79F2-28D1-6B2A-456423AA7510}"/>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Overview</a:t>
                </a:r>
              </a:p>
            </p:txBody>
          </p:sp>
          <p:cxnSp>
            <p:nvCxnSpPr>
              <p:cNvPr id="1042" name="Straight Connector 1041">
                <a:extLst>
                  <a:ext uri="{FF2B5EF4-FFF2-40B4-BE49-F238E27FC236}">
                    <a16:creationId xmlns:a16="http://schemas.microsoft.com/office/drawing/2014/main" id="{4C0E7DC4-B735-CEA6-1E2F-E3EAE0C282EE}"/>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5" name="Group 1024">
              <a:extLst>
                <a:ext uri="{FF2B5EF4-FFF2-40B4-BE49-F238E27FC236}">
                  <a16:creationId xmlns:a16="http://schemas.microsoft.com/office/drawing/2014/main" id="{4D3FFC8A-881E-46CB-D7C4-9903D1129817}"/>
                </a:ext>
              </a:extLst>
            </p:cNvPr>
            <p:cNvGrpSpPr/>
            <p:nvPr/>
          </p:nvGrpSpPr>
          <p:grpSpPr>
            <a:xfrm>
              <a:off x="2419606" y="4662257"/>
              <a:ext cx="1080001" cy="319498"/>
              <a:chOff x="447867" y="6400802"/>
              <a:chExt cx="1080001" cy="359954"/>
            </a:xfrm>
          </p:grpSpPr>
          <p:sp>
            <p:nvSpPr>
              <p:cNvPr id="1039" name="Rectangle 1038">
                <a:extLst>
                  <a:ext uri="{FF2B5EF4-FFF2-40B4-BE49-F238E27FC236}">
                    <a16:creationId xmlns:a16="http://schemas.microsoft.com/office/drawing/2014/main" id="{D51F28A1-8E15-21A9-657A-2EDF4590C802}"/>
                  </a:ext>
                </a:extLst>
              </p:cNvPr>
              <p:cNvSpPr/>
              <p:nvPr/>
            </p:nvSpPr>
            <p:spPr>
              <a:xfrm>
                <a:off x="447868" y="6462680"/>
                <a:ext cx="1080000" cy="29807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Exploratory Data Analysis</a:t>
                </a:r>
              </a:p>
            </p:txBody>
          </p:sp>
          <p:cxnSp>
            <p:nvCxnSpPr>
              <p:cNvPr id="1040" name="Straight Connector 1039">
                <a:extLst>
                  <a:ext uri="{FF2B5EF4-FFF2-40B4-BE49-F238E27FC236}">
                    <a16:creationId xmlns:a16="http://schemas.microsoft.com/office/drawing/2014/main" id="{389B4E07-5041-39FE-7A7B-11B7DAAF44F1}"/>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6" name="Group 1025">
              <a:extLst>
                <a:ext uri="{FF2B5EF4-FFF2-40B4-BE49-F238E27FC236}">
                  <a16:creationId xmlns:a16="http://schemas.microsoft.com/office/drawing/2014/main" id="{5949E55F-74DD-202A-1B77-C28D1160CE56}"/>
                </a:ext>
              </a:extLst>
            </p:cNvPr>
            <p:cNvGrpSpPr/>
            <p:nvPr/>
          </p:nvGrpSpPr>
          <p:grpSpPr>
            <a:xfrm>
              <a:off x="3720951" y="4662252"/>
              <a:ext cx="1080001" cy="319498"/>
              <a:chOff x="447867" y="6400802"/>
              <a:chExt cx="1080001" cy="359954"/>
            </a:xfrm>
          </p:grpSpPr>
          <p:sp>
            <p:nvSpPr>
              <p:cNvPr id="1037" name="Rectangle 1036">
                <a:extLst>
                  <a:ext uri="{FF2B5EF4-FFF2-40B4-BE49-F238E27FC236}">
                    <a16:creationId xmlns:a16="http://schemas.microsoft.com/office/drawing/2014/main" id="{53808D62-DB31-2143-64FD-29425ADF9115}"/>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Optimum Workforce</a:t>
                </a:r>
              </a:p>
            </p:txBody>
          </p:sp>
          <p:cxnSp>
            <p:nvCxnSpPr>
              <p:cNvPr id="1038" name="Straight Connector 1037">
                <a:extLst>
                  <a:ext uri="{FF2B5EF4-FFF2-40B4-BE49-F238E27FC236}">
                    <a16:creationId xmlns:a16="http://schemas.microsoft.com/office/drawing/2014/main" id="{F60DEEE7-6534-B5D1-F4C1-FA3E03BA27CD}"/>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7" name="Group 1026">
              <a:extLst>
                <a:ext uri="{FF2B5EF4-FFF2-40B4-BE49-F238E27FC236}">
                  <a16:creationId xmlns:a16="http://schemas.microsoft.com/office/drawing/2014/main" id="{26A4888D-CD8C-0ACC-80C4-386B50C2DFCE}"/>
                </a:ext>
              </a:extLst>
            </p:cNvPr>
            <p:cNvGrpSpPr/>
            <p:nvPr/>
          </p:nvGrpSpPr>
          <p:grpSpPr>
            <a:xfrm>
              <a:off x="5022296" y="4662247"/>
              <a:ext cx="1080001" cy="319498"/>
              <a:chOff x="447867" y="6400802"/>
              <a:chExt cx="1080001" cy="359954"/>
            </a:xfrm>
          </p:grpSpPr>
          <p:sp>
            <p:nvSpPr>
              <p:cNvPr id="1035" name="Rectangle 1034">
                <a:extLst>
                  <a:ext uri="{FF2B5EF4-FFF2-40B4-BE49-F238E27FC236}">
                    <a16:creationId xmlns:a16="http://schemas.microsoft.com/office/drawing/2014/main" id="{BD353C54-042D-A96D-45BE-D55105FD7A4B}"/>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Dynamic Dashboard</a:t>
                </a:r>
              </a:p>
            </p:txBody>
          </p:sp>
          <p:cxnSp>
            <p:nvCxnSpPr>
              <p:cNvPr id="1036" name="Straight Connector 1035">
                <a:extLst>
                  <a:ext uri="{FF2B5EF4-FFF2-40B4-BE49-F238E27FC236}">
                    <a16:creationId xmlns:a16="http://schemas.microsoft.com/office/drawing/2014/main" id="{2727D302-9A3B-7CAE-E15F-78AF2338F215}"/>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8" name="Group 1027">
              <a:extLst>
                <a:ext uri="{FF2B5EF4-FFF2-40B4-BE49-F238E27FC236}">
                  <a16:creationId xmlns:a16="http://schemas.microsoft.com/office/drawing/2014/main" id="{D774A1E1-AED6-AC5D-E0AE-734DBF2D2D60}"/>
                </a:ext>
              </a:extLst>
            </p:cNvPr>
            <p:cNvGrpSpPr/>
            <p:nvPr/>
          </p:nvGrpSpPr>
          <p:grpSpPr>
            <a:xfrm>
              <a:off x="6323641" y="4662242"/>
              <a:ext cx="1080001" cy="319498"/>
              <a:chOff x="447867" y="6400802"/>
              <a:chExt cx="1080001" cy="359954"/>
            </a:xfrm>
          </p:grpSpPr>
          <p:sp>
            <p:nvSpPr>
              <p:cNvPr id="1033" name="Rectangle 1032">
                <a:extLst>
                  <a:ext uri="{FF2B5EF4-FFF2-40B4-BE49-F238E27FC236}">
                    <a16:creationId xmlns:a16="http://schemas.microsoft.com/office/drawing/2014/main" id="{14C54B73-8607-8034-9600-F8C985B3D64C}"/>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Strategies</a:t>
                </a:r>
              </a:p>
            </p:txBody>
          </p:sp>
          <p:cxnSp>
            <p:nvCxnSpPr>
              <p:cNvPr id="1034" name="Straight Connector 1033">
                <a:extLst>
                  <a:ext uri="{FF2B5EF4-FFF2-40B4-BE49-F238E27FC236}">
                    <a16:creationId xmlns:a16="http://schemas.microsoft.com/office/drawing/2014/main" id="{FA2F1C51-D8F6-9B62-4C50-0BDB2200ADCF}"/>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9" name="Group 1028">
              <a:extLst>
                <a:ext uri="{FF2B5EF4-FFF2-40B4-BE49-F238E27FC236}">
                  <a16:creationId xmlns:a16="http://schemas.microsoft.com/office/drawing/2014/main" id="{4AF47CD6-62F2-5E32-526E-F3A1A407E1C4}"/>
                </a:ext>
              </a:extLst>
            </p:cNvPr>
            <p:cNvGrpSpPr/>
            <p:nvPr/>
          </p:nvGrpSpPr>
          <p:grpSpPr>
            <a:xfrm>
              <a:off x="7624986" y="4662237"/>
              <a:ext cx="1080001" cy="319498"/>
              <a:chOff x="447867" y="6400802"/>
              <a:chExt cx="1080001" cy="359954"/>
            </a:xfrm>
          </p:grpSpPr>
          <p:sp>
            <p:nvSpPr>
              <p:cNvPr id="1031" name="Rectangle 1030">
                <a:extLst>
                  <a:ext uri="{FF2B5EF4-FFF2-40B4-BE49-F238E27FC236}">
                    <a16:creationId xmlns:a16="http://schemas.microsoft.com/office/drawing/2014/main" id="{B2F5C3F5-BBA7-44D5-B236-96F8350C769D}"/>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panose="020B0604020202020204" pitchFamily="34" charset="0"/>
                    <a:cs typeface="Arial" panose="020B0604020202020204" pitchFamily="34" charset="0"/>
                  </a:rPr>
                  <a:t>Conclusion</a:t>
                </a:r>
                <a:endPar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1032" name="Straight Connector 1031">
                <a:extLst>
                  <a:ext uri="{FF2B5EF4-FFF2-40B4-BE49-F238E27FC236}">
                    <a16:creationId xmlns:a16="http://schemas.microsoft.com/office/drawing/2014/main" id="{693A0C2A-E7E8-B7BA-70C7-E87A9FA4A852}"/>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2" name="Picture 1" descr="A graph with red lines&#10;&#10;Description automatically generated">
            <a:extLst>
              <a:ext uri="{FF2B5EF4-FFF2-40B4-BE49-F238E27FC236}">
                <a16:creationId xmlns:a16="http://schemas.microsoft.com/office/drawing/2014/main" id="{7713D559-7A05-184A-33BD-656B83369037}"/>
              </a:ext>
            </a:extLst>
          </p:cNvPr>
          <p:cNvPicPr>
            <a:picLocks noChangeAspect="1"/>
          </p:cNvPicPr>
          <p:nvPr/>
        </p:nvPicPr>
        <p:blipFill rotWithShape="1">
          <a:blip r:embed="rId4"/>
          <a:srcRect t="4467"/>
          <a:stretch/>
        </p:blipFill>
        <p:spPr>
          <a:xfrm>
            <a:off x="4449072" y="1053359"/>
            <a:ext cx="4692840" cy="3079617"/>
          </a:xfrm>
          <a:prstGeom prst="rect">
            <a:avLst/>
          </a:prstGeom>
        </p:spPr>
      </p:pic>
      <p:pic>
        <p:nvPicPr>
          <p:cNvPr id="3" name="Picture 2" descr="A graph with green line&#10;&#10;Description automatically generated">
            <a:extLst>
              <a:ext uri="{FF2B5EF4-FFF2-40B4-BE49-F238E27FC236}">
                <a16:creationId xmlns:a16="http://schemas.microsoft.com/office/drawing/2014/main" id="{F2E9AFA7-97E6-324B-B9D3-0345602CF69F}"/>
              </a:ext>
            </a:extLst>
          </p:cNvPr>
          <p:cNvPicPr>
            <a:picLocks noChangeAspect="1"/>
          </p:cNvPicPr>
          <p:nvPr/>
        </p:nvPicPr>
        <p:blipFill rotWithShape="1">
          <a:blip r:embed="rId5"/>
          <a:srcRect t="4475"/>
          <a:stretch/>
        </p:blipFill>
        <p:spPr>
          <a:xfrm>
            <a:off x="-6841" y="1053624"/>
            <a:ext cx="4451739" cy="3079352"/>
          </a:xfrm>
          <a:prstGeom prst="rect">
            <a:avLst/>
          </a:prstGeom>
        </p:spPr>
      </p:pic>
      <p:sp>
        <p:nvSpPr>
          <p:cNvPr id="6" name="Rectangle 5">
            <a:extLst>
              <a:ext uri="{FF2B5EF4-FFF2-40B4-BE49-F238E27FC236}">
                <a16:creationId xmlns:a16="http://schemas.microsoft.com/office/drawing/2014/main" id="{EB8D7E00-EAB5-0080-89F3-1044804315AE}"/>
              </a:ext>
            </a:extLst>
          </p:cNvPr>
          <p:cNvSpPr/>
          <p:nvPr/>
        </p:nvSpPr>
        <p:spPr>
          <a:xfrm>
            <a:off x="270309"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4" name="Google Shape;2091;p33">
            <a:extLst>
              <a:ext uri="{FF2B5EF4-FFF2-40B4-BE49-F238E27FC236}">
                <a16:creationId xmlns:a16="http://schemas.microsoft.com/office/drawing/2014/main" id="{398E4AED-A0C2-735C-9AFF-9239F03D208B}"/>
              </a:ext>
            </a:extLst>
          </p:cNvPr>
          <p:cNvSpPr txBox="1"/>
          <p:nvPr/>
        </p:nvSpPr>
        <p:spPr>
          <a:xfrm>
            <a:off x="864452" y="763257"/>
            <a:ext cx="2718081" cy="340655"/>
          </a:xfrm>
          <a:prstGeom prst="rect">
            <a:avLst/>
          </a:prstGeom>
          <a:noFill/>
          <a:ln>
            <a:noFill/>
          </a:ln>
        </p:spPr>
        <p:txBody>
          <a:bodyPr spcFirstLastPara="1" wrap="square" lIns="91425" tIns="91425" rIns="91425" bIns="91425" anchor="t" anchorCtr="0">
            <a:noAutofit/>
          </a:bodyPr>
          <a:lstStyle/>
          <a:p>
            <a:pPr algn="ctr"/>
            <a:r>
              <a:rPr lang="en-GB" sz="1200" b="1">
                <a:solidFill>
                  <a:schemeClr val="bg1">
                    <a:lumMod val="50000"/>
                  </a:schemeClr>
                </a:solidFill>
                <a:latin typeface="Roboto"/>
                <a:ea typeface="Roboto"/>
                <a:cs typeface="Roboto"/>
                <a:sym typeface="Roboto"/>
              </a:rPr>
              <a:t>Average TRIR Safety Over Time</a:t>
            </a:r>
            <a:endParaRPr sz="1200" b="1">
              <a:solidFill>
                <a:schemeClr val="bg1">
                  <a:lumMod val="50000"/>
                </a:schemeClr>
              </a:solidFill>
              <a:latin typeface="Roboto"/>
              <a:ea typeface="Roboto"/>
              <a:cs typeface="Roboto"/>
              <a:sym typeface="Roboto"/>
            </a:endParaRPr>
          </a:p>
        </p:txBody>
      </p:sp>
      <p:sp>
        <p:nvSpPr>
          <p:cNvPr id="5" name="Google Shape;2091;p33">
            <a:extLst>
              <a:ext uri="{FF2B5EF4-FFF2-40B4-BE49-F238E27FC236}">
                <a16:creationId xmlns:a16="http://schemas.microsoft.com/office/drawing/2014/main" id="{BA26ABF9-16E0-8ADB-1DB4-DEF94F0F83C2}"/>
              </a:ext>
            </a:extLst>
          </p:cNvPr>
          <p:cNvSpPr txBox="1"/>
          <p:nvPr/>
        </p:nvSpPr>
        <p:spPr>
          <a:xfrm>
            <a:off x="5446905" y="763256"/>
            <a:ext cx="2718081" cy="340655"/>
          </a:xfrm>
          <a:prstGeom prst="rect">
            <a:avLst/>
          </a:prstGeom>
          <a:noFill/>
          <a:ln>
            <a:noFill/>
          </a:ln>
        </p:spPr>
        <p:txBody>
          <a:bodyPr spcFirstLastPara="1" wrap="square" lIns="91425" tIns="91425" rIns="91425" bIns="91425" anchor="t" anchorCtr="0">
            <a:noAutofit/>
          </a:bodyPr>
          <a:lstStyle/>
          <a:p>
            <a:pPr algn="ctr"/>
            <a:r>
              <a:rPr lang="en-GB" sz="1200" b="1">
                <a:solidFill>
                  <a:schemeClr val="bg1">
                    <a:lumMod val="50000"/>
                  </a:schemeClr>
                </a:solidFill>
                <a:latin typeface="Roboto"/>
                <a:ea typeface="Roboto"/>
                <a:cs typeface="Roboto"/>
                <a:sym typeface="Roboto"/>
              </a:rPr>
              <a:t>Average Spoilage % Over Time</a:t>
            </a:r>
            <a:endParaRPr sz="1200" b="1">
              <a:solidFill>
                <a:schemeClr val="bg1">
                  <a:lumMod val="50000"/>
                </a:schemeClr>
              </a:solidFill>
              <a:latin typeface="Roboto"/>
              <a:ea typeface="Roboto"/>
              <a:cs typeface="Roboto"/>
              <a:sym typeface="Roboto"/>
            </a:endParaRPr>
          </a:p>
        </p:txBody>
      </p:sp>
    </p:spTree>
    <p:extLst>
      <p:ext uri="{BB962C8B-B14F-4D97-AF65-F5344CB8AC3E}">
        <p14:creationId xmlns:p14="http://schemas.microsoft.com/office/powerpoint/2010/main" val="40141338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ctrTitle"/>
          </p:nvPr>
        </p:nvSpPr>
        <p:spPr>
          <a:xfrm>
            <a:off x="198869" y="161744"/>
            <a:ext cx="6401953" cy="419558"/>
          </a:xfrm>
          <a:prstGeom prst="rect">
            <a:avLst/>
          </a:prstGeom>
        </p:spPr>
        <p:txBody>
          <a:bodyPr spcFirstLastPara="1" wrap="square" lIns="91425" tIns="91425" rIns="91425" bIns="91425" anchor="ctr" anchorCtr="0">
            <a:noAutofit/>
          </a:bodyPr>
          <a:lstStyle/>
          <a:p>
            <a:r>
              <a:rPr lang="en-US" sz="2400" b="1"/>
              <a:t>Average Efficiency By Plants</a:t>
            </a:r>
          </a:p>
        </p:txBody>
      </p:sp>
      <p:pic>
        <p:nvPicPr>
          <p:cNvPr id="1030" name="Picture 6" descr="Ball Corporation Recognized by Several Leading Organizations for its  Sustainability and Workplace Achievements">
            <a:extLst>
              <a:ext uri="{FF2B5EF4-FFF2-40B4-BE49-F238E27FC236}">
                <a16:creationId xmlns:a16="http://schemas.microsoft.com/office/drawing/2014/main" id="{629D2B73-22F1-0C68-8AB0-05B513856C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009" r="24010"/>
          <a:stretch/>
        </p:blipFill>
        <p:spPr bwMode="auto">
          <a:xfrm>
            <a:off x="8458200" y="142164"/>
            <a:ext cx="521929" cy="524866"/>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360;p36">
            <a:extLst>
              <a:ext uri="{FF2B5EF4-FFF2-40B4-BE49-F238E27FC236}">
                <a16:creationId xmlns:a16="http://schemas.microsoft.com/office/drawing/2014/main" id="{9061CC1C-74A9-86AB-38E0-E3F90D83BE95}"/>
              </a:ext>
            </a:extLst>
          </p:cNvPr>
          <p:cNvSpPr/>
          <p:nvPr/>
        </p:nvSpPr>
        <p:spPr>
          <a:xfrm rot="10800000" flipH="1">
            <a:off x="-212337" y="402537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95359A87-4F60-5232-1F6E-6B33386B7B4A}"/>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4C74F9B6-39EB-4E98-F25A-51E6DC670397}"/>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roup 62">
            <a:extLst>
              <a:ext uri="{FF2B5EF4-FFF2-40B4-BE49-F238E27FC236}">
                <a16:creationId xmlns:a16="http://schemas.microsoft.com/office/drawing/2014/main" id="{0A69836B-E529-7FDB-184A-6D6D70761D16}"/>
              </a:ext>
            </a:extLst>
          </p:cNvPr>
          <p:cNvGrpSpPr/>
          <p:nvPr/>
        </p:nvGrpSpPr>
        <p:grpSpPr>
          <a:xfrm>
            <a:off x="1118261" y="4662237"/>
            <a:ext cx="7586726" cy="319523"/>
            <a:chOff x="1118261" y="4662237"/>
            <a:chExt cx="7586726" cy="319523"/>
          </a:xfrm>
        </p:grpSpPr>
        <p:grpSp>
          <p:nvGrpSpPr>
            <p:cNvPr id="1024" name="Group 1023">
              <a:extLst>
                <a:ext uri="{FF2B5EF4-FFF2-40B4-BE49-F238E27FC236}">
                  <a16:creationId xmlns:a16="http://schemas.microsoft.com/office/drawing/2014/main" id="{42C00C2D-A620-96A1-30CC-3D169E708FC7}"/>
                </a:ext>
              </a:extLst>
            </p:cNvPr>
            <p:cNvGrpSpPr/>
            <p:nvPr/>
          </p:nvGrpSpPr>
          <p:grpSpPr>
            <a:xfrm>
              <a:off x="1118261" y="4662262"/>
              <a:ext cx="1080001" cy="319498"/>
              <a:chOff x="447867" y="6400802"/>
              <a:chExt cx="1080001" cy="359954"/>
            </a:xfrm>
          </p:grpSpPr>
          <p:sp>
            <p:nvSpPr>
              <p:cNvPr id="1041" name="Rectangle 1040">
                <a:extLst>
                  <a:ext uri="{FF2B5EF4-FFF2-40B4-BE49-F238E27FC236}">
                    <a16:creationId xmlns:a16="http://schemas.microsoft.com/office/drawing/2014/main" id="{5041D18D-79F2-28D1-6B2A-456423AA7510}"/>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Overview</a:t>
                </a:r>
              </a:p>
            </p:txBody>
          </p:sp>
          <p:cxnSp>
            <p:nvCxnSpPr>
              <p:cNvPr id="1042" name="Straight Connector 1041">
                <a:extLst>
                  <a:ext uri="{FF2B5EF4-FFF2-40B4-BE49-F238E27FC236}">
                    <a16:creationId xmlns:a16="http://schemas.microsoft.com/office/drawing/2014/main" id="{4C0E7DC4-B735-CEA6-1E2F-E3EAE0C282EE}"/>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5" name="Group 1024">
              <a:extLst>
                <a:ext uri="{FF2B5EF4-FFF2-40B4-BE49-F238E27FC236}">
                  <a16:creationId xmlns:a16="http://schemas.microsoft.com/office/drawing/2014/main" id="{4D3FFC8A-881E-46CB-D7C4-9903D1129817}"/>
                </a:ext>
              </a:extLst>
            </p:cNvPr>
            <p:cNvGrpSpPr/>
            <p:nvPr/>
          </p:nvGrpSpPr>
          <p:grpSpPr>
            <a:xfrm>
              <a:off x="2419606" y="4662257"/>
              <a:ext cx="1080001" cy="319498"/>
              <a:chOff x="447867" y="6400802"/>
              <a:chExt cx="1080001" cy="359954"/>
            </a:xfrm>
          </p:grpSpPr>
          <p:sp>
            <p:nvSpPr>
              <p:cNvPr id="1039" name="Rectangle 1038">
                <a:extLst>
                  <a:ext uri="{FF2B5EF4-FFF2-40B4-BE49-F238E27FC236}">
                    <a16:creationId xmlns:a16="http://schemas.microsoft.com/office/drawing/2014/main" id="{D51F28A1-8E15-21A9-657A-2EDF4590C802}"/>
                  </a:ext>
                </a:extLst>
              </p:cNvPr>
              <p:cNvSpPr/>
              <p:nvPr/>
            </p:nvSpPr>
            <p:spPr>
              <a:xfrm>
                <a:off x="447868" y="6462680"/>
                <a:ext cx="1080000" cy="29807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Exploratory Data Analysis</a:t>
                </a:r>
              </a:p>
            </p:txBody>
          </p:sp>
          <p:cxnSp>
            <p:nvCxnSpPr>
              <p:cNvPr id="1040" name="Straight Connector 1039">
                <a:extLst>
                  <a:ext uri="{FF2B5EF4-FFF2-40B4-BE49-F238E27FC236}">
                    <a16:creationId xmlns:a16="http://schemas.microsoft.com/office/drawing/2014/main" id="{389B4E07-5041-39FE-7A7B-11B7DAAF44F1}"/>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6" name="Group 1025">
              <a:extLst>
                <a:ext uri="{FF2B5EF4-FFF2-40B4-BE49-F238E27FC236}">
                  <a16:creationId xmlns:a16="http://schemas.microsoft.com/office/drawing/2014/main" id="{5949E55F-74DD-202A-1B77-C28D1160CE56}"/>
                </a:ext>
              </a:extLst>
            </p:cNvPr>
            <p:cNvGrpSpPr/>
            <p:nvPr/>
          </p:nvGrpSpPr>
          <p:grpSpPr>
            <a:xfrm>
              <a:off x="3720951" y="4662252"/>
              <a:ext cx="1080001" cy="319498"/>
              <a:chOff x="447867" y="6400802"/>
              <a:chExt cx="1080001" cy="359954"/>
            </a:xfrm>
          </p:grpSpPr>
          <p:sp>
            <p:nvSpPr>
              <p:cNvPr id="1037" name="Rectangle 1036">
                <a:extLst>
                  <a:ext uri="{FF2B5EF4-FFF2-40B4-BE49-F238E27FC236}">
                    <a16:creationId xmlns:a16="http://schemas.microsoft.com/office/drawing/2014/main" id="{53808D62-DB31-2143-64FD-29425ADF9115}"/>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Optimum Workforce</a:t>
                </a:r>
              </a:p>
            </p:txBody>
          </p:sp>
          <p:cxnSp>
            <p:nvCxnSpPr>
              <p:cNvPr id="1038" name="Straight Connector 1037">
                <a:extLst>
                  <a:ext uri="{FF2B5EF4-FFF2-40B4-BE49-F238E27FC236}">
                    <a16:creationId xmlns:a16="http://schemas.microsoft.com/office/drawing/2014/main" id="{F60DEEE7-6534-B5D1-F4C1-FA3E03BA27CD}"/>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7" name="Group 1026">
              <a:extLst>
                <a:ext uri="{FF2B5EF4-FFF2-40B4-BE49-F238E27FC236}">
                  <a16:creationId xmlns:a16="http://schemas.microsoft.com/office/drawing/2014/main" id="{26A4888D-CD8C-0ACC-80C4-386B50C2DFCE}"/>
                </a:ext>
              </a:extLst>
            </p:cNvPr>
            <p:cNvGrpSpPr/>
            <p:nvPr/>
          </p:nvGrpSpPr>
          <p:grpSpPr>
            <a:xfrm>
              <a:off x="5022296" y="4662247"/>
              <a:ext cx="1080001" cy="319498"/>
              <a:chOff x="447867" y="6400802"/>
              <a:chExt cx="1080001" cy="359954"/>
            </a:xfrm>
          </p:grpSpPr>
          <p:sp>
            <p:nvSpPr>
              <p:cNvPr id="1035" name="Rectangle 1034">
                <a:extLst>
                  <a:ext uri="{FF2B5EF4-FFF2-40B4-BE49-F238E27FC236}">
                    <a16:creationId xmlns:a16="http://schemas.microsoft.com/office/drawing/2014/main" id="{BD353C54-042D-A96D-45BE-D55105FD7A4B}"/>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Dynamic Dashboard</a:t>
                </a:r>
              </a:p>
            </p:txBody>
          </p:sp>
          <p:cxnSp>
            <p:nvCxnSpPr>
              <p:cNvPr id="1036" name="Straight Connector 1035">
                <a:extLst>
                  <a:ext uri="{FF2B5EF4-FFF2-40B4-BE49-F238E27FC236}">
                    <a16:creationId xmlns:a16="http://schemas.microsoft.com/office/drawing/2014/main" id="{2727D302-9A3B-7CAE-E15F-78AF2338F215}"/>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8" name="Group 1027">
              <a:extLst>
                <a:ext uri="{FF2B5EF4-FFF2-40B4-BE49-F238E27FC236}">
                  <a16:creationId xmlns:a16="http://schemas.microsoft.com/office/drawing/2014/main" id="{D774A1E1-AED6-AC5D-E0AE-734DBF2D2D60}"/>
                </a:ext>
              </a:extLst>
            </p:cNvPr>
            <p:cNvGrpSpPr/>
            <p:nvPr/>
          </p:nvGrpSpPr>
          <p:grpSpPr>
            <a:xfrm>
              <a:off x="6323641" y="4662242"/>
              <a:ext cx="1080001" cy="319498"/>
              <a:chOff x="447867" y="6400802"/>
              <a:chExt cx="1080001" cy="359954"/>
            </a:xfrm>
          </p:grpSpPr>
          <p:sp>
            <p:nvSpPr>
              <p:cNvPr id="1033" name="Rectangle 1032">
                <a:extLst>
                  <a:ext uri="{FF2B5EF4-FFF2-40B4-BE49-F238E27FC236}">
                    <a16:creationId xmlns:a16="http://schemas.microsoft.com/office/drawing/2014/main" id="{14C54B73-8607-8034-9600-F8C985B3D64C}"/>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Strategies</a:t>
                </a:r>
              </a:p>
            </p:txBody>
          </p:sp>
          <p:cxnSp>
            <p:nvCxnSpPr>
              <p:cNvPr id="1034" name="Straight Connector 1033">
                <a:extLst>
                  <a:ext uri="{FF2B5EF4-FFF2-40B4-BE49-F238E27FC236}">
                    <a16:creationId xmlns:a16="http://schemas.microsoft.com/office/drawing/2014/main" id="{FA2F1C51-D8F6-9B62-4C50-0BDB2200ADCF}"/>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9" name="Group 1028">
              <a:extLst>
                <a:ext uri="{FF2B5EF4-FFF2-40B4-BE49-F238E27FC236}">
                  <a16:creationId xmlns:a16="http://schemas.microsoft.com/office/drawing/2014/main" id="{4AF47CD6-62F2-5E32-526E-F3A1A407E1C4}"/>
                </a:ext>
              </a:extLst>
            </p:cNvPr>
            <p:cNvGrpSpPr/>
            <p:nvPr/>
          </p:nvGrpSpPr>
          <p:grpSpPr>
            <a:xfrm>
              <a:off x="7624986" y="4662237"/>
              <a:ext cx="1080001" cy="319498"/>
              <a:chOff x="447867" y="6400802"/>
              <a:chExt cx="1080001" cy="359954"/>
            </a:xfrm>
          </p:grpSpPr>
          <p:sp>
            <p:nvSpPr>
              <p:cNvPr id="1031" name="Rectangle 1030">
                <a:extLst>
                  <a:ext uri="{FF2B5EF4-FFF2-40B4-BE49-F238E27FC236}">
                    <a16:creationId xmlns:a16="http://schemas.microsoft.com/office/drawing/2014/main" id="{B2F5C3F5-BBA7-44D5-B236-96F8350C769D}"/>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panose="020B0604020202020204" pitchFamily="34" charset="0"/>
                    <a:cs typeface="Arial" panose="020B0604020202020204" pitchFamily="34" charset="0"/>
                  </a:rPr>
                  <a:t>Conclusion</a:t>
                </a:r>
                <a:endPar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1032" name="Straight Connector 1031">
                <a:extLst>
                  <a:ext uri="{FF2B5EF4-FFF2-40B4-BE49-F238E27FC236}">
                    <a16:creationId xmlns:a16="http://schemas.microsoft.com/office/drawing/2014/main" id="{693A0C2A-E7E8-B7BA-70C7-E87A9FA4A852}"/>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 name="Rectangle 5">
            <a:extLst>
              <a:ext uri="{FF2B5EF4-FFF2-40B4-BE49-F238E27FC236}">
                <a16:creationId xmlns:a16="http://schemas.microsoft.com/office/drawing/2014/main" id="{EB8D7E00-EAB5-0080-89F3-1044804315AE}"/>
              </a:ext>
            </a:extLst>
          </p:cNvPr>
          <p:cNvSpPr/>
          <p:nvPr/>
        </p:nvSpPr>
        <p:spPr>
          <a:xfrm>
            <a:off x="270309"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pic>
        <p:nvPicPr>
          <p:cNvPr id="4" name="Picture 3">
            <a:extLst>
              <a:ext uri="{FF2B5EF4-FFF2-40B4-BE49-F238E27FC236}">
                <a16:creationId xmlns:a16="http://schemas.microsoft.com/office/drawing/2014/main" id="{28C69283-00E9-C9AF-F627-6DF616A4B5FF}"/>
              </a:ext>
            </a:extLst>
          </p:cNvPr>
          <p:cNvPicPr>
            <a:picLocks noChangeAspect="1"/>
          </p:cNvPicPr>
          <p:nvPr/>
        </p:nvPicPr>
        <p:blipFill rotWithShape="1">
          <a:blip r:embed="rId4">
            <a:clrChange>
              <a:clrFrom>
                <a:srgbClr val="FFFFFF"/>
              </a:clrFrom>
              <a:clrTo>
                <a:srgbClr val="FFFFFF">
                  <a:alpha val="0"/>
                </a:srgbClr>
              </a:clrTo>
            </a:clrChange>
          </a:blip>
          <a:srcRect t="4483"/>
          <a:stretch/>
        </p:blipFill>
        <p:spPr>
          <a:xfrm>
            <a:off x="1118261" y="830512"/>
            <a:ext cx="6682920" cy="3600000"/>
          </a:xfrm>
          <a:prstGeom prst="rect">
            <a:avLst/>
          </a:prstGeom>
        </p:spPr>
      </p:pic>
    </p:spTree>
    <p:extLst>
      <p:ext uri="{BB962C8B-B14F-4D97-AF65-F5344CB8AC3E}">
        <p14:creationId xmlns:p14="http://schemas.microsoft.com/office/powerpoint/2010/main" val="603124229"/>
      </p:ext>
    </p:extLst>
  </p:cSld>
  <p:clrMapOvr>
    <a:masterClrMapping/>
  </p:clrMapOvr>
</p:sld>
</file>

<file path=ppt/theme/theme1.xml><?xml version="1.0" encoding="utf-8"?>
<a:theme xmlns:a="http://schemas.openxmlformats.org/drawingml/2006/main" name="Data Collection and Analysis - Master of Science in Community Health and Prevention Research by Slidesgo">
  <a:themeElements>
    <a:clrScheme name="Simple Light">
      <a:dk1>
        <a:srgbClr val="384655"/>
      </a:dk1>
      <a:lt1>
        <a:srgbClr val="FFFFFF"/>
      </a:lt1>
      <a:dk2>
        <a:srgbClr val="AFC7FF"/>
      </a:dk2>
      <a:lt2>
        <a:srgbClr val="9FCBFD"/>
      </a:lt2>
      <a:accent1>
        <a:srgbClr val="68DAF8"/>
      </a:accent1>
      <a:accent2>
        <a:srgbClr val="FFFFFF"/>
      </a:accent2>
      <a:accent3>
        <a:srgbClr val="FFFFFF"/>
      </a:accent3>
      <a:accent4>
        <a:srgbClr val="FFFFFF"/>
      </a:accent4>
      <a:accent5>
        <a:srgbClr val="FFFFFF"/>
      </a:accent5>
      <a:accent6>
        <a:srgbClr val="FFFFFF"/>
      </a:accent6>
      <a:hlink>
        <a:srgbClr val="38465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webextension1.xml><?xml version="1.0" encoding="utf-8"?>
<we:webextension xmlns:we="http://schemas.microsoft.com/office/webextensions/webextension/2010/11" id="{F31E7264-2314-4386-A76F-AEE34314693B}">
  <we:reference id="wa200003233" version="2.0.0.3" store="en-US" storeType="OMEX"/>
  <we:alternateReferences>
    <we:reference id="WA200003233" version="2.0.0.3" store="WA200003233" storeType="OMEX"/>
  </we:alternateReferences>
  <we:properties>
    <we:property name="artifactViewState" value="&quot;live&quot;"/>
    <we:property name="backgroundColor" value="&quot;#FFFFFF&quot;"/>
    <we:property name="bookmark" value="&quot;H4sIAAAAAAAAA+1ZbW/bNhD+KwaBoV+EgdQ7g2JAkiZYgGHLkiBDMQTBiTw5bGRJo+iuXpD/vqNkN3WWzm7hIDHgb9KRunvu+DykSN4xbbq2gtmvMEG2xw6a5nYC9nYkWMDqZRsmpQ4xSkKZRJrLOOfa92paZ5q6Y3t3zIEdo7s03RQq75CMf7ISeJalucRQI/IozFXI2VXAoKpOYez7lFB1GLAWbdfUUJl/cHBBTc5O8T5g+KmtGgs+0LkDhz7YR+pO7wRQ/BgRDlDOfMRzVG6wnmHbWLd4D1g3PPVAl9u8sz7gYVM7MDU59rYs45mMeRhFoRQSQCWYentpKjfvUsyOPrWWsqTcZ60v1iGhGzfWKKhYj9ti182DHDbVdNI/HS3Zz5upVXiGZd9UO+Nm5On8BtEJdk/pn9qGitNb3/nsve2m+fvQIr1ptsfvr8jSmXpczUv3kNPFgOvCTLCi1EQcZ1IKykxw7kev+EBV8MmQh8ZqtAezPp93xi7KI4JHgDeYCCEn+5MceelSn1ZQu++pdVcZhXapuGyCJA3/MEbil/+IEmmHYAa7h2SXny4XJA8DdmybSf/ZXKsdRXicQsAGDIQyYH/coMX+CyK2NguunzyqSzfvskbFhpc+9leKRWEvoZr20ievvxg3ZHs3mKnnm77rNc/f+O5XAwX6DzU4eKIuk0b3lcN+/J/2eQCdUd7hglHDbEAAP3wh+8/INksQjz9gsUy1LpJUKZWJVPI4l6s5vK8/Qq2IV48JvD8eWxzDYsw2rz+aR8uSWDz6oW85ntYLtf+X8cFLT2/BKyjYb7TOTaC6XhRuddlWThS3rVmegr2PXEcyjTKNYZykQvM4yeDF58ItGJeLqa0b+in4Fjq/HOoF2nXk9308kkJJlBgJHuYgNK2tSbLj0fo8uhbvt4xKonOj9wjPyCnMk5ijzMJUhSkWUSI47ji1Bqewnlp8G24JoXq0o7fh8xEpElkepZDpJKMNVhGpNN8RaW0i/ST4VjGJ8D4flQqdx0WoOZeCWMU5LXuvdpv+GsZkv+iwdoimm3zbv//Ls/8L6M/FpljHIs1LFSqII0jTJEWxY9Mau6K2MRWMcTsItUC7kVnJH6sd3oB1r+I47StHH3OKzjZ2+DEPOJx9yBJUWBRhlmKeZjkkWsY71axWzVFZGmWwVrPt0M0D3p1yNqOcMk/oB6bgOk4LyWm3jiB3ylljvYES3Zao5uLs5GzUrQl4J5rVotE5pGEpuEhy5a+NRBHvRLOGaH4nFpltUc3Pxyejv9YFvFPNKtX0wnnqQrKZuq4FhadQ4xO3bzTqUGtf5f+9gevv8D/fv93f/wuAAdECWSAAAA==&quot;"/>
    <we:property name="creatorSessionId" value="&quot;6a819972-9799-42ad-ad6e-226c7a8e04aa&quot;"/>
    <we:property name="creatorTenantId" value="&quot;0347d89a-0174-4dd3-adeb-3339c89c35f5&quot;"/>
    <we:property name="creatorUserId" value="&quot;10032002070CBFAA&quot;"/>
    <we:property name="datasetId" value="&quot;5970fe70-8354-45f1-9e34-efc60c78e437&quot;"/>
    <we:property name="embedUrl" value="&quot;/reportEmbed?reportId=73e0cdc6-9bbb-428e-8015-59f5549c1a26&amp;config=eyJjbHVzdGVyVXJsIjoiaHR0cHM6Ly9XQUJJLVVTLU5PUlRILUNFTlRSQUwtSC1QUklNQVJZLXJlZGlyZWN0LmFuYWx5c2lzLndpbmRvd3MubmV0IiwiZW1iZWRGZWF0dXJlcyI6eyJ1c2FnZU1ldHJpY3NWTmV4dCI6dHJ1ZX19&amp;disableSensitivityBanner=true&quot;"/>
    <we:property name="initialStateBookmark" value="&quot;H4sIAAAAAAAAA+1ZbW/bNhD+K4aAoV+EgdS7gmKAkyZY0LXJnCBDMQTBiTw5bGRJo+i0XpD/3qNkNXWWzm7hwDHgb+KRunvu+DykRN45UjV1AbP3MEFnz9mvqpsJ6JsBd1ynnNtOTt6+G47eXr0fvjskc1UbVZWNs3fnGNBjNBeqmUJhPZDx70vXgaI4hbFt5VA06Do16qYqoVD/YjeYuoye4r3r4Oe6qDRYl2cGDFq3tzSc2hSb/+pTRBBG3eIZCtNZR1hX2vRt12m6pxbSYp911gY8qEoDqiTH1hbHLE4D5vm+l/IUQIQYWXuuCjMfks0OP9ea8qEsZ7WtwwGhG1daCSicFrfGppkHOaiK6aR9Olywn1VTLXCEedtVGmVm5OnsGtFw557SP9UVFae1vrHZW9t19elAI7Wks8fuL8nSqHJczEv3kNN5h+tcTbCg1HgQxGnKKTPOmJ2n7CNVwSZDHiotUe/P2nzeKN2Xh7uPAK8xEUJO9hxYHEdJip5EZL6XCI9tvNSnBZTmZ2rdFEqgXiiuM0ESgX0YI/HLvkSJ1F0whc1DsotPFz3JPdc50tWkfW0uw4YiPE7BdToMhNJ1/rpGje0bRGypeq4fP6pLMx+yQsW6Rhv7O8WisBdQTFuRk9c/lOmyvevMNPJVO/SKJa/s8MuOAu2LEgw8UZdJJdvKYTv/T/vch0YJ67BnVLcaEMCP38j+K7L1EsTid50gjaTMwkgIEfMoZUGSLufwUN5CKYhXjwk8HI81jqGfs/Xrj9bRPCcWD35pe46mZa/2/zLe3fTy5r6Agp3QjjaB4qov3PKyLV0obmq1uARbH4n008iPJXpBGHHJgjCGja+FWzAv51NdVvRR8CN03hzqHu0q8vs5HqVcpJiiz5mXAJe0t4bhjker8+iKf9gyKvHGDD4gPCOnMAkDhmnsRcKLMPNDznDHqRU4heVU42tvSwjVoh289p6PSD6PEz+CWIYx/WBlvoiSHZFWJtJvnG0Vkwjv81Epk0mQeZKxlBOrGKNt78X+pr+EORlmDZYGUTWTH/v23zz7v4H+XGwKZMCjJBeegMCHKAoj5Ds2rfBXVFeqgDFuB6F6tGtZleyx2sE1aPMijtO+c/Qxp+hsbYcf84Dd2Ueag/CyzIsjTKI4gVCmwU41y1VzmOdKKCzFbDt084B3p5z1KCdPQvqAyZgMoixl9LeOkO6Us8J+AzmaLVHN+eh4NGhWBLwTzXLRyAQiL+eMh4mw10Y8C3aiWUE0fxKL1Lao5vej48E/qwLeqWaZalrhPHUhWU1NU4PAUyjxids3mnUopa3y/97A2Yt6p41BZVdZsezGrh8/B/cFtdFjumMgAAA=&quot;"/>
    <we:property name="isFiltersActionButtonVisible" value="true"/>
    <we:property name="isVisualContainerHeaderHidden" value="false"/>
    <we:property name="pageDisplayName" value="&quot;Page 1&quot;"/>
    <we:property name="pageName" value="&quot;ReportSection&quot;"/>
    <we:property name="reportEmbeddedTime" value="&quot;2024-04-04T01:40:04.127Z&quot;"/>
    <we:property name="reportName" value="&quot;Case Competition Final&quot;"/>
    <we:property name="reportState" value="&quot;CONNECTED&quot;"/>
    <we:property name="reportUrl" value="&quot;/links/GB_RXsfNvN?ctid=0347d89a-0174-4dd3-adeb-3339c89c35f5&amp;bookmarkGuid=b4800f27-faa3-4eab-ae68-0b56630e216b&amp;bookmarkUsage=1&amp;ctid=0347d89a-0174-4dd3-adeb-3339c89c35f5&amp;fromEntryPoint=export&quot;"/>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FEFFB9E5B3C404AA62FD455AC0C0F86" ma:contentTypeVersion="4" ma:contentTypeDescription="Create a new document." ma:contentTypeScope="" ma:versionID="c0bc1ec54e5f8edc470f7c4bfbe187c2">
  <xsd:schema xmlns:xsd="http://www.w3.org/2001/XMLSchema" xmlns:xs="http://www.w3.org/2001/XMLSchema" xmlns:p="http://schemas.microsoft.com/office/2006/metadata/properties" xmlns:ns2="9193d9cb-7afc-47fd-b122-46edee887c3c" targetNamespace="http://schemas.microsoft.com/office/2006/metadata/properties" ma:root="true" ma:fieldsID="7e4642e0ecab1d1018e0b913b67664e9" ns2:_="">
    <xsd:import namespace="9193d9cb-7afc-47fd-b122-46edee887c3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93d9cb-7afc-47fd-b122-46edee887c3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452F2E4-5998-426F-AC50-9F01CEA198CB}">
  <ds:schemaRefs>
    <ds:schemaRef ds:uri="http://schemas.microsoft.com/sharepoint/v3/contenttype/forms"/>
  </ds:schemaRefs>
</ds:datastoreItem>
</file>

<file path=customXml/itemProps2.xml><?xml version="1.0" encoding="utf-8"?>
<ds:datastoreItem xmlns:ds="http://schemas.openxmlformats.org/officeDocument/2006/customXml" ds:itemID="{B1A64110-4CD5-4EFD-9F11-5D3A884C00AF}">
  <ds:schemaRefs>
    <ds:schemaRef ds:uri="9193d9cb-7afc-47fd-b122-46edee887c3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3FCF935-BD8C-48EC-B116-E9344F0CB4D7}">
  <ds:schemaRefs>
    <ds:schemaRef ds:uri="9193d9cb-7afc-47fd-b122-46edee887c3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42</Slides>
  <Notes>40</Notes>
  <HiddenSlides>0</HiddenSlide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Data Collection and Analysis - Master of Science in Community Health and Prevention Research by Slidesgo</vt:lpstr>
      <vt:lpstr>Ball Corporation </vt:lpstr>
      <vt:lpstr>PowerPoint Presentation</vt:lpstr>
      <vt:lpstr>3.1%</vt:lpstr>
      <vt:lpstr>Ball Corporation</vt:lpstr>
      <vt:lpstr>Problem Statement &amp; Action Plan</vt:lpstr>
      <vt:lpstr>Exploratory Data Analysis</vt:lpstr>
      <vt:lpstr>Average Efficiency and HFI Quality over Time</vt:lpstr>
      <vt:lpstr>Average Safety and Spoilage over Time</vt:lpstr>
      <vt:lpstr>Average Efficiency By Plants</vt:lpstr>
      <vt:lpstr>Age Distribution Across Plants</vt:lpstr>
      <vt:lpstr>Correlation Matrix : Heatmap  </vt:lpstr>
      <vt:lpstr>Survey Analysis : Senior Management  </vt:lpstr>
      <vt:lpstr>Survey Analysis : Safety Measures  </vt:lpstr>
      <vt:lpstr>Survey Analysis : Contribution to Company Vision  </vt:lpstr>
      <vt:lpstr>Optimum Workforce</vt:lpstr>
      <vt:lpstr>Regression Analysis: Efficiency %</vt:lpstr>
      <vt:lpstr>Regression Analysis: Spoilage %</vt:lpstr>
      <vt:lpstr>Regression Analysis: TRIR Safety</vt:lpstr>
      <vt:lpstr>Regression Analysis: HFI Quality</vt:lpstr>
      <vt:lpstr>Optimal Operational Big 4 Matrices</vt:lpstr>
      <vt:lpstr>Optimum Workforce</vt:lpstr>
      <vt:lpstr>Alternative Methods for Optimization</vt:lpstr>
      <vt:lpstr>Dynamic Dashboard </vt:lpstr>
      <vt:lpstr>PowerPoint Presentation</vt:lpstr>
      <vt:lpstr>Strategies for Optimum Workforce</vt:lpstr>
      <vt:lpstr>Strategies for Optimum Workforce</vt:lpstr>
      <vt:lpstr>Employees Reviews:  Sentiment Analysis</vt:lpstr>
      <vt:lpstr>Strategies for Optimum Workforce</vt:lpstr>
      <vt:lpstr>Q&amp;A</vt:lpstr>
      <vt:lpstr>References</vt:lpstr>
      <vt:lpstr>APPENDIX</vt:lpstr>
      <vt:lpstr>PowerPoint Presentation</vt:lpstr>
      <vt:lpstr>Ball Corporation</vt:lpstr>
      <vt:lpstr>Ball Corporation</vt:lpstr>
      <vt:lpstr>Ball Corporation</vt:lpstr>
      <vt:lpstr>Ball Corporation</vt:lpstr>
      <vt:lpstr>Ball Corporation</vt:lpstr>
      <vt:lpstr>Ball Corporation</vt:lpstr>
      <vt:lpstr>Ball Corporation</vt:lpstr>
      <vt:lpstr>Cluster Analysis</vt:lpstr>
      <vt:lpstr>Staffing Analysis</vt:lpstr>
      <vt:lpstr>Time Series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Ball Corporation </dc:title>
  <cp:revision>1</cp:revision>
  <dcterms:modified xsi:type="dcterms:W3CDTF">2024-04-05T18:43:13Z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0x0101004FEFFB9E5B3C404AA62FD455AC0C0F86</vt:lpwstr>
  </property>
</Properties>
</file>